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61" r:id="rId5"/>
    <p:sldId id="262" r:id="rId6"/>
    <p:sldId id="263" r:id="rId7"/>
    <p:sldId id="279" r:id="rId8"/>
    <p:sldId id="264" r:id="rId9"/>
    <p:sldId id="265" r:id="rId10"/>
    <p:sldId id="266" r:id="rId11"/>
    <p:sldId id="267" r:id="rId12"/>
    <p:sldId id="28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4D9A-7C0C-4553-9E0B-EC213BBC865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26A8-93B9-4789-9A3A-3813C14CD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4D9A-7C0C-4553-9E0B-EC213BBC865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26A8-93B9-4789-9A3A-3813C14CD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4D9A-7C0C-4553-9E0B-EC213BBC865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26A8-93B9-4789-9A3A-3813C14CD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4D9A-7C0C-4553-9E0B-EC213BBC865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26A8-93B9-4789-9A3A-3813C14CD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4D9A-7C0C-4553-9E0B-EC213BBC865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26A8-93B9-4789-9A3A-3813C14CD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4D9A-7C0C-4553-9E0B-EC213BBC865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26A8-93B9-4789-9A3A-3813C14CD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4D9A-7C0C-4553-9E0B-EC213BBC865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26A8-93B9-4789-9A3A-3813C14CD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4D9A-7C0C-4553-9E0B-EC213BBC865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26A8-93B9-4789-9A3A-3813C14CD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4D9A-7C0C-4553-9E0B-EC213BBC865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26A8-93B9-4789-9A3A-3813C14CD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4D9A-7C0C-4553-9E0B-EC213BBC865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26A8-93B9-4789-9A3A-3813C14CD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4D9A-7C0C-4553-9E0B-EC213BBC865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26A8-93B9-4789-9A3A-3813C14CD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84D9A-7C0C-4553-9E0B-EC213BBC865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F26A8-93B9-4789-9A3A-3813C14CD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gif"/><Relationship Id="rId7" Type="http://schemas.openxmlformats.org/officeDocument/2006/relationships/image" Target="../media/image7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43.gif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12" Type="http://schemas.openxmlformats.org/officeDocument/2006/relationships/image" Target="../media/image8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11" Type="http://schemas.openxmlformats.org/officeDocument/2006/relationships/image" Target="../media/image86.pn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nimashky.ru/index/0-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gif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gif"/><Relationship Id="rId3" Type="http://schemas.openxmlformats.org/officeDocument/2006/relationships/image" Target="../media/image1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image" Target="../media/image23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19" Type="http://schemas.openxmlformats.org/officeDocument/2006/relationships/image" Target="../media/image4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1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43.gif"/><Relationship Id="rId16" Type="http://schemas.openxmlformats.org/officeDocument/2006/relationships/image" Target="../media/image5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5" Type="http://schemas.openxmlformats.org/officeDocument/2006/relationships/image" Target="../media/image5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9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12" Type="http://schemas.openxmlformats.org/officeDocument/2006/relationships/image" Target="../media/image6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5" Type="http://schemas.openxmlformats.org/officeDocument/2006/relationships/image" Target="../media/image71.gif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Relationship Id="rId14" Type="http://schemas.openxmlformats.org/officeDocument/2006/relationships/image" Target="../media/image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0" descr="CRCTR1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1719" y="2996952"/>
            <a:ext cx="275748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79388" y="260350"/>
            <a:ext cx="10287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34592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5" y="404664"/>
            <a:ext cx="772603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Алгебраические дроби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3428999"/>
            <a:ext cx="475252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Работу выполнила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ученица 8 «Б» класса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г. Астрахани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«СОШ №57» </a:t>
            </a:r>
          </a:p>
          <a:p>
            <a:r>
              <a:rPr lang="ru-RU" sz="28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Кубатина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Елизавета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Учитель: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Курило Марина Семеновна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242088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78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5" name="Рисунок 44" descr="0_5e790_a493b2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6" name="Прямоугольник 45"/>
          <p:cNvSpPr/>
          <p:nvPr/>
        </p:nvSpPr>
        <p:spPr>
          <a:xfrm>
            <a:off x="683568" y="260648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Преобразование выражений, содержащих алгебраическую дробь.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7" name="Рисунок 46" descr="questio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6376" y="332656"/>
            <a:ext cx="648072" cy="925816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1628800"/>
            <a:ext cx="4991100" cy="1257300"/>
          </a:xfrm>
          <a:prstGeom prst="rect">
            <a:avLst/>
          </a:prstGeom>
          <a:noFill/>
        </p:spPr>
      </p:pic>
      <p:sp>
        <p:nvSpPr>
          <p:cNvPr id="49" name="TextBox 48"/>
          <p:cNvSpPr txBox="1"/>
          <p:nvPr/>
        </p:nvSpPr>
        <p:spPr>
          <a:xfrm>
            <a:off x="395536" y="1556792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/>
              <a:t>Пример:</a:t>
            </a:r>
            <a:endParaRPr lang="ru-RU" sz="2800" u="sng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539552" y="3140968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1)</a:t>
            </a:r>
            <a:endParaRPr lang="ru-RU" sz="3600" dirty="0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3140968"/>
            <a:ext cx="5133975" cy="819150"/>
          </a:xfrm>
          <a:prstGeom prst="rect">
            <a:avLst/>
          </a:prstGeom>
          <a:noFill/>
        </p:spPr>
      </p:pic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1304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4077072"/>
            <a:ext cx="5038725" cy="847725"/>
          </a:xfrm>
          <a:prstGeom prst="rect">
            <a:avLst/>
          </a:prstGeom>
          <a:noFill/>
        </p:spPr>
      </p:pic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1304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5" y="5157192"/>
            <a:ext cx="2591259" cy="792088"/>
          </a:xfrm>
          <a:prstGeom prst="rect">
            <a:avLst/>
          </a:prstGeom>
          <a:noFill/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5157192"/>
            <a:ext cx="4453180" cy="936104"/>
          </a:xfrm>
          <a:prstGeom prst="rect">
            <a:avLst/>
          </a:prstGeom>
          <a:noFill/>
        </p:spPr>
      </p:pic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95536" y="5157192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2)</a:t>
            </a:r>
            <a:endParaRPr lang="ru-RU" sz="3600" dirty="0"/>
          </a:p>
        </p:txBody>
      </p:sp>
      <p:sp>
        <p:nvSpPr>
          <p:cNvPr id="77" name="TextBox 76"/>
          <p:cNvSpPr txBox="1"/>
          <p:nvPr/>
        </p:nvSpPr>
        <p:spPr>
          <a:xfrm>
            <a:off x="3707904" y="522920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=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548680"/>
            <a:ext cx="33653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Упростите.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184482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А)</a:t>
            </a:r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700808"/>
            <a:ext cx="714375" cy="7429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835696" y="1947316"/>
            <a:ext cx="31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628800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(</a:t>
            </a:r>
            <a:endParaRPr lang="ru-RU" sz="4800" dirty="0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1628800"/>
            <a:ext cx="323850" cy="8001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699792" y="1628800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-</a:t>
            </a:r>
            <a:endParaRPr lang="ru-RU" sz="4400" dirty="0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1628800"/>
            <a:ext cx="323850" cy="74295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3419872" y="1628800"/>
            <a:ext cx="2880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)</a:t>
            </a:r>
            <a:endParaRPr lang="ru-RU" sz="4800" dirty="0"/>
          </a:p>
        </p:txBody>
      </p:sp>
      <p:sp>
        <p:nvSpPr>
          <p:cNvPr id="20" name="TextBox 19"/>
          <p:cNvSpPr txBox="1"/>
          <p:nvPr/>
        </p:nvSpPr>
        <p:spPr>
          <a:xfrm>
            <a:off x="251520" y="29249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Б)</a:t>
            </a:r>
            <a:endParaRPr lang="ru-RU" dirty="0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852936"/>
            <a:ext cx="723900" cy="676275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611560" y="2780928"/>
            <a:ext cx="3706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(</a:t>
            </a:r>
            <a:endParaRPr lang="ru-RU" sz="4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691680" y="2780928"/>
            <a:ext cx="3577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-</a:t>
            </a:r>
            <a:endParaRPr lang="ru-RU" sz="4400" dirty="0"/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2852936"/>
            <a:ext cx="723900" cy="685800"/>
          </a:xfrm>
          <a:prstGeom prst="rect">
            <a:avLst/>
          </a:prstGeom>
          <a:noFill/>
        </p:spPr>
      </p:pic>
      <p:sp>
        <p:nvSpPr>
          <p:cNvPr id="27" name="Прямоугольник 26"/>
          <p:cNvSpPr/>
          <p:nvPr/>
        </p:nvSpPr>
        <p:spPr>
          <a:xfrm>
            <a:off x="2699792" y="2780928"/>
            <a:ext cx="3706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)</a:t>
            </a:r>
            <a:endParaRPr lang="ru-RU" sz="4800" dirty="0"/>
          </a:p>
        </p:txBody>
      </p:sp>
      <p:sp>
        <p:nvSpPr>
          <p:cNvPr id="28" name="Прямоугольник 27"/>
          <p:cNvSpPr/>
          <p:nvPr/>
        </p:nvSpPr>
        <p:spPr>
          <a:xfrm flipH="1">
            <a:off x="3023827" y="3109610"/>
            <a:ext cx="134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*</a:t>
            </a:r>
            <a:endParaRPr lang="ru-RU" sz="2800" dirty="0"/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5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780928"/>
            <a:ext cx="1095375" cy="89535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251520" y="41490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В)</a:t>
            </a:r>
            <a:endParaRPr lang="ru-RU" dirty="0"/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9" name="Picture 17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861048"/>
            <a:ext cx="1123950" cy="819150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2051720" y="3933056"/>
            <a:ext cx="3600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-</a:t>
            </a:r>
            <a:endParaRPr lang="ru-RU" sz="44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413670" y="4005064"/>
            <a:ext cx="4714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1" name="Picture 19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1556792"/>
            <a:ext cx="714375" cy="781050"/>
          </a:xfrm>
          <a:prstGeom prst="rect">
            <a:avLst/>
          </a:prstGeom>
          <a:noFill/>
        </p:spPr>
      </p:pic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3" name="Picture 21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2780928"/>
            <a:ext cx="876300" cy="742950"/>
          </a:xfrm>
          <a:prstGeom prst="rect">
            <a:avLst/>
          </a:prstGeom>
          <a:noFill/>
        </p:spPr>
      </p:pic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78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7" name="Picture 25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4149080"/>
            <a:ext cx="1885950" cy="447675"/>
          </a:xfrm>
          <a:prstGeom prst="rect">
            <a:avLst/>
          </a:prstGeom>
          <a:noFill/>
        </p:spPr>
      </p:pic>
      <p:pic>
        <p:nvPicPr>
          <p:cNvPr id="45" name="Рисунок 44" descr="arg-4-50-trans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053554" y="4589839"/>
            <a:ext cx="1557847" cy="14458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Используемые ресурсы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2800" dirty="0" smtClean="0">
                <a:solidFill>
                  <a:srgbClr val="F79646">
                    <a:lumMod val="75000"/>
                  </a:srgbClr>
                </a:solidFill>
                <a:hlinkClick r:id="rId3"/>
              </a:rPr>
              <a:t>http</a:t>
            </a:r>
            <a:r>
              <a:rPr lang="en-US" sz="2800" dirty="0">
                <a:solidFill>
                  <a:srgbClr val="F79646">
                    <a:lumMod val="75000"/>
                  </a:srgbClr>
                </a:solidFill>
                <a:hlinkClick r:id="rId3"/>
              </a:rPr>
              <a:t>://</a:t>
            </a:r>
            <a:r>
              <a:rPr lang="en-US" sz="2800" dirty="0" smtClean="0">
                <a:solidFill>
                  <a:srgbClr val="F79646">
                    <a:lumMod val="75000"/>
                  </a:srgbClr>
                </a:solidFill>
                <a:hlinkClick r:id="rId3"/>
              </a:rPr>
              <a:t>images.yandex.ru</a:t>
            </a:r>
            <a:endParaRPr lang="ru-RU" sz="2800" dirty="0" smtClean="0">
              <a:solidFill>
                <a:srgbClr val="F79646">
                  <a:lumMod val="75000"/>
                </a:srgbClr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prstClr val="black"/>
                </a:solidFill>
                <a:hlinkClick r:id="rId4"/>
              </a:rPr>
              <a:t>http://</a:t>
            </a:r>
            <a:r>
              <a:rPr lang="en-US" sz="2800" dirty="0" smtClean="0">
                <a:solidFill>
                  <a:prstClr val="black"/>
                </a:solidFill>
                <a:hlinkClick r:id="rId4"/>
              </a:rPr>
              <a:t>animashky.ru/index/0-6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0000"/>
                </a:solidFill>
                <a:latin typeface="+mj-lt"/>
              </a:rPr>
              <a:t>  </a:t>
            </a:r>
            <a:r>
              <a:rPr lang="ru-RU" sz="2800" i="1" dirty="0" smtClean="0">
                <a:solidFill>
                  <a:srgbClr val="000000"/>
                </a:solidFill>
                <a:latin typeface="+mj-lt"/>
              </a:rPr>
              <a:t>Дорофеев Г.В., Суворова С.Б., </a:t>
            </a:r>
            <a:r>
              <a:rPr lang="ru-RU" sz="2800" i="1" dirty="0" err="1" smtClean="0">
                <a:solidFill>
                  <a:srgbClr val="000000"/>
                </a:solidFill>
                <a:latin typeface="+mj-lt"/>
              </a:rPr>
              <a:t>Бунимович</a:t>
            </a:r>
            <a:r>
              <a:rPr lang="ru-RU" sz="2800" i="1" dirty="0" smtClean="0">
                <a:solidFill>
                  <a:srgbClr val="000000"/>
                </a:solidFill>
                <a:latin typeface="+mj-lt"/>
              </a:rPr>
              <a:t> Е.А. и др.</a:t>
            </a:r>
            <a:r>
              <a:rPr lang="ru-RU" sz="2800" dirty="0">
                <a:solidFill>
                  <a:srgbClr val="000000"/>
                </a:solidFill>
              </a:rPr>
              <a:t> Алгебра. 8 класс. Учебник.</a:t>
            </a:r>
            <a:endParaRPr lang="ru-RU" sz="2800" dirty="0" smtClean="0">
              <a:solidFill>
                <a:srgbClr val="000000"/>
              </a:solidFill>
              <a:latin typeface="+mj-lt"/>
            </a:endParaRPr>
          </a:p>
          <a:p>
            <a:pPr marL="0" lvl="0" indent="0">
              <a:buNone/>
            </a:pPr>
            <a:r>
              <a:rPr lang="ru-RU" sz="2800" dirty="0" smtClean="0">
                <a:solidFill>
                  <a:srgbClr val="000000"/>
                </a:solidFill>
                <a:latin typeface="+mj-lt"/>
              </a:rPr>
              <a:t>5-е </a:t>
            </a:r>
            <a:r>
              <a:rPr lang="ru-RU" sz="2800" dirty="0">
                <a:solidFill>
                  <a:srgbClr val="000000"/>
                </a:solidFill>
                <a:latin typeface="+mj-lt"/>
              </a:rPr>
              <a:t>изд. - М.: 2010. - 288 с.</a:t>
            </a:r>
            <a:endParaRPr lang="ru-RU" sz="2800" dirty="0" smtClean="0">
              <a:solidFill>
                <a:prstClr val="black"/>
              </a:solidFill>
              <a:latin typeface="+mj-lt"/>
            </a:endParaRPr>
          </a:p>
          <a:p>
            <a:pPr lvl="0">
              <a:spcBef>
                <a:spcPts val="0"/>
              </a:spcBef>
            </a:pPr>
            <a:endParaRPr lang="ru-RU" sz="2800" dirty="0">
              <a:solidFill>
                <a:srgbClr val="F79646">
                  <a:lumMod val="75000"/>
                </a:srgbClr>
              </a:solidFill>
            </a:endParaRPr>
          </a:p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310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5e790_a493b262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404664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     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Алгебраические дроби.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196752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Сложение и вычитание алгебраических дробей.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2204864"/>
            <a:ext cx="7848872" cy="193899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Чтобы </a:t>
            </a:r>
            <a:r>
              <a:rPr lang="ru-RU" sz="20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сложить дроби</a:t>
            </a:r>
            <a:r>
              <a:rPr lang="ru-RU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с одинаковыми знаменателями, нужно сложить их числители , а знаменатель оставить тем же.</a:t>
            </a:r>
          </a:p>
          <a:p>
            <a:r>
              <a:rPr lang="ru-RU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Чтобы </a:t>
            </a:r>
            <a:r>
              <a:rPr lang="ru-RU" sz="20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вычесть дроби </a:t>
            </a:r>
            <a:r>
              <a:rPr lang="ru-RU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 одинаковыми знаменателями, нужно из числителя первой дроби вычесть числитель второй, а знаменатель оставить тем же.</a:t>
            </a:r>
            <a:endParaRPr lang="ru-RU" sz="20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3933056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u="sng" dirty="0" smtClean="0"/>
          </a:p>
          <a:p>
            <a:r>
              <a:rPr lang="ru-RU" u="sng" dirty="0" smtClean="0"/>
              <a:t>Пример:  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907704" y="393305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979712" y="3861048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555776" y="5301208"/>
            <a:ext cx="184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0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203848" y="5301208"/>
            <a:ext cx="184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000" dirty="0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" name="Рисунок 29" descr="writ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0352" y="188640"/>
            <a:ext cx="1205234" cy="936104"/>
          </a:xfrm>
          <a:prstGeom prst="rect">
            <a:avLst/>
          </a:prstGeom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4550251"/>
            <a:ext cx="2657475" cy="11049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30796" y="52858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602355" y="4497471"/>
                <a:ext cx="3924703" cy="1210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000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en-US" sz="4000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  <m:r>
                        <a:rPr lang="en-US" sz="40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000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sz="4000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  <m:r>
                        <a:rPr lang="en-US" sz="4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4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000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sz="40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4000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sz="4000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2355" y="4497471"/>
                <a:ext cx="3924703" cy="121046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62987" y="231494"/>
          <a:ext cx="8229600" cy="1794076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17940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rgbClr val="FF0000"/>
                      </a:solidFill>
                      <a:prstDash val="solid"/>
                    </a:lnL>
                    <a:lnR w="12700" cmpd="sng">
                      <a:solidFill>
                        <a:srgbClr val="FF0000"/>
                      </a:solidFill>
                      <a:prstDash val="solid"/>
                    </a:lnR>
                    <a:lnT w="12700" cmpd="sng">
                      <a:solidFill>
                        <a:srgbClr val="FF0000"/>
                      </a:solidFill>
                      <a:prstDash val="solid"/>
                    </a:lnT>
                    <a:lnB w="12700" cmpd="sng">
                      <a:solidFill>
                        <a:srgbClr val="FF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4" name="Содержимое 3" descr="0_5e790_a493b262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188640"/>
            <a:ext cx="8208912" cy="181588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i="1" dirty="0" smtClean="0"/>
              <a:t>Если дроби имеют разные знаменатели, то их сначала нужно привести к общему знаменателю , после чего воспользоваться правилами сложения и вычитания дробей с одинаковыми знаменателями. </a:t>
            </a:r>
            <a:endParaRPr lang="ru-RU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2204864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/>
              <a:t>Пример:</a:t>
            </a:r>
            <a:endParaRPr lang="ru-RU" sz="2800" u="sng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" name="Рисунок 15" descr="Со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3717032"/>
            <a:ext cx="3395965" cy="2738681"/>
          </a:xfrm>
          <a:prstGeom prst="rect">
            <a:avLst/>
          </a:prstGeom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2348880"/>
            <a:ext cx="5400675" cy="1590675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2483768" y="2060848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(</a:t>
            </a:r>
            <a:r>
              <a:rPr lang="ru-RU" sz="3200" dirty="0" smtClean="0"/>
              <a:t>3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3347864" y="2060848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(2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27584" y="4155664"/>
                <a:ext cx="4968552" cy="14304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54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5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54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5400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sz="5400" b="0" i="1" smtClean="0">
                                <a:latin typeface="Cambria Math"/>
                              </a:rPr>
                              <m:t>𝑑</m:t>
                            </m:r>
                          </m:sup>
                        </m:sSup>
                      </m:num>
                      <m:den>
                        <m:r>
                          <a:rPr lang="en-US" sz="5400" b="0" i="1" smtClean="0">
                            <a:latin typeface="Cambria Math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sz="5400" dirty="0" smtClean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5400" i="1" dirty="0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5400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5400" b="0" i="1" dirty="0" smtClean="0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US" sz="5400" b="0" i="1" dirty="0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sz="5400" b="0" i="1" dirty="0" smtClean="0">
                                <a:latin typeface="Cambria Math"/>
                              </a:rPr>
                              <m:t>𝑏</m:t>
                            </m:r>
                          </m:sup>
                        </m:sSup>
                      </m:num>
                      <m:den>
                        <m:r>
                          <a:rPr lang="en-US" sz="5400" b="0" i="1" dirty="0" smtClean="0">
                            <a:latin typeface="Cambria Math"/>
                          </a:rPr>
                          <m:t>𝑑</m:t>
                        </m:r>
                      </m:den>
                    </m:f>
                    <m:r>
                      <a:rPr lang="en-US" sz="5400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5400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5400" b="0" i="1" dirty="0" smtClean="0">
                            <a:latin typeface="Cambria Math"/>
                          </a:rPr>
                          <m:t>𝑎𝑑</m:t>
                        </m:r>
                        <m:r>
                          <a:rPr lang="en-US" sz="5400" b="0" i="1" dirty="0" smtClean="0">
                            <a:latin typeface="Cambria Math"/>
                          </a:rPr>
                          <m:t>+</m:t>
                        </m:r>
                        <m:r>
                          <a:rPr lang="en-US" sz="5400" b="0" i="1" dirty="0" smtClean="0">
                            <a:latin typeface="Cambria Math"/>
                          </a:rPr>
                          <m:t>𝑐𝑏</m:t>
                        </m:r>
                      </m:num>
                      <m:den>
                        <m:r>
                          <a:rPr lang="en-US" sz="5400" b="0" i="1" dirty="0" smtClean="0">
                            <a:latin typeface="Cambria Math"/>
                          </a:rPr>
                          <m:t>𝑏𝑑</m:t>
                        </m:r>
                      </m:den>
                    </m:f>
                  </m:oMath>
                </a14:m>
                <a:endParaRPr lang="ru-RU" sz="5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4155664"/>
                <a:ext cx="4968552" cy="1430456"/>
              </a:xfrm>
              <a:prstGeom prst="rect">
                <a:avLst/>
              </a:prstGeom>
              <a:blipFill rotWithShape="1">
                <a:blip r:embed="rId5"/>
                <a:stretch>
                  <a:fillRect b="-136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</a:t>
            </a:r>
            <a:endParaRPr lang="ru-RU" dirty="0"/>
          </a:p>
        </p:txBody>
      </p:sp>
      <p:pic>
        <p:nvPicPr>
          <p:cNvPr id="47" name="Содержимое 46" descr="caebb3b7e1fbd876924204ac3d82433c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4797152"/>
            <a:ext cx="1905000" cy="1428750"/>
          </a:xfrm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Рисунок 5" descr="0_5e790_a493b262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26064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396552" y="188640"/>
            <a:ext cx="928903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Приведите дроби к общему знаменателю.</a:t>
            </a:r>
            <a:endParaRPr lang="ru-RU" sz="4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980728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1628800"/>
            <a:ext cx="180975" cy="8001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547664" y="1772816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1628800"/>
            <a:ext cx="199407" cy="864096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23528" y="292494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2708920"/>
            <a:ext cx="342900" cy="676275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1619672" y="2780928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9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2708920"/>
            <a:ext cx="314325" cy="676275"/>
          </a:xfrm>
          <a:prstGeom prst="rect">
            <a:avLst/>
          </a:prstGeom>
          <a:noFill/>
        </p:spPr>
      </p:pic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21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3717032"/>
            <a:ext cx="1019175" cy="752475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2483768" y="378904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</a:t>
            </a:r>
            <a:endParaRPr lang="ru-RU" sz="2800" dirty="0"/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23" name="Picture 1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3645024"/>
            <a:ext cx="1019175" cy="790575"/>
          </a:xfrm>
          <a:prstGeom prst="rect">
            <a:avLst/>
          </a:prstGeom>
          <a:noFill/>
        </p:spPr>
      </p:pic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2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3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3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33" name="Picture 2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13443" y="1547267"/>
            <a:ext cx="504056" cy="809625"/>
          </a:xfrm>
          <a:prstGeom prst="rect">
            <a:avLst/>
          </a:prstGeom>
          <a:noFill/>
        </p:spPr>
      </p:pic>
      <p:sp>
        <p:nvSpPr>
          <p:cNvPr id="17436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35" name="Picture 2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1556792"/>
            <a:ext cx="438150" cy="800100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6372200" y="1700808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и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7438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37" name="Picture 29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2636912"/>
            <a:ext cx="485775" cy="790575"/>
          </a:xfrm>
          <a:prstGeom prst="rect">
            <a:avLst/>
          </a:prstGeom>
          <a:noFill/>
        </p:spPr>
      </p:pic>
      <p:sp>
        <p:nvSpPr>
          <p:cNvPr id="45" name="Прямоугольник 44"/>
          <p:cNvSpPr/>
          <p:nvPr/>
        </p:nvSpPr>
        <p:spPr>
          <a:xfrm>
            <a:off x="6228184" y="2780928"/>
            <a:ext cx="3786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и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7440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39" name="Picture 31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2636912"/>
            <a:ext cx="485775" cy="790575"/>
          </a:xfrm>
          <a:prstGeom prst="rect">
            <a:avLst/>
          </a:prstGeom>
          <a:noFill/>
        </p:spPr>
      </p:pic>
      <p:sp>
        <p:nvSpPr>
          <p:cNvPr id="17442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41" name="Picture 33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3645024"/>
            <a:ext cx="1304925" cy="847725"/>
          </a:xfrm>
          <a:prstGeom prst="rect">
            <a:avLst/>
          </a:prstGeom>
          <a:noFill/>
        </p:spPr>
      </p:pic>
      <p:sp>
        <p:nvSpPr>
          <p:cNvPr id="50" name="Прямоугольник 49"/>
          <p:cNvSpPr/>
          <p:nvPr/>
        </p:nvSpPr>
        <p:spPr>
          <a:xfrm>
            <a:off x="6372200" y="3717032"/>
            <a:ext cx="3786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и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7444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6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45" name="Picture 37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3645024"/>
            <a:ext cx="1304925" cy="847725"/>
          </a:xfrm>
          <a:prstGeom prst="rect">
            <a:avLst/>
          </a:prstGeom>
          <a:noFill/>
        </p:spPr>
      </p:pic>
      <p:sp>
        <p:nvSpPr>
          <p:cNvPr id="55" name="TextBox 54"/>
          <p:cNvSpPr txBox="1"/>
          <p:nvPr/>
        </p:nvSpPr>
        <p:spPr>
          <a:xfrm>
            <a:off x="395536" y="378904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" name="Рисунок 47" descr="0015-021-Prover-sebja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3203848" y="4653136"/>
            <a:ext cx="1800200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7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7" grpId="0"/>
      <p:bldP spid="20" grpId="0"/>
      <p:bldP spid="26" grpId="0"/>
      <p:bldP spid="42" grpId="0"/>
      <p:bldP spid="45" grpId="0"/>
      <p:bldP spid="50" grpId="0"/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2" name="Содержимое 51" descr="submit-gluten-free-restauran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2800" y="2643981"/>
            <a:ext cx="2438400" cy="2438400"/>
          </a:xfrm>
        </p:spPr>
      </p:pic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6927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260648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Выполните действия.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48478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А) </a:t>
            </a:r>
            <a:endParaRPr lang="ru-RU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340768"/>
            <a:ext cx="466725" cy="8001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 flipH="1">
            <a:off x="1619672" y="1412776"/>
            <a:ext cx="3540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+</a:t>
            </a:r>
            <a:endParaRPr lang="ru-RU" sz="3200" dirty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1340768"/>
            <a:ext cx="466725" cy="8001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67544" y="23488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Б)</a:t>
            </a:r>
            <a:endParaRPr lang="ru-RU" dirty="0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2276872"/>
            <a:ext cx="838200" cy="80010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907704" y="2276872"/>
            <a:ext cx="3417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2348880"/>
            <a:ext cx="838200" cy="733425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467544" y="34290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В)</a:t>
            </a:r>
            <a:endParaRPr lang="ru-RU" dirty="0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4715" y="3356990"/>
            <a:ext cx="190500" cy="733425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1331640" y="335699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+</a:t>
            </a:r>
            <a:endParaRPr lang="ru-RU" sz="3200" dirty="0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6" name="Picture 1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0677" y="3356991"/>
            <a:ext cx="361950" cy="733425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539552" y="44371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Г)</a:t>
            </a:r>
            <a:endParaRPr lang="ru-RU" dirty="0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8" name="Picture 16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1022" y="4225850"/>
            <a:ext cx="762000" cy="800100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2051720" y="4293096"/>
            <a:ext cx="3257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-</a:t>
            </a:r>
            <a:endParaRPr lang="ru-RU" sz="3600" dirty="0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0" name="Picture 18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72439" y="4221088"/>
            <a:ext cx="762000" cy="809625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539552" y="566124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Д)</a:t>
            </a:r>
            <a:endParaRPr lang="ru-RU" dirty="0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2" name="Picture 20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5598386"/>
            <a:ext cx="290384" cy="771333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1475656" y="5661248"/>
            <a:ext cx="2952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-</a:t>
            </a:r>
            <a:endParaRPr lang="ru-RU" sz="2800" dirty="0"/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60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9" name="Picture 27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1268760"/>
            <a:ext cx="647700" cy="800100"/>
          </a:xfrm>
          <a:prstGeom prst="rect">
            <a:avLst/>
          </a:prstGeom>
          <a:noFill/>
        </p:spPr>
      </p:pic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1" name="Picture 29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1988840"/>
            <a:ext cx="1009650" cy="914400"/>
          </a:xfrm>
          <a:prstGeom prst="rect">
            <a:avLst/>
          </a:prstGeom>
          <a:noFill/>
        </p:spPr>
      </p:pic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3" name="Picture 31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3212976"/>
            <a:ext cx="1190625" cy="790575"/>
          </a:xfrm>
          <a:prstGeom prst="rect">
            <a:avLst/>
          </a:prstGeom>
          <a:noFill/>
        </p:spPr>
      </p:pic>
      <p:sp>
        <p:nvSpPr>
          <p:cNvPr id="18466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67" name="Rectangle 35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69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8" name="Picture 36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5517232"/>
            <a:ext cx="1057275" cy="89535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4221088"/>
            <a:ext cx="1152128" cy="919487"/>
          </a:xfrm>
          <a:prstGeom prst="rect">
            <a:avLst/>
          </a:prstGeom>
          <a:noFill/>
        </p:spPr>
      </p:pic>
      <p:pic>
        <p:nvPicPr>
          <p:cNvPr id="53" name="Рисунок 52" descr="clip_image001.gif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7668344" y="116632"/>
            <a:ext cx="1272927" cy="20018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809800" y="5553898"/>
                <a:ext cx="572656" cy="7248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sSup>
                            <m:sSupPr>
                              <m:ctrlPr>
                                <a:rPr lang="ru-RU" sz="24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9800" y="5553898"/>
                <a:ext cx="572656" cy="724814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9919" y="1481559"/>
          <a:ext cx="8518967" cy="2372811"/>
        </p:xfrm>
        <a:graphic>
          <a:graphicData uri="http://schemas.openxmlformats.org/drawingml/2006/table">
            <a:tbl>
              <a:tblPr/>
              <a:tblGrid>
                <a:gridCol w="8518967"/>
              </a:tblGrid>
              <a:tr h="23728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404664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Умножение и деление алгебраических дробей.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628800"/>
            <a:ext cx="8352928" cy="193899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Чтобы </a:t>
            </a:r>
            <a:r>
              <a:rPr lang="ru-RU" sz="2400" b="1" i="1" u="sng" dirty="0" smtClean="0">
                <a:solidFill>
                  <a:srgbClr val="7030A0"/>
                </a:solidFill>
              </a:rPr>
              <a:t>умножить дробь на дробь</a:t>
            </a:r>
            <a:r>
              <a:rPr lang="ru-RU" sz="2400" b="1" i="1" dirty="0" smtClean="0">
                <a:solidFill>
                  <a:srgbClr val="7030A0"/>
                </a:solidFill>
              </a:rPr>
              <a:t>, нужно перемножить их числители и их знаменатели и первое произведение записать  в числителе дроби, а второе – в знаменателе.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Чтобы </a:t>
            </a:r>
            <a:r>
              <a:rPr lang="ru-RU" sz="2400" b="1" i="1" u="sng" dirty="0" smtClean="0">
                <a:solidFill>
                  <a:srgbClr val="7030A0"/>
                </a:solidFill>
              </a:rPr>
              <a:t>разделить дробь на дробь</a:t>
            </a:r>
            <a:r>
              <a:rPr lang="ru-RU" sz="2400" b="1" i="1" dirty="0" smtClean="0">
                <a:solidFill>
                  <a:srgbClr val="7030A0"/>
                </a:solidFill>
              </a:rPr>
              <a:t>, нужно делимое умножить на дробь, обратную данной</a:t>
            </a:r>
            <a:r>
              <a:rPr lang="ru-RU" sz="2400" i="1" dirty="0" smtClean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536" y="4005064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/>
              <a:t>Пример:</a:t>
            </a:r>
            <a:endParaRPr lang="ru-RU" sz="2400" u="sng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" name="Рисунок 26" descr="логопед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4149080"/>
            <a:ext cx="2436516" cy="2387785"/>
          </a:xfrm>
          <a:prstGeom prst="rect">
            <a:avLst/>
          </a:prstGeom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3861048"/>
            <a:ext cx="3562350" cy="1114425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5301208"/>
            <a:ext cx="3409950" cy="1123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9919" y="1481559"/>
          <a:ext cx="8518967" cy="2372811"/>
        </p:xfrm>
        <a:graphic>
          <a:graphicData uri="http://schemas.openxmlformats.org/drawingml/2006/table">
            <a:tbl>
              <a:tblPr/>
              <a:tblGrid>
                <a:gridCol w="8518967"/>
              </a:tblGrid>
              <a:tr h="23728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404664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Умножение и деление алгебраических дробей.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628800"/>
            <a:ext cx="8352928" cy="193899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Чтобы </a:t>
            </a:r>
            <a:r>
              <a:rPr lang="ru-RU" sz="2400" b="1" i="1" u="sng" dirty="0" smtClean="0">
                <a:solidFill>
                  <a:srgbClr val="7030A0"/>
                </a:solidFill>
              </a:rPr>
              <a:t>умножить дробь на дробь</a:t>
            </a:r>
            <a:r>
              <a:rPr lang="ru-RU" sz="2400" b="1" i="1" dirty="0" smtClean="0">
                <a:solidFill>
                  <a:srgbClr val="7030A0"/>
                </a:solidFill>
              </a:rPr>
              <a:t>, нужно перемножить их числители и их знаменатели и первое произведение записать  в числителе дроби, а второе – в знаменателе.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Чтобы </a:t>
            </a:r>
            <a:r>
              <a:rPr lang="ru-RU" sz="2400" b="1" i="1" u="sng" dirty="0" smtClean="0">
                <a:solidFill>
                  <a:srgbClr val="7030A0"/>
                </a:solidFill>
              </a:rPr>
              <a:t>разделить дробь на дробь</a:t>
            </a:r>
            <a:r>
              <a:rPr lang="ru-RU" sz="2400" b="1" i="1" dirty="0" smtClean="0">
                <a:solidFill>
                  <a:srgbClr val="7030A0"/>
                </a:solidFill>
              </a:rPr>
              <a:t>, нужно делимое умножить на дробь, обратную данной</a:t>
            </a:r>
            <a:r>
              <a:rPr lang="ru-RU" sz="2400" i="1" dirty="0" smtClean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536" y="4005064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/>
              <a:t>Пример:</a:t>
            </a:r>
            <a:endParaRPr lang="en-US" sz="2400" u="sng" dirty="0" smtClean="0"/>
          </a:p>
          <a:p>
            <a:endParaRPr lang="ru-RU" sz="2400" u="sng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" name="Рисунок 26" descr="логопед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4149080"/>
            <a:ext cx="2436516" cy="2387785"/>
          </a:xfrm>
          <a:prstGeom prst="rect">
            <a:avLst/>
          </a:prstGeom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043163" y="4006521"/>
                <a:ext cx="2348015" cy="1080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4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800" b="0" i="1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sz="4800" b="0" i="1" smtClean="0">
                            <a:latin typeface="Cambria Math"/>
                          </a:rPr>
                          <m:t>𝑑</m:t>
                        </m:r>
                      </m:den>
                    </m:f>
                    <m:r>
                      <a:rPr lang="en-US" sz="4800" b="0" i="0" smtClean="0">
                        <a:latin typeface="Cambria Math"/>
                      </a:rPr>
                      <m:t>∗</m:t>
                    </m:r>
                    <m:f>
                      <m:fPr>
                        <m:ctrlPr>
                          <a:rPr lang="en-US" sz="48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800" b="0" i="1" dirty="0" smtClean="0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en-US" sz="4800" b="0" i="1" dirty="0" smtClean="0">
                            <a:latin typeface="Cambria Math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sz="4800" dirty="0" smtClean="0"/>
                  <a:t>=</a:t>
                </a:r>
                <a14:m>
                  <m:oMath xmlns:m="http://schemas.openxmlformats.org/officeDocument/2006/math">
                    <m:r>
                      <a:rPr lang="en-US" sz="4800" b="0" i="0" dirty="0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48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800" b="0" i="1" dirty="0" smtClean="0">
                            <a:latin typeface="Cambria Math"/>
                          </a:rPr>
                          <m:t>𝑎𝑐</m:t>
                        </m:r>
                      </m:num>
                      <m:den>
                        <m:r>
                          <a:rPr lang="en-US" sz="4800" b="0" i="1" dirty="0" smtClean="0">
                            <a:latin typeface="Cambria Math"/>
                          </a:rPr>
                          <m:t>𝑑𝑏</m:t>
                        </m:r>
                      </m:den>
                    </m:f>
                  </m:oMath>
                </a14:m>
                <a:endParaRPr lang="ru-RU" sz="4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3163" y="4006521"/>
                <a:ext cx="2348015" cy="1080680"/>
              </a:xfrm>
              <a:prstGeom prst="rect">
                <a:avLst/>
              </a:prstGeom>
              <a:blipFill rotWithShape="1">
                <a:blip r:embed="rId4"/>
                <a:stretch>
                  <a:fillRect t="-3371" b="-151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270002" y="5342972"/>
                <a:ext cx="4312719" cy="11561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4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800" b="0" i="1" smtClean="0"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en-US" sz="4800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ru-RU" sz="4800" b="0" i="0" smtClean="0">
                        <a:latin typeface="Cambria Math"/>
                      </a:rPr>
                      <m:t>:</m:t>
                    </m:r>
                    <m:f>
                      <m:fPr>
                        <m:ctrlPr>
                          <a:rPr lang="ru-RU" sz="4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800" b="0" i="1" smtClean="0">
                            <a:latin typeface="Cambria Math"/>
                          </a:rPr>
                          <m:t>𝑘</m:t>
                        </m:r>
                      </m:num>
                      <m:den>
                        <m:r>
                          <a:rPr lang="en-US" sz="4800" b="0" i="1" smtClean="0">
                            <a:latin typeface="Cambria Math"/>
                          </a:rPr>
                          <m:t>𝑙</m:t>
                        </m:r>
                      </m:den>
                    </m:f>
                  </m:oMath>
                </a14:m>
                <a:r>
                  <a:rPr lang="en-US" sz="4800" dirty="0" smtClean="0"/>
                  <a:t> =</a:t>
                </a:r>
                <a:r>
                  <a:rPr lang="ru-RU" sz="48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4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en-US" sz="4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en-US" sz="4800" b="0" i="0" smtClean="0">
                        <a:solidFill>
                          <a:prstClr val="black"/>
                        </a:solidFill>
                        <a:latin typeface="Cambria Math"/>
                      </a:rPr>
                      <m:t>∗</m:t>
                    </m:r>
                    <m:f>
                      <m:fPr>
                        <m:ctrlPr>
                          <a:rPr lang="ru-RU" sz="48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48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𝑙</m:t>
                        </m:r>
                      </m:num>
                      <m:den>
                        <m:r>
                          <a:rPr lang="en-US" sz="48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sz="48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8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800" b="0" i="1" dirty="0" smtClean="0">
                            <a:latin typeface="Cambria Math"/>
                          </a:rPr>
                          <m:t>𝑚𝑙</m:t>
                        </m:r>
                      </m:num>
                      <m:den>
                        <m:r>
                          <a:rPr lang="en-US" sz="4800" b="0" i="1" dirty="0" smtClean="0">
                            <a:latin typeface="Cambria Math"/>
                          </a:rPr>
                          <m:t>𝑛𝑘</m:t>
                        </m:r>
                      </m:den>
                    </m:f>
                  </m:oMath>
                </a14:m>
                <a:endParaRPr lang="ru-RU" sz="4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0002" y="5342972"/>
                <a:ext cx="4312719" cy="1156150"/>
              </a:xfrm>
              <a:prstGeom prst="rect">
                <a:avLst/>
              </a:prstGeom>
              <a:blipFill rotWithShape="1">
                <a:blip r:embed="rId5"/>
                <a:stretch>
                  <a:fillRect b="-142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206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" name="Содержимое 39" descr="DB___Animated_Number_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35065" y="3058319"/>
            <a:ext cx="957015" cy="3250964"/>
          </a:xfrm>
        </p:spPr>
      </p:pic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260648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Выполните умножение.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41277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А)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412776"/>
            <a:ext cx="190500" cy="733425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1340768"/>
            <a:ext cx="180975" cy="80962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259632" y="1484784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*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395536" y="24208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Б)</a:t>
            </a:r>
            <a:endParaRPr lang="ru-RU" dirty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2348880"/>
            <a:ext cx="771525" cy="800100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2348880"/>
            <a:ext cx="771525" cy="800100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1763688" y="256490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*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33569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В)</a:t>
            </a:r>
            <a:endParaRPr lang="ru-RU" dirty="0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429000"/>
            <a:ext cx="342900" cy="733425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1331640" y="357301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*</a:t>
            </a:r>
            <a:endParaRPr lang="ru-RU" sz="2800" dirty="0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3356992"/>
            <a:ext cx="342900" cy="790575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395536" y="44371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Г)</a:t>
            </a:r>
            <a:endParaRPr lang="ru-RU" dirty="0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4437112"/>
            <a:ext cx="771525" cy="847725"/>
          </a:xfrm>
          <a:prstGeom prst="rect">
            <a:avLst/>
          </a:prstGeom>
          <a:noFill/>
        </p:spPr>
      </p:pic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4437112"/>
            <a:ext cx="1133475" cy="800100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1763688" y="458112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*</a:t>
            </a:r>
            <a:endParaRPr lang="ru-RU" sz="2800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1340768"/>
            <a:ext cx="371475" cy="809625"/>
          </a:xfrm>
          <a:prstGeom prst="rect">
            <a:avLst/>
          </a:prstGeom>
          <a:noFill/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2276872"/>
            <a:ext cx="2085975" cy="876300"/>
          </a:xfrm>
          <a:prstGeom prst="rect">
            <a:avLst/>
          </a:prstGeom>
          <a:noFill/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3284984"/>
            <a:ext cx="342900" cy="790575"/>
          </a:xfrm>
          <a:prstGeom prst="rect">
            <a:avLst/>
          </a:prstGeom>
          <a:noFill/>
        </p:spPr>
      </p:pic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4437112"/>
            <a:ext cx="371475" cy="800100"/>
          </a:xfrm>
          <a:prstGeom prst="rect">
            <a:avLst/>
          </a:prstGeom>
          <a:noFill/>
        </p:spPr>
      </p:pic>
      <p:pic>
        <p:nvPicPr>
          <p:cNvPr id="42" name="Рисунок 41" descr="j0134001.gi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020272" y="4869160"/>
            <a:ext cx="1296144" cy="1563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_5e790_a493b2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404664"/>
            <a:ext cx="63587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Выполните деление.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6288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А)</a:t>
            </a:r>
            <a:endParaRPr lang="ru-RU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1556792"/>
            <a:ext cx="190500" cy="8001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331640" y="1628800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1556792"/>
            <a:ext cx="200025" cy="8001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539552" y="270892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Б)</a:t>
            </a:r>
            <a:endParaRPr lang="ru-RU" dirty="0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2636912"/>
            <a:ext cx="771525" cy="800100"/>
          </a:xfrm>
          <a:prstGeom prst="rect">
            <a:avLst/>
          </a:prstGeom>
          <a:noFill/>
        </p:spPr>
      </p:pic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835696" y="2708920"/>
            <a:ext cx="3080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6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2564904"/>
            <a:ext cx="771525" cy="809625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539552" y="371703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В)</a:t>
            </a:r>
            <a:endParaRPr lang="ru-RU" dirty="0"/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8" name="Picture 1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3645024"/>
            <a:ext cx="657225" cy="866775"/>
          </a:xfrm>
          <a:prstGeom prst="rect">
            <a:avLst/>
          </a:prstGeom>
          <a:noFill/>
        </p:spPr>
      </p:pic>
      <p:sp>
        <p:nvSpPr>
          <p:cNvPr id="27" name="Прямоугольник 26"/>
          <p:cNvSpPr/>
          <p:nvPr/>
        </p:nvSpPr>
        <p:spPr>
          <a:xfrm>
            <a:off x="1835696" y="3717032"/>
            <a:ext cx="3080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20" name="Picture 1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3645024"/>
            <a:ext cx="571500" cy="923925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467544" y="494116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Г)</a:t>
            </a:r>
            <a:endParaRPr lang="ru-RU" dirty="0"/>
          </a:p>
        </p:txBody>
      </p:sp>
      <p:sp>
        <p:nvSpPr>
          <p:cNvPr id="215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22" name="Picture 1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4869160"/>
            <a:ext cx="952500" cy="809625"/>
          </a:xfrm>
          <a:prstGeom prst="rect">
            <a:avLst/>
          </a:prstGeom>
          <a:noFill/>
        </p:spPr>
      </p:pic>
      <p:sp>
        <p:nvSpPr>
          <p:cNvPr id="33" name="Прямоугольник 32"/>
          <p:cNvSpPr/>
          <p:nvPr/>
        </p:nvSpPr>
        <p:spPr>
          <a:xfrm>
            <a:off x="2051720" y="5013176"/>
            <a:ext cx="2808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24" name="Picture 20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4797152"/>
            <a:ext cx="952500" cy="895350"/>
          </a:xfrm>
          <a:prstGeom prst="rect">
            <a:avLst/>
          </a:prstGeom>
          <a:noFill/>
        </p:spPr>
      </p:pic>
      <p:sp>
        <p:nvSpPr>
          <p:cNvPr id="2152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2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28" name="Picture 24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1484784"/>
            <a:ext cx="247650" cy="7905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2564904"/>
            <a:ext cx="857250" cy="78105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3573016"/>
            <a:ext cx="600075" cy="74295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4725144"/>
            <a:ext cx="685800" cy="752475"/>
          </a:xfrm>
          <a:prstGeom prst="rect">
            <a:avLst/>
          </a:prstGeom>
          <a:noFill/>
        </p:spPr>
      </p:pic>
      <p:pic>
        <p:nvPicPr>
          <p:cNvPr id="43" name="Рисунок 42" descr="4a52e0231388d7fd00a78caff6aa57fb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6804248" y="4509120"/>
            <a:ext cx="1944216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430</Words>
  <Application>Microsoft Office PowerPoint</Application>
  <PresentationFormat>Экран (4:3)</PresentationFormat>
  <Paragraphs>105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user-pc</dc:creator>
  <cp:lastModifiedBy>марина</cp:lastModifiedBy>
  <cp:revision>23</cp:revision>
  <dcterms:created xsi:type="dcterms:W3CDTF">2013-04-11T16:53:24Z</dcterms:created>
  <dcterms:modified xsi:type="dcterms:W3CDTF">2013-04-21T16:50:54Z</dcterms:modified>
</cp:coreProperties>
</file>