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58" r:id="rId3"/>
    <p:sldId id="260" r:id="rId4"/>
    <p:sldId id="270" r:id="rId5"/>
    <p:sldId id="261" r:id="rId6"/>
    <p:sldId id="262" r:id="rId7"/>
    <p:sldId id="263" r:id="rId8"/>
    <p:sldId id="264" r:id="rId9"/>
    <p:sldId id="265" r:id="rId10"/>
    <p:sldId id="267" r:id="rId11"/>
    <p:sldId id="271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AADB6-5988-4D99-B01B-046C13D920F1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12095-E687-47AF-8CEE-B04088FE4E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AADB6-5988-4D99-B01B-046C13D920F1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12095-E687-47AF-8CEE-B04088FE4E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AADB6-5988-4D99-B01B-046C13D920F1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12095-E687-47AF-8CEE-B04088FE4E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AADB6-5988-4D99-B01B-046C13D920F1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12095-E687-47AF-8CEE-B04088FE4E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AADB6-5988-4D99-B01B-046C13D920F1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12095-E687-47AF-8CEE-B04088FE4E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AADB6-5988-4D99-B01B-046C13D920F1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12095-E687-47AF-8CEE-B04088FE4E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AADB6-5988-4D99-B01B-046C13D920F1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12095-E687-47AF-8CEE-B04088FE4E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AADB6-5988-4D99-B01B-046C13D920F1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12095-E687-47AF-8CEE-B04088FE4E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AADB6-5988-4D99-B01B-046C13D920F1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12095-E687-47AF-8CEE-B04088FE4E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AADB6-5988-4D99-B01B-046C13D920F1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12095-E687-47AF-8CEE-B04088FE4E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AADB6-5988-4D99-B01B-046C13D920F1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12095-E687-47AF-8CEE-B04088FE4E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8AADB6-5988-4D99-B01B-046C13D920F1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512095-E687-47AF-8CEE-B04088FE4ED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gif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4.png"/><Relationship Id="rId5" Type="http://schemas.openxmlformats.org/officeDocument/2006/relationships/image" Target="../media/image82.png"/><Relationship Id="rId4" Type="http://schemas.openxmlformats.org/officeDocument/2006/relationships/image" Target="../media/image8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" TargetMode="External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animashky.ru/index/0-6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7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14.gif"/><Relationship Id="rId5" Type="http://schemas.openxmlformats.org/officeDocument/2006/relationships/image" Target="../media/image8.png"/><Relationship Id="rId15" Type="http://schemas.openxmlformats.org/officeDocument/2006/relationships/image" Target="../media/image19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Relationship Id="rId14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11" Type="http://schemas.openxmlformats.org/officeDocument/2006/relationships/image" Target="../media/image28.png"/><Relationship Id="rId5" Type="http://schemas.openxmlformats.org/officeDocument/2006/relationships/image" Target="../media/image22.png"/><Relationship Id="rId10" Type="http://schemas.openxmlformats.org/officeDocument/2006/relationships/image" Target="../media/image27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15.png"/><Relationship Id="rId7" Type="http://schemas.openxmlformats.org/officeDocument/2006/relationships/image" Target="../media/image32.png"/><Relationship Id="rId12" Type="http://schemas.openxmlformats.org/officeDocument/2006/relationships/image" Target="../media/image3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11" Type="http://schemas.openxmlformats.org/officeDocument/2006/relationships/image" Target="../media/image36.png"/><Relationship Id="rId5" Type="http://schemas.openxmlformats.org/officeDocument/2006/relationships/image" Target="../media/image30.png"/><Relationship Id="rId10" Type="http://schemas.openxmlformats.org/officeDocument/2006/relationships/image" Target="../media/image35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8.png"/><Relationship Id="rId7" Type="http://schemas.openxmlformats.org/officeDocument/2006/relationships/image" Target="../media/image4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0.png"/><Relationship Id="rId9" Type="http://schemas.openxmlformats.org/officeDocument/2006/relationships/image" Target="../media/image4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13" Type="http://schemas.openxmlformats.org/officeDocument/2006/relationships/image" Target="../media/image53.png"/><Relationship Id="rId18" Type="http://schemas.openxmlformats.org/officeDocument/2006/relationships/image" Target="../media/image58.png"/><Relationship Id="rId3" Type="http://schemas.openxmlformats.org/officeDocument/2006/relationships/image" Target="../media/image44.png"/><Relationship Id="rId7" Type="http://schemas.openxmlformats.org/officeDocument/2006/relationships/image" Target="../media/image30.png"/><Relationship Id="rId12" Type="http://schemas.openxmlformats.org/officeDocument/2006/relationships/image" Target="../media/image52.png"/><Relationship Id="rId17" Type="http://schemas.openxmlformats.org/officeDocument/2006/relationships/image" Target="../media/image57.png"/><Relationship Id="rId2" Type="http://schemas.openxmlformats.org/officeDocument/2006/relationships/image" Target="../media/image1.png"/><Relationship Id="rId16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11" Type="http://schemas.openxmlformats.org/officeDocument/2006/relationships/image" Target="../media/image51.png"/><Relationship Id="rId5" Type="http://schemas.openxmlformats.org/officeDocument/2006/relationships/image" Target="../media/image46.png"/><Relationship Id="rId15" Type="http://schemas.openxmlformats.org/officeDocument/2006/relationships/image" Target="../media/image55.png"/><Relationship Id="rId10" Type="http://schemas.openxmlformats.org/officeDocument/2006/relationships/image" Target="../media/image50.png"/><Relationship Id="rId4" Type="http://schemas.openxmlformats.org/officeDocument/2006/relationships/image" Target="../media/image45.png"/><Relationship Id="rId9" Type="http://schemas.openxmlformats.org/officeDocument/2006/relationships/image" Target="../media/image49.png"/><Relationship Id="rId14" Type="http://schemas.openxmlformats.org/officeDocument/2006/relationships/image" Target="../media/image5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13" Type="http://schemas.openxmlformats.org/officeDocument/2006/relationships/image" Target="../media/image69.png"/><Relationship Id="rId3" Type="http://schemas.openxmlformats.org/officeDocument/2006/relationships/image" Target="../media/image59.png"/><Relationship Id="rId7" Type="http://schemas.openxmlformats.org/officeDocument/2006/relationships/image" Target="../media/image63.png"/><Relationship Id="rId12" Type="http://schemas.openxmlformats.org/officeDocument/2006/relationships/image" Target="../media/image6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png"/><Relationship Id="rId11" Type="http://schemas.openxmlformats.org/officeDocument/2006/relationships/image" Target="../media/image66.png"/><Relationship Id="rId5" Type="http://schemas.openxmlformats.org/officeDocument/2006/relationships/image" Target="../media/image61.png"/><Relationship Id="rId10" Type="http://schemas.openxmlformats.org/officeDocument/2006/relationships/image" Target="../media/image65.png"/><Relationship Id="rId4" Type="http://schemas.openxmlformats.org/officeDocument/2006/relationships/image" Target="../media/image60.png"/><Relationship Id="rId9" Type="http://schemas.openxmlformats.org/officeDocument/2006/relationships/image" Target="../media/image29.png"/><Relationship Id="rId14" Type="http://schemas.openxmlformats.org/officeDocument/2006/relationships/image" Target="../media/image7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wmf"/><Relationship Id="rId3" Type="http://schemas.openxmlformats.org/officeDocument/2006/relationships/image" Target="../media/image67.png"/><Relationship Id="rId7" Type="http://schemas.openxmlformats.org/officeDocument/2006/relationships/image" Target="../media/image74.png"/><Relationship Id="rId12" Type="http://schemas.openxmlformats.org/officeDocument/2006/relationships/image" Target="../media/image8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3.png"/><Relationship Id="rId11" Type="http://schemas.openxmlformats.org/officeDocument/2006/relationships/image" Target="../media/image79.png"/><Relationship Id="rId5" Type="http://schemas.openxmlformats.org/officeDocument/2006/relationships/image" Target="../media/image72.png"/><Relationship Id="rId10" Type="http://schemas.openxmlformats.org/officeDocument/2006/relationships/image" Target="../media/image77.png"/><Relationship Id="rId4" Type="http://schemas.openxmlformats.org/officeDocument/2006/relationships/image" Target="../media/image71.png"/><Relationship Id="rId9" Type="http://schemas.openxmlformats.org/officeDocument/2006/relationships/image" Target="../media/image7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_5e790_a493b262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30" descr="CRCTR14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3594550"/>
            <a:ext cx="2188125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3345927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3529" y="404664"/>
            <a:ext cx="823009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905"/>
                <a:gradFill>
                  <a:gsLst>
                    <a:gs pos="0">
                      <a:srgbClr val="F79646">
                        <a:shade val="20000"/>
                        <a:satMod val="200000"/>
                      </a:srgbClr>
                    </a:gs>
                    <a:gs pos="78000">
                      <a:srgbClr val="F79646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79646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Арифметический квадратный корень.</a:t>
            </a:r>
            <a:endParaRPr lang="ru-RU" sz="4800" b="1" dirty="0">
              <a:ln w="1905"/>
              <a:gradFill>
                <a:gsLst>
                  <a:gs pos="0">
                    <a:srgbClr val="F79646">
                      <a:shade val="20000"/>
                      <a:satMod val="200000"/>
                    </a:srgbClr>
                  </a:gs>
                  <a:gs pos="78000">
                    <a:srgbClr val="F79646">
                      <a:tint val="90000"/>
                      <a:shade val="89000"/>
                      <a:satMod val="220000"/>
                    </a:srgbClr>
                  </a:gs>
                  <a:gs pos="100000">
                    <a:srgbClr val="F79646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99592" y="3428999"/>
            <a:ext cx="4752528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9BBB59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Работу выполнила</a:t>
            </a:r>
          </a:p>
          <a:p>
            <a:r>
              <a:rPr lang="ru-RU" sz="2800" b="1" dirty="0" smtClean="0">
                <a:solidFill>
                  <a:srgbClr val="9BBB59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ученица 8 «Б» класса</a:t>
            </a:r>
          </a:p>
          <a:p>
            <a:r>
              <a:rPr lang="ru-RU" sz="2800" b="1" dirty="0" smtClean="0">
                <a:solidFill>
                  <a:srgbClr val="9BBB59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МБОУ г. Астрахани</a:t>
            </a:r>
          </a:p>
          <a:p>
            <a:r>
              <a:rPr lang="ru-RU" sz="2800" b="1" dirty="0" smtClean="0">
                <a:solidFill>
                  <a:srgbClr val="9BBB59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 «СОШ №57» </a:t>
            </a:r>
          </a:p>
          <a:p>
            <a:r>
              <a:rPr lang="ru-RU" sz="2800" b="1" dirty="0" err="1" smtClean="0">
                <a:solidFill>
                  <a:srgbClr val="F79646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Кубатина</a:t>
            </a:r>
            <a:r>
              <a:rPr lang="ru-RU" sz="2800" b="1" dirty="0" smtClean="0">
                <a:solidFill>
                  <a:srgbClr val="F79646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 Елизавета</a:t>
            </a:r>
          </a:p>
          <a:p>
            <a:r>
              <a:rPr lang="ru-RU" sz="2400" b="1" dirty="0" smtClean="0">
                <a:solidFill>
                  <a:srgbClr val="9BBB59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Учитель:</a:t>
            </a:r>
          </a:p>
          <a:p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Курило Марина Семеновна</a:t>
            </a:r>
            <a:endParaRPr lang="ru-RU" sz="2400" b="1" dirty="0">
              <a:solidFill>
                <a:srgbClr val="F79646">
                  <a:lumMod val="75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935903" y="1552319"/>
                <a:ext cx="1693793" cy="1585883"/>
              </a:xfrm>
              <a:prstGeom prst="rect">
                <a:avLst/>
              </a:prstGeom>
              <a:solidFill>
                <a:srgbClr val="FFFF00"/>
              </a:solidFill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ru-RU" sz="960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ru-RU" sz="9600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х</m:t>
                          </m:r>
                        </m:e>
                      </m:rad>
                    </m:oMath>
                  </m:oMathPara>
                </a14:m>
                <a:endParaRPr lang="ru-RU" sz="9600" dirty="0">
                  <a:solidFill>
                    <a:srgbClr val="7030A0"/>
                  </a:solidFill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5903" y="1552319"/>
                <a:ext cx="1693793" cy="158588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5508104" y="1476112"/>
                <a:ext cx="2592287" cy="1738296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ru-RU" sz="960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ru-RU" sz="9600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−4</m:t>
                          </m:r>
                        </m:e>
                      </m:rad>
                    </m:oMath>
                  </m:oMathPara>
                </a14:m>
                <a:endParaRPr lang="ru-RU" sz="9600" dirty="0">
                  <a:solidFill>
                    <a:srgbClr val="7030A0"/>
                  </a:solidFill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8104" y="1476112"/>
                <a:ext cx="2592287" cy="1738296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4" name="Picture 2" descr="C:\Users\марина\Desktop\275027777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7" y="2064272"/>
            <a:ext cx="295275" cy="561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3186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6" name="Содержимое 15" descr="g_k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143250" y="1843881"/>
            <a:ext cx="2857500" cy="4038600"/>
          </a:xfrm>
        </p:spPr>
      </p:pic>
      <p:pic>
        <p:nvPicPr>
          <p:cNvPr id="4" name="Рисунок 3" descr="0_5e790_a493b262_X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8544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7544" y="620688"/>
            <a:ext cx="8640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В</a:t>
            </a:r>
            <a:r>
              <a:rPr lang="ru-RU" sz="3200" dirty="0" smtClean="0"/>
              <a:t>)</a:t>
            </a:r>
            <a:endParaRPr lang="ru-RU" sz="3200" dirty="0"/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251520" y="2636912"/>
            <a:ext cx="10081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  Г)</a:t>
            </a:r>
            <a:endParaRPr lang="ru-RU" sz="3200" dirty="0"/>
          </a:p>
        </p:txBody>
      </p:sp>
      <p:sp>
        <p:nvSpPr>
          <p:cNvPr id="3994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9939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71600" y="2564904"/>
            <a:ext cx="2466975" cy="742950"/>
          </a:xfrm>
          <a:prstGeom prst="rect">
            <a:avLst/>
          </a:prstGeom>
          <a:noFill/>
        </p:spPr>
      </p:pic>
      <p:sp>
        <p:nvSpPr>
          <p:cNvPr id="3994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9941" name="Picture 5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71600" y="260648"/>
            <a:ext cx="1790700" cy="1704975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3707904" y="648515"/>
            <a:ext cx="2232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0,15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995936" y="2564904"/>
            <a:ext cx="1152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0,65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17" name="Рисунок 16" descr="g_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92280" y="4221088"/>
            <a:ext cx="1630370" cy="230425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03548" y="4065335"/>
            <a:ext cx="6120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Д)</a:t>
            </a:r>
            <a:endParaRPr lang="ru-RU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1177572" y="4065335"/>
                <a:ext cx="3646456" cy="7042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360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sz="3600" b="0" i="1" smtClean="0">
                            <a:latin typeface="Cambria Math"/>
                          </a:rPr>
                          <m:t>5</m:t>
                        </m:r>
                      </m:e>
                    </m:rad>
                  </m:oMath>
                </a14:m>
                <a:r>
                  <a:rPr lang="ru-RU" sz="3600" dirty="0" smtClean="0"/>
                  <a:t>⋅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3600" i="1" dirty="0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sz="3600" b="0" i="1" dirty="0" smtClean="0">
                            <a:latin typeface="Cambria Math"/>
                          </a:rPr>
                          <m:t>45</m:t>
                        </m:r>
                      </m:e>
                    </m:rad>
                  </m:oMath>
                </a14:m>
                <a:r>
                  <a:rPr lang="ru-RU" sz="3600" dirty="0" smtClean="0"/>
                  <a:t>+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3600" i="1" dirty="0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sz="3600" b="0" i="1" dirty="0" smtClean="0">
                            <a:latin typeface="Cambria Math"/>
                          </a:rPr>
                          <m:t>200</m:t>
                        </m:r>
                      </m:e>
                    </m:rad>
                  </m:oMath>
                </a14:m>
                <a:r>
                  <a:rPr lang="ru-RU" sz="3600" dirty="0" smtClean="0"/>
                  <a:t>⋅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3600" i="1" dirty="0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sz="3600" b="0" i="1" dirty="0" smtClean="0">
                            <a:latin typeface="Cambria Math"/>
                          </a:rPr>
                          <m:t>2</m:t>
                        </m:r>
                      </m:e>
                    </m:rad>
                  </m:oMath>
                </a14:m>
                <a:endParaRPr lang="ru-RU" sz="36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7572" y="4065335"/>
                <a:ext cx="3646456" cy="704232"/>
              </a:xfrm>
              <a:prstGeom prst="rect">
                <a:avLst/>
              </a:prstGeom>
              <a:blipFill rotWithShape="1">
                <a:blip r:embed="rId6"/>
                <a:stretch>
                  <a:fillRect t="-6957" b="-3304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5287409" y="4154246"/>
            <a:ext cx="6527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35</a:t>
            </a:r>
            <a:endParaRPr lang="ru-RU" sz="36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75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Используемые ресурсы</a:t>
            </a:r>
            <a:r>
              <a:rPr lang="ru-RU" dirty="0" smtClean="0">
                <a:solidFill>
                  <a:schemeClr val="bg1"/>
                </a:solidFill>
              </a:rPr>
              <a:t>: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ru-RU" sz="2800" i="1" dirty="0">
                <a:solidFill>
                  <a:schemeClr val="accent6">
                    <a:lumMod val="75000"/>
                  </a:schemeClr>
                </a:solidFill>
              </a:rPr>
              <a:t>Дорофеев Г.В., Суворова С.Б., </a:t>
            </a:r>
            <a:r>
              <a:rPr lang="ru-RU" sz="2800" i="1" dirty="0" err="1">
                <a:solidFill>
                  <a:schemeClr val="accent6">
                    <a:lumMod val="75000"/>
                  </a:schemeClr>
                </a:solidFill>
              </a:rPr>
              <a:t>Бунимович</a:t>
            </a:r>
            <a:r>
              <a:rPr lang="ru-RU" sz="2800" i="1" dirty="0">
                <a:solidFill>
                  <a:schemeClr val="accent6">
                    <a:lumMod val="75000"/>
                  </a:schemeClr>
                </a:solidFill>
              </a:rPr>
              <a:t> Е.А. и др.</a:t>
            </a:r>
            <a:r>
              <a:rPr lang="ru-RU" sz="2800" dirty="0">
                <a:solidFill>
                  <a:schemeClr val="accent6">
                    <a:lumMod val="75000"/>
                  </a:schemeClr>
                </a:solidFill>
              </a:rPr>
              <a:t> Алгебра. 8 класс. Учебник.</a:t>
            </a:r>
          </a:p>
          <a:p>
            <a:pPr marL="0" lvl="0" indent="0">
              <a:buNone/>
            </a:pPr>
            <a:r>
              <a:rPr lang="ru-RU" sz="2800" dirty="0">
                <a:solidFill>
                  <a:schemeClr val="accent6">
                    <a:lumMod val="75000"/>
                  </a:schemeClr>
                </a:solidFill>
              </a:rPr>
              <a:t>5-е изд. - М.: 2010. - 288 с.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hlinkClick r:id="rId3"/>
              </a:rPr>
              <a:t>http</a:t>
            </a:r>
            <a:r>
              <a:rPr lang="en-US" sz="2800" dirty="0">
                <a:solidFill>
                  <a:schemeClr val="accent6">
                    <a:lumMod val="75000"/>
                  </a:schemeClr>
                </a:solidFill>
                <a:hlinkClick r:id="rId3"/>
              </a:rPr>
              <a:t>://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hlinkClick r:id="rId3"/>
              </a:rPr>
              <a:t>images.yandex.ru</a:t>
            </a:r>
            <a:endParaRPr lang="ru-RU" sz="28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0" lvl="0" indent="0">
              <a:buNone/>
            </a:pPr>
            <a:r>
              <a:rPr lang="en-US" sz="2800" dirty="0">
                <a:solidFill>
                  <a:prstClr val="black"/>
                </a:solidFill>
                <a:hlinkClick r:id="rId4"/>
              </a:rPr>
              <a:t>http://animashky.ru/index/0-6</a:t>
            </a:r>
            <a:endParaRPr lang="ru-RU" sz="2800" dirty="0">
              <a:solidFill>
                <a:prstClr val="black"/>
              </a:solidFill>
            </a:endParaRPr>
          </a:p>
          <a:p>
            <a:pPr>
              <a:spcBef>
                <a:spcPts val="0"/>
              </a:spcBef>
            </a:pPr>
            <a:endParaRPr lang="ru-RU" sz="28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>
              <a:spcBef>
                <a:spcPts val="0"/>
              </a:spcBef>
            </a:pPr>
            <a:endParaRPr lang="ru-RU" sz="2800" dirty="0">
              <a:solidFill>
                <a:schemeClr val="accent6">
                  <a:lumMod val="75000"/>
                </a:schemeClr>
              </a:solidFill>
            </a:endParaRPr>
          </a:p>
          <a:p>
            <a:endParaRPr lang="ru-RU" dirty="0">
              <a:solidFill>
                <a:schemeClr val="accent6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49366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_5e790_a493b262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55576" y="260648"/>
            <a:ext cx="600856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rgbClr val="7030A0"/>
                </a:solidFill>
              </a:rPr>
              <a:t>1. Квадратные корни.</a:t>
            </a:r>
            <a:endParaRPr lang="ru-RU" sz="4800" dirty="0"/>
          </a:p>
        </p:txBody>
      </p:sp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05053" y="1048373"/>
            <a:ext cx="1882971" cy="1986000"/>
          </a:xfrm>
          <a:prstGeom prst="rect">
            <a:avLst/>
          </a:prstGeom>
          <a:noFill/>
        </p:spPr>
      </p:pic>
      <p:cxnSp>
        <p:nvCxnSpPr>
          <p:cNvPr id="12" name="Прямая соединительная линия 11"/>
          <p:cNvCxnSpPr/>
          <p:nvPr/>
        </p:nvCxnSpPr>
        <p:spPr>
          <a:xfrm flipH="1">
            <a:off x="2339752" y="2564904"/>
            <a:ext cx="1008112" cy="72008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23528" y="3356992"/>
            <a:ext cx="41764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                 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радикал </a:t>
            </a:r>
            <a:r>
              <a:rPr lang="ru-RU" sz="2800" b="1" dirty="0" smtClean="0">
                <a:solidFill>
                  <a:srgbClr val="00B050"/>
                </a:solidFill>
              </a:rPr>
              <a:t>квадратный корень</a:t>
            </a:r>
            <a:endParaRPr lang="ru-RU" sz="2800" b="1" dirty="0">
              <a:solidFill>
                <a:srgbClr val="00B050"/>
              </a:solidFill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4139952" y="2564904"/>
            <a:ext cx="1152128" cy="72008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995936" y="3356992"/>
            <a:ext cx="49685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подкоренное выражение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3277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2773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3839" y="4792845"/>
            <a:ext cx="742950" cy="942975"/>
          </a:xfrm>
          <a:prstGeom prst="rect">
            <a:avLst/>
          </a:prstGeom>
          <a:noFill/>
        </p:spPr>
      </p:pic>
      <p:sp>
        <p:nvSpPr>
          <p:cNvPr id="21" name="TextBox 20"/>
          <p:cNvSpPr txBox="1"/>
          <p:nvPr/>
        </p:nvSpPr>
        <p:spPr>
          <a:xfrm>
            <a:off x="1403648" y="4941168"/>
            <a:ext cx="74168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- 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квадратный корень из числа </a:t>
            </a:r>
            <a:r>
              <a:rPr lang="en-US" sz="3600" b="1" dirty="0" smtClean="0">
                <a:solidFill>
                  <a:schemeClr val="accent2">
                    <a:lumMod val="75000"/>
                  </a:schemeClr>
                </a:solidFill>
              </a:rPr>
              <a:t>b</a:t>
            </a:r>
            <a:endParaRPr lang="ru-RU" sz="36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0" name="Содержимое 39"/>
          <p:cNvGraphicFramePr>
            <a:graphicFrameLocks noGrp="1"/>
          </p:cNvGraphicFramePr>
          <p:nvPr>
            <p:ph idx="1"/>
          </p:nvPr>
        </p:nvGraphicFramePr>
        <p:xfrm>
          <a:off x="544010" y="324091"/>
          <a:ext cx="5636871" cy="2384385"/>
        </p:xfrm>
        <a:graphic>
          <a:graphicData uri="http://schemas.openxmlformats.org/drawingml/2006/table">
            <a:tbl>
              <a:tblPr>
                <a:tableStyleId>{72833802-FEF1-4C79-8D5D-14CF1EAF98D9}</a:tableStyleId>
              </a:tblPr>
              <a:tblGrid>
                <a:gridCol w="5636871"/>
              </a:tblGrid>
              <a:tr h="238438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Рисунок 3" descr="0_5e790_a493b262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24262" y="-124852"/>
            <a:ext cx="9144000" cy="68580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0476656" y="849486"/>
            <a:ext cx="9361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dirty="0" smtClean="0">
                <a:solidFill>
                  <a:srgbClr val="FF0000"/>
                </a:solidFill>
              </a:rPr>
              <a:t>                  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899415" y="1700808"/>
            <a:ext cx="257795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dirty="0" smtClean="0">
                <a:solidFill>
                  <a:srgbClr val="FF0000"/>
                </a:solidFill>
              </a:rPr>
              <a:t> b ≥ 0</a:t>
            </a:r>
            <a:r>
              <a:rPr lang="ru-RU" sz="4800" dirty="0" smtClean="0">
                <a:solidFill>
                  <a:srgbClr val="FF0000"/>
                </a:solidFill>
              </a:rPr>
              <a:t>,</a:t>
            </a:r>
            <a:r>
              <a:rPr lang="en-US" sz="4800" dirty="0" smtClean="0">
                <a:solidFill>
                  <a:srgbClr val="FF0000"/>
                </a:solidFill>
              </a:rPr>
              <a:t>c≥0</a:t>
            </a: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3174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1748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59631" y="1628800"/>
            <a:ext cx="792089" cy="1010596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2051720" y="1844824"/>
            <a:ext cx="8640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=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417495" y="1614987"/>
            <a:ext cx="792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>
                <a:solidFill>
                  <a:srgbClr val="FF0000"/>
                </a:solidFill>
              </a:rPr>
              <a:t>c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843808" y="1844824"/>
            <a:ext cx="23762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т.к </a:t>
            </a:r>
            <a:endParaRPr lang="ru-RU" sz="4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1751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175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1752" name="Picture 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95936" y="1700808"/>
            <a:ext cx="648072" cy="929842"/>
          </a:xfrm>
          <a:prstGeom prst="rect">
            <a:avLst/>
          </a:prstGeom>
          <a:noFill/>
        </p:spPr>
      </p:pic>
      <p:sp>
        <p:nvSpPr>
          <p:cNvPr id="19" name="Прямоугольник 18"/>
          <p:cNvSpPr/>
          <p:nvPr/>
        </p:nvSpPr>
        <p:spPr>
          <a:xfrm>
            <a:off x="4572000" y="1844824"/>
            <a:ext cx="49084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 smtClean="0">
                <a:solidFill>
                  <a:srgbClr val="FF0000"/>
                </a:solidFill>
              </a:rPr>
              <a:t>=</a:t>
            </a: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004047" y="1772816"/>
            <a:ext cx="8953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rgbClr val="FF0000"/>
                </a:solidFill>
              </a:rPr>
              <a:t>b</a:t>
            </a:r>
            <a:r>
              <a:rPr lang="ru-RU" sz="4800" dirty="0" smtClean="0">
                <a:solidFill>
                  <a:srgbClr val="FF0000"/>
                </a:solidFill>
              </a:rPr>
              <a:t>,</a:t>
            </a: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95536" y="2780928"/>
            <a:ext cx="18722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u="sng" dirty="0" smtClean="0"/>
              <a:t>Примеры:</a:t>
            </a:r>
            <a:endParaRPr lang="ru-RU" sz="2800" u="sng" dirty="0"/>
          </a:p>
        </p:txBody>
      </p:sp>
      <p:sp>
        <p:nvSpPr>
          <p:cNvPr id="31755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1754" name="Picture 10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59632" y="3501008"/>
            <a:ext cx="628650" cy="542925"/>
          </a:xfrm>
          <a:prstGeom prst="rect">
            <a:avLst/>
          </a:prstGeom>
          <a:noFill/>
        </p:spPr>
      </p:pic>
      <p:sp>
        <p:nvSpPr>
          <p:cNvPr id="24" name="TextBox 23"/>
          <p:cNvSpPr txBox="1"/>
          <p:nvPr/>
        </p:nvSpPr>
        <p:spPr>
          <a:xfrm>
            <a:off x="527657" y="3531785"/>
            <a:ext cx="7200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А)</a:t>
            </a:r>
            <a:endParaRPr lang="ru-RU" sz="2400" dirty="0"/>
          </a:p>
        </p:txBody>
      </p:sp>
      <p:sp>
        <p:nvSpPr>
          <p:cNvPr id="25" name="TextBox 24"/>
          <p:cNvSpPr txBox="1"/>
          <p:nvPr/>
        </p:nvSpPr>
        <p:spPr>
          <a:xfrm>
            <a:off x="1907704" y="3501008"/>
            <a:ext cx="432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=</a:t>
            </a:r>
            <a:endParaRPr lang="ru-RU" sz="2800" dirty="0"/>
          </a:p>
        </p:txBody>
      </p:sp>
      <p:sp>
        <p:nvSpPr>
          <p:cNvPr id="3175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1759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1758" name="Picture 14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67744" y="3501008"/>
            <a:ext cx="241947" cy="576064"/>
          </a:xfrm>
          <a:prstGeom prst="rect">
            <a:avLst/>
          </a:prstGeom>
          <a:noFill/>
        </p:spPr>
      </p:pic>
      <p:sp>
        <p:nvSpPr>
          <p:cNvPr id="30" name="TextBox 29"/>
          <p:cNvSpPr txBox="1"/>
          <p:nvPr/>
        </p:nvSpPr>
        <p:spPr>
          <a:xfrm>
            <a:off x="539552" y="4293096"/>
            <a:ext cx="936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Б)</a:t>
            </a:r>
            <a:endParaRPr lang="ru-RU" sz="2400" dirty="0"/>
          </a:p>
        </p:txBody>
      </p:sp>
      <p:sp>
        <p:nvSpPr>
          <p:cNvPr id="31761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1760" name="Picture 16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15616" y="4293096"/>
            <a:ext cx="828675" cy="542925"/>
          </a:xfrm>
          <a:prstGeom prst="rect">
            <a:avLst/>
          </a:prstGeom>
          <a:noFill/>
        </p:spPr>
      </p:pic>
      <p:sp>
        <p:nvSpPr>
          <p:cNvPr id="33" name="TextBox 32"/>
          <p:cNvSpPr txBox="1"/>
          <p:nvPr/>
        </p:nvSpPr>
        <p:spPr>
          <a:xfrm>
            <a:off x="1979712" y="4293096"/>
            <a:ext cx="360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=</a:t>
            </a:r>
            <a:endParaRPr lang="ru-RU" sz="2800" dirty="0"/>
          </a:p>
        </p:txBody>
      </p:sp>
      <p:sp>
        <p:nvSpPr>
          <p:cNvPr id="3176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1762" name="Picture 18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39752" y="4293096"/>
            <a:ext cx="390525" cy="476250"/>
          </a:xfrm>
          <a:prstGeom prst="rect">
            <a:avLst/>
          </a:prstGeom>
          <a:noFill/>
        </p:spPr>
      </p:pic>
      <p:sp>
        <p:nvSpPr>
          <p:cNvPr id="36" name="TextBox 35"/>
          <p:cNvSpPr txBox="1"/>
          <p:nvPr/>
        </p:nvSpPr>
        <p:spPr>
          <a:xfrm>
            <a:off x="539552" y="5013176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В)</a:t>
            </a:r>
            <a:endParaRPr lang="ru-RU" sz="2400" dirty="0"/>
          </a:p>
        </p:txBody>
      </p:sp>
      <p:sp>
        <p:nvSpPr>
          <p:cNvPr id="31765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1764" name="Picture 20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43608" y="4941168"/>
            <a:ext cx="923925" cy="581025"/>
          </a:xfrm>
          <a:prstGeom prst="rect">
            <a:avLst/>
          </a:prstGeom>
          <a:noFill/>
        </p:spPr>
      </p:pic>
      <p:sp>
        <p:nvSpPr>
          <p:cNvPr id="39" name="TextBox 38"/>
          <p:cNvSpPr txBox="1"/>
          <p:nvPr/>
        </p:nvSpPr>
        <p:spPr>
          <a:xfrm>
            <a:off x="1979712" y="4941168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=</a:t>
            </a:r>
            <a:endParaRPr lang="ru-RU" sz="2400" dirty="0"/>
          </a:p>
        </p:txBody>
      </p:sp>
      <p:sp>
        <p:nvSpPr>
          <p:cNvPr id="31767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1766" name="Picture 22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39752" y="5013176"/>
            <a:ext cx="466725" cy="476250"/>
          </a:xfrm>
          <a:prstGeom prst="rect">
            <a:avLst/>
          </a:prstGeom>
          <a:noFill/>
        </p:spPr>
      </p:pic>
      <p:pic>
        <p:nvPicPr>
          <p:cNvPr id="38" name="Рисунок 37" descr="91569905.gif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7020272" y="4077072"/>
            <a:ext cx="1416943" cy="222832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3289574" y="4184571"/>
                <a:ext cx="3514674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200" dirty="0" smtClean="0"/>
                  <a:t>так как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32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sz="3200" b="0" i="1" smtClean="0">
                            <a:latin typeface="Cambria Math"/>
                          </a:rPr>
                          <m:t>13</m:t>
                        </m:r>
                      </m:e>
                      <m:sup>
                        <m:r>
                          <a:rPr lang="ru-RU" sz="3200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sz="3200" dirty="0" smtClean="0"/>
                  <a:t> =169</a:t>
                </a:r>
                <a:endParaRPr lang="ru-RU" sz="32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9574" y="4184571"/>
                <a:ext cx="3514674" cy="584775"/>
              </a:xfrm>
              <a:prstGeom prst="rect">
                <a:avLst/>
              </a:prstGeom>
              <a:blipFill rotWithShape="1">
                <a:blip r:embed="rId12"/>
                <a:stretch>
                  <a:fillRect l="-4514" t="-12500" b="-3437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3231746" y="3459158"/>
                <a:ext cx="2622641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/>
                <a:r>
                  <a:rPr lang="ru-RU" sz="3200" dirty="0">
                    <a:solidFill>
                      <a:prstClr val="black"/>
                    </a:solidFill>
                  </a:rPr>
                  <a:t>так как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4</m:t>
                        </m:r>
                      </m:e>
                      <m:sup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sz="3200" dirty="0">
                    <a:solidFill>
                      <a:prstClr val="black"/>
                    </a:solidFill>
                  </a:rPr>
                  <a:t> =16</a:t>
                </a:r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1746" y="3459158"/>
                <a:ext cx="2622641" cy="584775"/>
              </a:xfrm>
              <a:prstGeom prst="rect">
                <a:avLst/>
              </a:prstGeom>
              <a:blipFill rotWithShape="1">
                <a:blip r:embed="rId13"/>
                <a:stretch>
                  <a:fillRect l="-5814" t="-12500" r="-5116" b="-3437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3260679" y="4919054"/>
                <a:ext cx="3246210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/>
                <a:r>
                  <a:rPr lang="ru-RU" sz="3200" dirty="0" smtClean="0">
                    <a:solidFill>
                      <a:prstClr val="black"/>
                    </a:solidFill>
                  </a:rPr>
                  <a:t>так как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0,9</m:t>
                        </m:r>
                      </m:e>
                      <m:sup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sz="3200" dirty="0">
                    <a:solidFill>
                      <a:prstClr val="black"/>
                    </a:solidFill>
                  </a:rPr>
                  <a:t> </a:t>
                </a:r>
                <a:r>
                  <a:rPr lang="ru-RU" sz="3200" dirty="0" smtClean="0">
                    <a:solidFill>
                      <a:prstClr val="black"/>
                    </a:solidFill>
                  </a:rPr>
                  <a:t>=0,81</a:t>
                </a:r>
                <a:endParaRPr lang="ru-RU" sz="3200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60679" y="4919054"/>
                <a:ext cx="3246210" cy="584775"/>
              </a:xfrm>
              <a:prstGeom prst="rect">
                <a:avLst/>
              </a:prstGeom>
              <a:blipFill rotWithShape="1">
                <a:blip r:embed="rId14"/>
                <a:stretch>
                  <a:fillRect l="-4887" t="-12500" r="-3947" b="-3437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Прямоугольник 9"/>
          <p:cNvSpPr/>
          <p:nvPr/>
        </p:nvSpPr>
        <p:spPr>
          <a:xfrm>
            <a:off x="395536" y="332656"/>
            <a:ext cx="842493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</a:rPr>
              <a:t>Арифметическим квадратным корнем</a:t>
            </a:r>
            <a:r>
              <a:rPr lang="ru-RU" sz="2800" dirty="0">
                <a:solidFill>
                  <a:srgbClr val="C00000"/>
                </a:solidFill>
              </a:rPr>
              <a:t> из числа </a:t>
            </a:r>
            <a:r>
              <a:rPr lang="en-US" sz="2800" i="1" dirty="0" smtClean="0">
                <a:solidFill>
                  <a:srgbClr val="C00000"/>
                </a:solidFill>
              </a:rPr>
              <a:t>b </a:t>
            </a:r>
            <a:r>
              <a:rPr lang="ru-RU" sz="2800" dirty="0" smtClean="0">
                <a:solidFill>
                  <a:srgbClr val="C00000"/>
                </a:solidFill>
              </a:rPr>
              <a:t>называется </a:t>
            </a:r>
            <a:r>
              <a:rPr lang="ru-RU" sz="2800" dirty="0">
                <a:solidFill>
                  <a:srgbClr val="C00000"/>
                </a:solidFill>
              </a:rPr>
              <a:t>неотрицательное число </a:t>
            </a:r>
            <a:r>
              <a:rPr lang="ru-RU" sz="2800" dirty="0" smtClean="0">
                <a:solidFill>
                  <a:srgbClr val="C00000"/>
                </a:solidFill>
              </a:rPr>
              <a:t>с , </a:t>
            </a:r>
            <a:r>
              <a:rPr lang="ru-RU" sz="2800" dirty="0">
                <a:solidFill>
                  <a:srgbClr val="C00000"/>
                </a:solidFill>
              </a:rPr>
              <a:t>квадрат которого равен </a:t>
            </a:r>
            <a:r>
              <a:rPr lang="en-US" sz="2800" i="1" dirty="0">
                <a:solidFill>
                  <a:srgbClr val="C00000"/>
                </a:solidFill>
              </a:rPr>
              <a:t>b</a:t>
            </a:r>
            <a:r>
              <a:rPr lang="ru-RU" sz="2800" dirty="0" smtClean="0">
                <a:solidFill>
                  <a:srgbClr val="C00000"/>
                </a:solidFill>
              </a:rPr>
              <a:t>:</a:t>
            </a:r>
            <a:endParaRPr lang="ru-RU" sz="2800" dirty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395536" y="5664259"/>
                <a:ext cx="2525243" cy="5682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2800" b="1" dirty="0" smtClean="0">
                    <a:solidFill>
                      <a:srgbClr val="C00000"/>
                    </a:solidFill>
                  </a:rPr>
                  <a:t>При </a:t>
                </a:r>
                <a:r>
                  <a:rPr lang="en-US" sz="2800" b="1" dirty="0" smtClean="0">
                    <a:solidFill>
                      <a:srgbClr val="C00000"/>
                    </a:solidFill>
                  </a:rPr>
                  <a:t>b≤0 </a:t>
                </a:r>
                <a14:m>
                  <m:oMath xmlns:m="http://schemas.openxmlformats.org/officeDocument/2006/math">
                    <m:r>
                      <a:rPr lang="ru-RU" sz="2800" b="1" i="0" smtClean="0">
                        <a:solidFill>
                          <a:srgbClr val="C00000"/>
                        </a:solidFill>
                        <a:latin typeface="Cambria Math"/>
                      </a:rPr>
                      <m:t>      </m:t>
                    </m:r>
                    <m:rad>
                      <m:radPr>
                        <m:degHide m:val="on"/>
                        <m:ctrlPr>
                          <a:rPr lang="en-US" sz="2800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2800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𝒃</m:t>
                        </m:r>
                        <m:r>
                          <a:rPr lang="en-US" sz="2800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 </m:t>
                        </m:r>
                      </m:e>
                    </m:rad>
                  </m:oMath>
                </a14:m>
                <a:endParaRPr lang="ru-RU" sz="2800" b="1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36" y="5664259"/>
                <a:ext cx="2525243" cy="568297"/>
              </a:xfrm>
              <a:prstGeom prst="rect">
                <a:avLst/>
              </a:prstGeom>
              <a:blipFill rotWithShape="1">
                <a:blip r:embed="rId15"/>
                <a:stretch>
                  <a:fillRect l="-5072" t="-2151" b="-3010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/>
          <p:cNvSpPr txBox="1"/>
          <p:nvPr/>
        </p:nvSpPr>
        <p:spPr>
          <a:xfrm>
            <a:off x="2963718" y="5717574"/>
            <a:ext cx="25627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н</a:t>
            </a:r>
            <a:r>
              <a:rPr lang="ru-RU" sz="2400" b="1" dirty="0" smtClean="0">
                <a:solidFill>
                  <a:srgbClr val="C00000"/>
                </a:solidFill>
              </a:rPr>
              <a:t>е имеет смысла!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1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1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317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317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500"/>
                                        <p:tgtEl>
                                          <p:spTgt spid="317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7" dur="500"/>
                                        <p:tgtEl>
                                          <p:spTgt spid="317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2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2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2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9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30" grpId="0"/>
      <p:bldP spid="33" grpId="0"/>
      <p:bldP spid="36" grpId="0"/>
      <p:bldP spid="3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_5e790_a493b262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25928" y="-124852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>
                <a:ln w="18000">
                  <a:solidFill>
                    <a:srgbClr val="C0504D">
                      <a:satMod val="140000"/>
                    </a:srgb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ea typeface="+mn-ea"/>
                <a:cs typeface="+mn-cs"/>
              </a:rPr>
              <a:t>Вычислите: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323528" y="1412777"/>
                <a:ext cx="1702260" cy="4536504"/>
              </a:xfr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 marL="0" indent="0">
                  <a:buNone/>
                </a:pP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36</m:t>
                        </m:r>
                      </m:e>
                    </m:rad>
                    <m:r>
                      <a:rPr lang="ru-RU" b="0" i="0" smtClean="0">
                        <a:solidFill>
                          <a:prstClr val="black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ru-RU" dirty="0" smtClean="0"/>
                  <a:t>        </a:t>
                </a:r>
                <a:endParaRPr lang="ru-RU" dirty="0" smtClean="0">
                  <a:solidFill>
                    <a:srgbClr val="C00000"/>
                  </a:solidFill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b="0" i="1" smtClean="0">
                            <a:latin typeface="Cambria Math"/>
                          </a:rPr>
                          <m:t>169 </m:t>
                        </m:r>
                      </m:e>
                    </m:rad>
                  </m:oMath>
                </a14:m>
                <a:r>
                  <a:rPr lang="ru-RU" dirty="0" smtClean="0"/>
                  <a:t>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ru-RU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ru-RU" b="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225</m:t>
                          </m:r>
                        </m:e>
                      </m:rad>
                    </m:oMath>
                  </m:oMathPara>
                </a14:m>
                <a:endParaRPr lang="ru-RU" i="1" dirty="0" smtClean="0">
                  <a:solidFill>
                    <a:prstClr val="black"/>
                  </a:solidFill>
                  <a:latin typeface="Cambria Math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i="1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625</m:t>
                        </m:r>
                      </m:e>
                    </m:rad>
                  </m:oMath>
                </a14:m>
                <a:r>
                  <a:rPr lang="ru-RU" i="1" dirty="0" smtClean="0">
                    <a:solidFill>
                      <a:prstClr val="black"/>
                    </a:solidFill>
                    <a:latin typeface="Cambria Math"/>
                  </a:rPr>
                  <a:t> 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i="1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0,09</m:t>
                        </m:r>
                      </m:e>
                    </m:rad>
                  </m:oMath>
                </a14:m>
                <a:r>
                  <a:rPr lang="ru-RU" dirty="0" smtClean="0"/>
                  <a:t> 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i="1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0,25</m:t>
                        </m:r>
                      </m:e>
                    </m:rad>
                  </m:oMath>
                </a14:m>
                <a:r>
                  <a:rPr lang="ru-RU" b="0" i="1" dirty="0" smtClean="0">
                    <a:solidFill>
                      <a:prstClr val="black"/>
                    </a:solidFill>
                    <a:latin typeface="Cambria Math"/>
                  </a:rPr>
                  <a:t>  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2500 </m:t>
                        </m:r>
                      </m:e>
                    </m:rad>
                  </m:oMath>
                </a14:m>
                <a:r>
                  <a:rPr lang="ru-RU" dirty="0" smtClean="0"/>
                  <a:t> 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3528" y="1412777"/>
                <a:ext cx="1702260" cy="4536504"/>
              </a:xfr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2123728" y="1412776"/>
            <a:ext cx="12241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6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99922" y="2018689"/>
            <a:ext cx="6358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13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99922" y="2624246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15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95521" y="3209021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25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25788" y="3856692"/>
            <a:ext cx="7040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0,3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095521" y="4581128"/>
            <a:ext cx="7040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0,5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113472" y="5258233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50</a:t>
            </a:r>
            <a:endParaRPr lang="ru-RU" sz="3200" dirty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3635896" y="1412776"/>
                <a:ext cx="1656184" cy="4457374"/>
              </a:xfrm>
              <a:prstGeom prst="rect">
                <a:avLst/>
              </a:prstGeom>
              <a:ln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ru-RU" sz="320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ru-RU" sz="320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ru-RU" sz="3200" b="0" i="0" smtClean="0">
                                  <a:latin typeface="Cambria Math"/>
                                </a:rPr>
                                <m:t>16</m:t>
                              </m:r>
                            </m:num>
                            <m:den>
                              <m:r>
                                <a:rPr lang="ru-RU" sz="3200" b="0" i="0" smtClean="0">
                                  <a:latin typeface="Cambria Math"/>
                                </a:rPr>
                                <m:t>81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ru-RU" sz="320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ru-RU" sz="32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ru-RU" sz="3200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ru-RU" sz="3200" b="0" i="1" smtClean="0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4</m:t>
                              </m:r>
                            </m:num>
                            <m:den>
                              <m:r>
                                <a:rPr lang="ru-RU" sz="3200" b="0" i="1" smtClean="0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49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ru-RU" sz="32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ru-RU" sz="32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ru-RU" sz="3200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ru-RU" sz="3200" b="0" i="1" smtClean="0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ru-RU" sz="3200" b="0" i="1" smtClean="0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100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ru-RU" sz="3200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35896" y="1412776"/>
                <a:ext cx="1656184" cy="4457374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5802935" y="1676349"/>
                <a:ext cx="505267" cy="10157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320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32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4</m:t>
                          </m:r>
                        </m:num>
                        <m:den>
                          <m:r>
                            <a:rPr lang="ru-RU" sz="32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9</m:t>
                          </m:r>
                        </m:den>
                      </m:f>
                    </m:oMath>
                  </m:oMathPara>
                </a14:m>
                <a:endParaRPr lang="ru-RU" sz="3200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02935" y="1676349"/>
                <a:ext cx="505267" cy="1015727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5802936" y="3209021"/>
                <a:ext cx="505267" cy="10157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320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32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2</m:t>
                          </m:r>
                        </m:num>
                        <m:den>
                          <m:r>
                            <a:rPr lang="ru-RU" sz="32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7</m:t>
                          </m:r>
                        </m:den>
                      </m:f>
                    </m:oMath>
                  </m:oMathPara>
                </a14:m>
                <a:endParaRPr lang="ru-RU" sz="3200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02936" y="3209021"/>
                <a:ext cx="505267" cy="1015727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5814091" y="4581128"/>
                <a:ext cx="732893" cy="10175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320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32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ru-RU" sz="32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10</m:t>
                          </m:r>
                        </m:den>
                      </m:f>
                    </m:oMath>
                  </m:oMathPara>
                </a14:m>
                <a:endParaRPr lang="ru-RU" sz="3200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14091" y="4581128"/>
                <a:ext cx="732893" cy="1017523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Прямоугольник 17"/>
              <p:cNvSpPr/>
              <p:nvPr/>
            </p:nvSpPr>
            <p:spPr>
              <a:xfrm>
                <a:off x="6546984" y="1369286"/>
                <a:ext cx="1115113" cy="1547347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ru-RU" sz="32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ru-RU" sz="3200" b="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1</m:t>
                          </m:r>
                          <m:f>
                            <m:fPr>
                              <m:ctrlPr>
                                <a:rPr lang="ru-RU" sz="3200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ru-RU" sz="3200" b="0" i="1" smtClean="0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7</m:t>
                              </m:r>
                            </m:num>
                            <m:den>
                              <m:r>
                                <a:rPr lang="ru-RU" sz="3200" b="0" i="1" smtClean="0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9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8" name="Прямоугольник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46984" y="1369286"/>
                <a:ext cx="1115113" cy="1547347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Прямоугольник 18"/>
              <p:cNvSpPr/>
              <p:nvPr/>
            </p:nvSpPr>
            <p:spPr>
              <a:xfrm>
                <a:off x="6568477" y="4224748"/>
                <a:ext cx="1115113" cy="1547347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 lvl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ru-RU" sz="32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ru-RU" sz="3200" b="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2</m:t>
                          </m:r>
                          <m:f>
                            <m:fPr>
                              <m:ctrlPr>
                                <a:rPr lang="ru-RU" sz="3200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ru-RU" sz="3200" b="0" i="1" smtClean="0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9</m:t>
                              </m:r>
                            </m:num>
                            <m:den>
                              <m:r>
                                <a:rPr lang="ru-RU" sz="3200" b="0" i="1" smtClean="0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36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ru-RU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19" name="Прямоугольник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68477" y="4224748"/>
                <a:ext cx="1115113" cy="1547347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8074980" y="1676348"/>
                <a:ext cx="505267" cy="10157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320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32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4</m:t>
                          </m:r>
                        </m:num>
                        <m:den>
                          <m:r>
                            <a:rPr lang="ru-RU" sz="32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ru-RU" sz="32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74980" y="1676348"/>
                <a:ext cx="505267" cy="1015727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8074979" y="4581127"/>
                <a:ext cx="505267" cy="10175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320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32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9</m:t>
                          </m:r>
                        </m:num>
                        <m:den>
                          <m:r>
                            <a:rPr lang="ru-RU" sz="32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6</m:t>
                          </m:r>
                        </m:den>
                      </m:f>
                    </m:oMath>
                  </m:oMathPara>
                </a14:m>
                <a:endParaRPr lang="ru-RU" sz="3200" dirty="0"/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74979" y="4581127"/>
                <a:ext cx="505267" cy="1017523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Box 23"/>
          <p:cNvSpPr txBox="1"/>
          <p:nvPr/>
        </p:nvSpPr>
        <p:spPr>
          <a:xfrm>
            <a:off x="4087091" y="325385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01635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3" grpId="0"/>
      <p:bldP spid="14" grpId="0"/>
      <p:bldP spid="16" grpId="0"/>
      <p:bldP spid="21" grpId="0"/>
      <p:bldP spid="2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_5e790_a493b262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67544" y="332656"/>
            <a:ext cx="83304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Квадратный корень (алгебраический подход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)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3793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47664" y="1268760"/>
            <a:ext cx="576064" cy="760404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907704" y="1412776"/>
            <a:ext cx="8640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=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08126" y="1228110"/>
            <a:ext cx="10801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FF0000"/>
                </a:solidFill>
              </a:rPr>
              <a:t>а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7544" y="2132856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1.</a:t>
            </a:r>
            <a:endParaRPr lang="ru-RU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827584" y="2060848"/>
            <a:ext cx="7632848" cy="584775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200" dirty="0" smtClean="0"/>
              <a:t>Если</a:t>
            </a:r>
            <a:r>
              <a:rPr lang="ru-RU" dirty="0" smtClean="0"/>
              <a:t>  </a:t>
            </a:r>
            <a:r>
              <a:rPr lang="ru-RU" sz="3200" dirty="0" smtClean="0"/>
              <a:t>а   </a:t>
            </a:r>
            <a:r>
              <a:rPr lang="ru-RU" sz="2800" dirty="0" smtClean="0"/>
              <a:t>0, то уравнение имеет два решения.</a:t>
            </a:r>
            <a:endParaRPr lang="ru-RU" sz="2800" dirty="0"/>
          </a:p>
        </p:txBody>
      </p:sp>
      <p:sp>
        <p:nvSpPr>
          <p:cNvPr id="3379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79712" y="2132856"/>
            <a:ext cx="266700" cy="476250"/>
          </a:xfrm>
          <a:prstGeom prst="rect">
            <a:avLst/>
          </a:prstGeom>
          <a:noFill/>
        </p:spPr>
      </p:pic>
      <p:sp>
        <p:nvSpPr>
          <p:cNvPr id="3379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380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3799" name="Picture 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03648" y="2924944"/>
            <a:ext cx="476250" cy="628650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1835696" y="2924944"/>
            <a:ext cx="720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=</a:t>
            </a:r>
            <a:endParaRPr lang="ru-RU" sz="3600" dirty="0"/>
          </a:p>
        </p:txBody>
      </p:sp>
      <p:sp>
        <p:nvSpPr>
          <p:cNvPr id="19" name="TextBox 18"/>
          <p:cNvSpPr txBox="1"/>
          <p:nvPr/>
        </p:nvSpPr>
        <p:spPr>
          <a:xfrm>
            <a:off x="2195736" y="2852936"/>
            <a:ext cx="1296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4</a:t>
            </a:r>
            <a:endParaRPr lang="ru-RU" sz="3600" dirty="0"/>
          </a:p>
        </p:txBody>
      </p:sp>
      <p:sp>
        <p:nvSpPr>
          <p:cNvPr id="3380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3801" name="Picture 9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31640" y="3501008"/>
            <a:ext cx="257175" cy="619125"/>
          </a:xfrm>
          <a:prstGeom prst="rect">
            <a:avLst/>
          </a:prstGeom>
          <a:noFill/>
        </p:spPr>
      </p:pic>
      <p:sp>
        <p:nvSpPr>
          <p:cNvPr id="33804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1691680" y="3501008"/>
            <a:ext cx="4138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/>
              <a:t>=</a:t>
            </a:r>
            <a:endParaRPr lang="ru-RU" sz="3600" dirty="0"/>
          </a:p>
        </p:txBody>
      </p:sp>
      <p:sp>
        <p:nvSpPr>
          <p:cNvPr id="3380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3805" name="Picture 13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23728" y="3429000"/>
            <a:ext cx="895350" cy="695325"/>
          </a:xfrm>
          <a:prstGeom prst="rect">
            <a:avLst/>
          </a:prstGeom>
          <a:noFill/>
        </p:spPr>
      </p:pic>
      <p:pic>
        <p:nvPicPr>
          <p:cNvPr id="28" name="Picture 9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31640" y="4077072"/>
            <a:ext cx="257175" cy="619125"/>
          </a:xfrm>
          <a:prstGeom prst="rect">
            <a:avLst/>
          </a:prstGeom>
          <a:noFill/>
        </p:spPr>
      </p:pic>
      <p:sp>
        <p:nvSpPr>
          <p:cNvPr id="29" name="Прямоугольник 28"/>
          <p:cNvSpPr/>
          <p:nvPr/>
        </p:nvSpPr>
        <p:spPr>
          <a:xfrm>
            <a:off x="1691680" y="4077072"/>
            <a:ext cx="4138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/>
              <a:t>=</a:t>
            </a:r>
            <a:endParaRPr lang="ru-RU" sz="3600" dirty="0"/>
          </a:p>
        </p:txBody>
      </p:sp>
      <p:sp>
        <p:nvSpPr>
          <p:cNvPr id="3380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3807" name="Picture 15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95736" y="4077072"/>
            <a:ext cx="552450" cy="695325"/>
          </a:xfrm>
          <a:prstGeom prst="rect">
            <a:avLst/>
          </a:prstGeom>
          <a:noFill/>
        </p:spPr>
      </p:pic>
      <p:sp>
        <p:nvSpPr>
          <p:cNvPr id="32" name="Прямоугольник 31"/>
          <p:cNvSpPr/>
          <p:nvPr/>
        </p:nvSpPr>
        <p:spPr>
          <a:xfrm>
            <a:off x="3059832" y="3501008"/>
            <a:ext cx="4138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/>
              <a:t>=</a:t>
            </a:r>
            <a:endParaRPr lang="ru-RU" sz="3600" dirty="0"/>
          </a:p>
        </p:txBody>
      </p:sp>
      <p:sp>
        <p:nvSpPr>
          <p:cNvPr id="33" name="Прямоугольник 32"/>
          <p:cNvSpPr/>
          <p:nvPr/>
        </p:nvSpPr>
        <p:spPr>
          <a:xfrm>
            <a:off x="2843808" y="4077072"/>
            <a:ext cx="4138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/>
              <a:t>=</a:t>
            </a:r>
            <a:endParaRPr lang="ru-RU" sz="3600" dirty="0"/>
          </a:p>
        </p:txBody>
      </p:sp>
      <p:sp>
        <p:nvSpPr>
          <p:cNvPr id="33810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3809" name="Picture 17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75856" y="4149080"/>
            <a:ext cx="257175" cy="619125"/>
          </a:xfrm>
          <a:prstGeom prst="rect">
            <a:avLst/>
          </a:prstGeom>
          <a:noFill/>
        </p:spPr>
      </p:pic>
      <p:sp>
        <p:nvSpPr>
          <p:cNvPr id="33812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3811" name="Picture 19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91880" y="3501008"/>
            <a:ext cx="590550" cy="619125"/>
          </a:xfrm>
          <a:prstGeom prst="rect">
            <a:avLst/>
          </a:prstGeom>
          <a:noFill/>
        </p:spPr>
      </p:pic>
      <p:sp>
        <p:nvSpPr>
          <p:cNvPr id="38" name="TextBox 37"/>
          <p:cNvSpPr txBox="1"/>
          <p:nvPr/>
        </p:nvSpPr>
        <p:spPr>
          <a:xfrm>
            <a:off x="1475656" y="378904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39" name="TextBox 38"/>
          <p:cNvSpPr txBox="1"/>
          <p:nvPr/>
        </p:nvSpPr>
        <p:spPr>
          <a:xfrm>
            <a:off x="1475656" y="4365104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40" name="TextBox 39"/>
          <p:cNvSpPr txBox="1"/>
          <p:nvPr/>
        </p:nvSpPr>
        <p:spPr>
          <a:xfrm>
            <a:off x="539552" y="4725144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2.</a:t>
            </a:r>
            <a:endParaRPr lang="ru-RU" sz="2800" dirty="0"/>
          </a:p>
        </p:txBody>
      </p:sp>
      <p:sp>
        <p:nvSpPr>
          <p:cNvPr id="41" name="TextBox 40"/>
          <p:cNvSpPr txBox="1"/>
          <p:nvPr/>
        </p:nvSpPr>
        <p:spPr>
          <a:xfrm>
            <a:off x="899592" y="4725144"/>
            <a:ext cx="7560840" cy="107721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200" dirty="0" smtClean="0"/>
              <a:t>Если а=0, то уравнение имеет один корень.</a:t>
            </a:r>
            <a:endParaRPr lang="ru-RU" sz="3200" dirty="0"/>
          </a:p>
        </p:txBody>
      </p:sp>
      <p:sp>
        <p:nvSpPr>
          <p:cNvPr id="33814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3813" name="Picture 21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43608" y="5949280"/>
            <a:ext cx="476250" cy="628650"/>
          </a:xfrm>
          <a:prstGeom prst="rect">
            <a:avLst/>
          </a:prstGeom>
          <a:noFill/>
        </p:spPr>
      </p:pic>
      <p:sp>
        <p:nvSpPr>
          <p:cNvPr id="44" name="TextBox 43"/>
          <p:cNvSpPr txBox="1"/>
          <p:nvPr/>
        </p:nvSpPr>
        <p:spPr>
          <a:xfrm>
            <a:off x="1475656" y="5949280"/>
            <a:ext cx="504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=</a:t>
            </a:r>
            <a:endParaRPr lang="ru-RU" sz="3600" dirty="0"/>
          </a:p>
        </p:txBody>
      </p:sp>
      <p:sp>
        <p:nvSpPr>
          <p:cNvPr id="45" name="TextBox 44"/>
          <p:cNvSpPr txBox="1"/>
          <p:nvPr/>
        </p:nvSpPr>
        <p:spPr>
          <a:xfrm>
            <a:off x="1763688" y="5949280"/>
            <a:ext cx="360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0</a:t>
            </a:r>
            <a:endParaRPr lang="ru-RU" sz="3600" dirty="0"/>
          </a:p>
        </p:txBody>
      </p:sp>
      <p:sp>
        <p:nvSpPr>
          <p:cNvPr id="46" name="TextBox 45"/>
          <p:cNvSpPr txBox="1"/>
          <p:nvPr/>
        </p:nvSpPr>
        <p:spPr>
          <a:xfrm>
            <a:off x="2051720" y="5949280"/>
            <a:ext cx="360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;</a:t>
            </a:r>
            <a:endParaRPr lang="ru-RU" sz="3600" dirty="0"/>
          </a:p>
        </p:txBody>
      </p:sp>
      <p:sp>
        <p:nvSpPr>
          <p:cNvPr id="33816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3815" name="Picture 23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27784" y="5949280"/>
            <a:ext cx="257175" cy="619125"/>
          </a:xfrm>
          <a:prstGeom prst="rect">
            <a:avLst/>
          </a:prstGeom>
          <a:noFill/>
        </p:spPr>
      </p:pic>
      <p:sp>
        <p:nvSpPr>
          <p:cNvPr id="49" name="TextBox 48"/>
          <p:cNvSpPr txBox="1"/>
          <p:nvPr/>
        </p:nvSpPr>
        <p:spPr>
          <a:xfrm>
            <a:off x="2843808" y="5949280"/>
            <a:ext cx="360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=</a:t>
            </a:r>
            <a:endParaRPr lang="ru-RU" sz="3600" dirty="0"/>
          </a:p>
        </p:txBody>
      </p:sp>
      <p:sp>
        <p:nvSpPr>
          <p:cNvPr id="33818" name="Rectangle 2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3817" name="Picture 25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75856" y="5949280"/>
            <a:ext cx="552450" cy="676275"/>
          </a:xfrm>
          <a:prstGeom prst="rect">
            <a:avLst/>
          </a:prstGeom>
          <a:noFill/>
        </p:spPr>
      </p:pic>
      <p:sp>
        <p:nvSpPr>
          <p:cNvPr id="33819" name="Rectangle 27"/>
          <p:cNvSpPr>
            <a:spLocks noChangeArrowheads="1"/>
          </p:cNvSpPr>
          <p:nvPr/>
        </p:nvSpPr>
        <p:spPr bwMode="auto">
          <a:xfrm>
            <a:off x="0" y="676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7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851920" y="5949280"/>
            <a:ext cx="720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=</a:t>
            </a:r>
            <a:endParaRPr lang="ru-RU" sz="3600" dirty="0"/>
          </a:p>
        </p:txBody>
      </p:sp>
      <p:sp>
        <p:nvSpPr>
          <p:cNvPr id="33821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3820" name="Picture 28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3968" y="6021288"/>
            <a:ext cx="257175" cy="619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_5e790_a493b262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9552" y="404664"/>
            <a:ext cx="14036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3)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1187624" y="404664"/>
            <a:ext cx="6192688" cy="107721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200" dirty="0" smtClean="0"/>
              <a:t>Если а</a:t>
            </a:r>
            <a:r>
              <a:rPr lang="ru-RU" dirty="0" smtClean="0"/>
              <a:t>       </a:t>
            </a:r>
            <a:r>
              <a:rPr lang="ru-RU" sz="3200" dirty="0" smtClean="0"/>
              <a:t>0, то уравнение не имеет решений.</a:t>
            </a:r>
            <a:endParaRPr lang="ru-RU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11760" y="476672"/>
            <a:ext cx="266700" cy="476250"/>
          </a:xfrm>
          <a:prstGeom prst="rect">
            <a:avLst/>
          </a:prstGeom>
          <a:noFill/>
        </p:spPr>
      </p:pic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19672" y="1844824"/>
            <a:ext cx="476250" cy="628650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1979712" y="1844824"/>
            <a:ext cx="1080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=</a:t>
            </a:r>
            <a:endParaRPr lang="ru-RU" sz="3600" dirty="0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2195736" y="1988840"/>
            <a:ext cx="0" cy="36004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339752" y="1844824"/>
            <a:ext cx="1152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-25</a:t>
            </a:r>
            <a:endParaRPr lang="ru-RU" sz="3600" dirty="0"/>
          </a:p>
        </p:txBody>
      </p:sp>
      <p:sp>
        <p:nvSpPr>
          <p:cNvPr id="17" name="TextBox 16"/>
          <p:cNvSpPr txBox="1"/>
          <p:nvPr/>
        </p:nvSpPr>
        <p:spPr>
          <a:xfrm>
            <a:off x="1259632" y="2492896"/>
            <a:ext cx="25922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Нет решений!</a:t>
            </a:r>
            <a:endParaRPr lang="ru-RU" sz="32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467544" y="3212976"/>
            <a:ext cx="511415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1.  Решите уравнение.</a:t>
            </a:r>
            <a:endParaRPr lang="ru-RU" sz="4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11560" y="4221088"/>
            <a:ext cx="720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А)</a:t>
            </a:r>
            <a:endParaRPr lang="ru-RU" sz="3200" dirty="0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03648" y="4221088"/>
            <a:ext cx="476250" cy="628650"/>
          </a:xfrm>
          <a:prstGeom prst="rect">
            <a:avLst/>
          </a:prstGeom>
          <a:noFill/>
        </p:spPr>
      </p:pic>
      <p:sp>
        <p:nvSpPr>
          <p:cNvPr id="22" name="TextBox 21"/>
          <p:cNvSpPr txBox="1"/>
          <p:nvPr/>
        </p:nvSpPr>
        <p:spPr>
          <a:xfrm>
            <a:off x="1763688" y="4221088"/>
            <a:ext cx="504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=</a:t>
            </a:r>
            <a:endParaRPr lang="ru-RU" sz="3600" dirty="0"/>
          </a:p>
        </p:txBody>
      </p:sp>
      <p:sp>
        <p:nvSpPr>
          <p:cNvPr id="23" name="TextBox 22"/>
          <p:cNvSpPr txBox="1"/>
          <p:nvPr/>
        </p:nvSpPr>
        <p:spPr>
          <a:xfrm>
            <a:off x="2051720" y="4221088"/>
            <a:ext cx="6480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25</a:t>
            </a:r>
            <a:endParaRPr lang="ru-RU" sz="3600" dirty="0"/>
          </a:p>
        </p:txBody>
      </p:sp>
      <p:sp>
        <p:nvSpPr>
          <p:cNvPr id="24" name="TextBox 23"/>
          <p:cNvSpPr txBox="1"/>
          <p:nvPr/>
        </p:nvSpPr>
        <p:spPr>
          <a:xfrm>
            <a:off x="611560" y="5085184"/>
            <a:ext cx="7920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Б)</a:t>
            </a:r>
            <a:endParaRPr lang="ru-RU" sz="3200" dirty="0"/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59632" y="5085184"/>
            <a:ext cx="457200" cy="628650"/>
          </a:xfrm>
          <a:prstGeom prst="rect">
            <a:avLst/>
          </a:prstGeom>
          <a:noFill/>
        </p:spPr>
      </p:pic>
      <p:sp>
        <p:nvSpPr>
          <p:cNvPr id="27" name="TextBox 26"/>
          <p:cNvSpPr txBox="1"/>
          <p:nvPr/>
        </p:nvSpPr>
        <p:spPr>
          <a:xfrm>
            <a:off x="1619672" y="5085184"/>
            <a:ext cx="6480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=</a:t>
            </a:r>
            <a:endParaRPr lang="ru-RU" sz="3600" dirty="0"/>
          </a:p>
        </p:txBody>
      </p:sp>
      <p:sp>
        <p:nvSpPr>
          <p:cNvPr id="28" name="TextBox 27"/>
          <p:cNvSpPr txBox="1"/>
          <p:nvPr/>
        </p:nvSpPr>
        <p:spPr>
          <a:xfrm>
            <a:off x="1979712" y="5085184"/>
            <a:ext cx="12241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11</a:t>
            </a:r>
            <a:endParaRPr lang="ru-RU" sz="3600" dirty="0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60032" y="4149080"/>
            <a:ext cx="257175" cy="619125"/>
          </a:xfrm>
          <a:prstGeom prst="rect">
            <a:avLst/>
          </a:prstGeom>
          <a:noFill/>
        </p:spPr>
      </p:pic>
      <p:sp>
        <p:nvSpPr>
          <p:cNvPr id="33" name="TextBox 32"/>
          <p:cNvSpPr txBox="1"/>
          <p:nvPr/>
        </p:nvSpPr>
        <p:spPr>
          <a:xfrm>
            <a:off x="5148064" y="4149080"/>
            <a:ext cx="5760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=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508104" y="4149080"/>
            <a:ext cx="792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-5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35" name="Picture 13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88224" y="4149080"/>
            <a:ext cx="257175" cy="619125"/>
          </a:xfrm>
          <a:prstGeom prst="rect">
            <a:avLst/>
          </a:prstGeom>
          <a:noFill/>
        </p:spPr>
      </p:pic>
      <p:sp>
        <p:nvSpPr>
          <p:cNvPr id="36" name="Прямоугольник 35"/>
          <p:cNvSpPr/>
          <p:nvPr/>
        </p:nvSpPr>
        <p:spPr>
          <a:xfrm>
            <a:off x="6876256" y="4077072"/>
            <a:ext cx="1800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= 5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7164288" y="4149081"/>
            <a:ext cx="2880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004048" y="4437112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1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732240" y="443711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2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4941168"/>
            <a:ext cx="695325" cy="619125"/>
          </a:xfrm>
          <a:prstGeom prst="rect">
            <a:avLst/>
          </a:prstGeom>
          <a:noFill/>
        </p:spPr>
      </p:pic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92080" y="4797152"/>
            <a:ext cx="962025" cy="800100"/>
          </a:xfrm>
          <a:prstGeom prst="rect">
            <a:avLst/>
          </a:prstGeom>
          <a:noFill/>
        </p:spPr>
      </p:pic>
      <p:sp>
        <p:nvSpPr>
          <p:cNvPr id="44" name="TextBox 43"/>
          <p:cNvSpPr txBox="1"/>
          <p:nvPr/>
        </p:nvSpPr>
        <p:spPr>
          <a:xfrm>
            <a:off x="4644008" y="5301208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1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43" name="Picture 19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32240" y="4941168"/>
            <a:ext cx="695325" cy="619125"/>
          </a:xfrm>
          <a:prstGeom prst="rect">
            <a:avLst/>
          </a:prstGeom>
          <a:noFill/>
        </p:spPr>
      </p:pic>
      <p:sp>
        <p:nvSpPr>
          <p:cNvPr id="47" name="TextBox 46"/>
          <p:cNvSpPr txBox="1"/>
          <p:nvPr/>
        </p:nvSpPr>
        <p:spPr>
          <a:xfrm>
            <a:off x="6876256" y="522920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2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45" name="Picture 21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24328" y="4869160"/>
            <a:ext cx="809625" cy="6953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500"/>
                                        <p:tgtEl>
                                          <p:spTgt spid="1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500"/>
                                        <p:tgtEl>
                                          <p:spTgt spid="1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7" dur="500"/>
                                        <p:tgtEl>
                                          <p:spTgt spid="1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7" dur="500"/>
                                        <p:tgtEl>
                                          <p:spTgt spid="1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6" grpId="0"/>
      <p:bldP spid="38" grpId="0"/>
      <p:bldP spid="44" grpId="0"/>
      <p:bldP spid="4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_5e790_a493b262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2324" y="136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3528" y="404664"/>
            <a:ext cx="8640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В)</a:t>
            </a:r>
            <a:endParaRPr lang="ru-RU" sz="3200" dirty="0"/>
          </a:p>
        </p:txBody>
      </p:sp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5841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71600" y="404664"/>
            <a:ext cx="742950" cy="62865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619672" y="476672"/>
            <a:ext cx="1008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=</a:t>
            </a:r>
            <a:endParaRPr lang="ru-RU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1979712" y="404664"/>
            <a:ext cx="792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9</a:t>
            </a:r>
            <a:endParaRPr lang="ru-RU" sz="3600" dirty="0"/>
          </a:p>
        </p:txBody>
      </p:sp>
      <p:sp>
        <p:nvSpPr>
          <p:cNvPr id="10" name="TextBox 9"/>
          <p:cNvSpPr txBox="1"/>
          <p:nvPr/>
        </p:nvSpPr>
        <p:spPr>
          <a:xfrm>
            <a:off x="251520" y="1484784"/>
            <a:ext cx="8640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Г)</a:t>
            </a:r>
            <a:endParaRPr lang="ru-RU" sz="3200" dirty="0"/>
          </a:p>
        </p:txBody>
      </p:sp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71600" y="1484784"/>
            <a:ext cx="419100" cy="628650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1331640" y="1556792"/>
            <a:ext cx="1152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=</a:t>
            </a:r>
            <a:endParaRPr lang="ru-RU" sz="3600" dirty="0"/>
          </a:p>
        </p:txBody>
      </p:sp>
      <p:sp>
        <p:nvSpPr>
          <p:cNvPr id="3584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5845" name="Picture 5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35696" y="1340768"/>
            <a:ext cx="257175" cy="1104900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179512" y="2780928"/>
            <a:ext cx="14401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Д)</a:t>
            </a:r>
            <a:endParaRPr lang="ru-RU" sz="3200" dirty="0"/>
          </a:p>
        </p:txBody>
      </p:sp>
      <p:sp>
        <p:nvSpPr>
          <p:cNvPr id="3584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5847" name="Picture 7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99592" y="2780928"/>
            <a:ext cx="981075" cy="628650"/>
          </a:xfrm>
          <a:prstGeom prst="rect">
            <a:avLst/>
          </a:prstGeom>
          <a:noFill/>
        </p:spPr>
      </p:pic>
      <p:sp>
        <p:nvSpPr>
          <p:cNvPr id="19" name="TextBox 18"/>
          <p:cNvSpPr txBox="1"/>
          <p:nvPr/>
        </p:nvSpPr>
        <p:spPr>
          <a:xfrm>
            <a:off x="1835696" y="2780928"/>
            <a:ext cx="432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=</a:t>
            </a:r>
            <a:endParaRPr lang="ru-RU" sz="3600" dirty="0"/>
          </a:p>
        </p:txBody>
      </p:sp>
      <p:sp>
        <p:nvSpPr>
          <p:cNvPr id="20" name="TextBox 19"/>
          <p:cNvSpPr txBox="1"/>
          <p:nvPr/>
        </p:nvSpPr>
        <p:spPr>
          <a:xfrm>
            <a:off x="2195736" y="2708920"/>
            <a:ext cx="360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1</a:t>
            </a:r>
            <a:endParaRPr lang="ru-RU" sz="3600" dirty="0"/>
          </a:p>
        </p:txBody>
      </p:sp>
      <p:sp>
        <p:nvSpPr>
          <p:cNvPr id="21" name="TextBox 20"/>
          <p:cNvSpPr txBox="1"/>
          <p:nvPr/>
        </p:nvSpPr>
        <p:spPr>
          <a:xfrm>
            <a:off x="179512" y="3861048"/>
            <a:ext cx="1152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Е)</a:t>
            </a:r>
            <a:endParaRPr lang="ru-RU" sz="3200" dirty="0"/>
          </a:p>
        </p:txBody>
      </p:sp>
      <p:sp>
        <p:nvSpPr>
          <p:cNvPr id="35850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5849" name="Picture 9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99592" y="3861048"/>
            <a:ext cx="476250" cy="628650"/>
          </a:xfrm>
          <a:prstGeom prst="rect">
            <a:avLst/>
          </a:prstGeom>
          <a:noFill/>
        </p:spPr>
      </p:pic>
      <p:sp>
        <p:nvSpPr>
          <p:cNvPr id="24" name="TextBox 23"/>
          <p:cNvSpPr txBox="1"/>
          <p:nvPr/>
        </p:nvSpPr>
        <p:spPr>
          <a:xfrm>
            <a:off x="1331640" y="3861048"/>
            <a:ext cx="6480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=</a:t>
            </a:r>
            <a:endParaRPr lang="ru-RU" sz="3600" dirty="0"/>
          </a:p>
        </p:txBody>
      </p:sp>
      <p:sp>
        <p:nvSpPr>
          <p:cNvPr id="26" name="TextBox 25"/>
          <p:cNvSpPr txBox="1"/>
          <p:nvPr/>
        </p:nvSpPr>
        <p:spPr>
          <a:xfrm>
            <a:off x="1691680" y="3861048"/>
            <a:ext cx="1440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0,81</a:t>
            </a:r>
            <a:endParaRPr lang="ru-RU" sz="3600" dirty="0"/>
          </a:p>
        </p:txBody>
      </p:sp>
      <p:sp>
        <p:nvSpPr>
          <p:cNvPr id="27" name="TextBox 26"/>
          <p:cNvSpPr txBox="1"/>
          <p:nvPr/>
        </p:nvSpPr>
        <p:spPr>
          <a:xfrm>
            <a:off x="179512" y="5013176"/>
            <a:ext cx="7920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Ж)</a:t>
            </a:r>
            <a:endParaRPr lang="ru-RU" sz="3200" dirty="0"/>
          </a:p>
        </p:txBody>
      </p:sp>
      <p:sp>
        <p:nvSpPr>
          <p:cNvPr id="35852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5851" name="Picture 11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99592" y="5013176"/>
            <a:ext cx="733425" cy="628650"/>
          </a:xfrm>
          <a:prstGeom prst="rect">
            <a:avLst/>
          </a:prstGeom>
          <a:noFill/>
        </p:spPr>
      </p:pic>
      <p:sp>
        <p:nvSpPr>
          <p:cNvPr id="30" name="TextBox 29"/>
          <p:cNvSpPr txBox="1"/>
          <p:nvPr/>
        </p:nvSpPr>
        <p:spPr>
          <a:xfrm>
            <a:off x="1547664" y="5013176"/>
            <a:ext cx="360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+</a:t>
            </a:r>
            <a:endParaRPr lang="ru-RU" sz="3600" dirty="0"/>
          </a:p>
        </p:txBody>
      </p:sp>
      <p:sp>
        <p:nvSpPr>
          <p:cNvPr id="31" name="TextBox 30"/>
          <p:cNvSpPr txBox="1"/>
          <p:nvPr/>
        </p:nvSpPr>
        <p:spPr>
          <a:xfrm>
            <a:off x="1907704" y="5013176"/>
            <a:ext cx="1152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6</a:t>
            </a:r>
            <a:endParaRPr lang="ru-RU" sz="3600" dirty="0"/>
          </a:p>
        </p:txBody>
      </p:sp>
      <p:sp>
        <p:nvSpPr>
          <p:cNvPr id="32" name="TextBox 31"/>
          <p:cNvSpPr txBox="1"/>
          <p:nvPr/>
        </p:nvSpPr>
        <p:spPr>
          <a:xfrm>
            <a:off x="2267744" y="5013176"/>
            <a:ext cx="5760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=</a:t>
            </a:r>
            <a:endParaRPr lang="ru-RU" sz="3600" dirty="0"/>
          </a:p>
        </p:txBody>
      </p:sp>
      <p:sp>
        <p:nvSpPr>
          <p:cNvPr id="33" name="TextBox 32"/>
          <p:cNvSpPr txBox="1"/>
          <p:nvPr/>
        </p:nvSpPr>
        <p:spPr>
          <a:xfrm>
            <a:off x="2627784" y="5013176"/>
            <a:ext cx="720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0</a:t>
            </a:r>
            <a:endParaRPr lang="ru-RU" sz="3600" dirty="0"/>
          </a:p>
        </p:txBody>
      </p:sp>
      <p:sp>
        <p:nvSpPr>
          <p:cNvPr id="35854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5853" name="Picture 13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79912" y="404664"/>
            <a:ext cx="733425" cy="619125"/>
          </a:xfrm>
          <a:prstGeom prst="rect">
            <a:avLst/>
          </a:prstGeom>
          <a:noFill/>
        </p:spPr>
      </p:pic>
      <p:sp>
        <p:nvSpPr>
          <p:cNvPr id="36" name="TextBox 35"/>
          <p:cNvSpPr txBox="1"/>
          <p:nvPr/>
        </p:nvSpPr>
        <p:spPr>
          <a:xfrm>
            <a:off x="3923928" y="764704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1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5856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5855" name="Picture 15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404664"/>
            <a:ext cx="942975" cy="619125"/>
          </a:xfrm>
          <a:prstGeom prst="rect">
            <a:avLst/>
          </a:prstGeom>
          <a:noFill/>
        </p:spPr>
      </p:pic>
      <p:pic>
        <p:nvPicPr>
          <p:cNvPr id="39" name="Picture 13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84168" y="404664"/>
            <a:ext cx="733425" cy="619125"/>
          </a:xfrm>
          <a:prstGeom prst="rect">
            <a:avLst/>
          </a:prstGeom>
          <a:noFill/>
        </p:spPr>
      </p:pic>
      <p:sp>
        <p:nvSpPr>
          <p:cNvPr id="40" name="TextBox 39"/>
          <p:cNvSpPr txBox="1"/>
          <p:nvPr/>
        </p:nvSpPr>
        <p:spPr>
          <a:xfrm>
            <a:off x="6228184" y="692696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2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5858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5857" name="Picture 17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76256" y="404664"/>
            <a:ext cx="600075" cy="619125"/>
          </a:xfrm>
          <a:prstGeom prst="rect">
            <a:avLst/>
          </a:prstGeom>
          <a:noFill/>
        </p:spPr>
      </p:pic>
      <p:sp>
        <p:nvSpPr>
          <p:cNvPr id="35860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5859" name="Picture 19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07904" y="1412776"/>
            <a:ext cx="657225" cy="619125"/>
          </a:xfrm>
          <a:prstGeom prst="rect">
            <a:avLst/>
          </a:prstGeom>
          <a:noFill/>
        </p:spPr>
      </p:pic>
      <p:sp>
        <p:nvSpPr>
          <p:cNvPr id="45" name="TextBox 44"/>
          <p:cNvSpPr txBox="1"/>
          <p:nvPr/>
        </p:nvSpPr>
        <p:spPr>
          <a:xfrm>
            <a:off x="3779912" y="1700808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1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5862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200" b="0" i="0" u="none" strike="noStrike" cap="none" normalizeH="0" baseline="0" smtClean="0">
                <a:ln>
                  <a:noFill/>
                </a:ln>
                <a:solidFill>
                  <a:srgbClr val="0D0D0D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5861" name="Picture 21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99992" y="1340768"/>
            <a:ext cx="1266825" cy="676275"/>
          </a:xfrm>
          <a:prstGeom prst="rect">
            <a:avLst/>
          </a:prstGeom>
          <a:noFill/>
        </p:spPr>
      </p:pic>
      <p:pic>
        <p:nvPicPr>
          <p:cNvPr id="48" name="Picture 19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40152" y="1340768"/>
            <a:ext cx="657225" cy="619125"/>
          </a:xfrm>
          <a:prstGeom prst="rect">
            <a:avLst/>
          </a:prstGeom>
          <a:noFill/>
        </p:spPr>
      </p:pic>
      <p:sp>
        <p:nvSpPr>
          <p:cNvPr id="49" name="TextBox 48"/>
          <p:cNvSpPr txBox="1"/>
          <p:nvPr/>
        </p:nvSpPr>
        <p:spPr>
          <a:xfrm>
            <a:off x="6012160" y="162880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2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5864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5863" name="Picture 23"/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32240" y="1340768"/>
            <a:ext cx="600075" cy="619125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07904" y="2348880"/>
            <a:ext cx="1524000" cy="1114425"/>
          </a:xfrm>
          <a:prstGeom prst="rect">
            <a:avLst/>
          </a:prstGeom>
          <a:noFill/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84168" y="2276872"/>
            <a:ext cx="1104900" cy="1114425"/>
          </a:xfrm>
          <a:prstGeom prst="rect">
            <a:avLst/>
          </a:prstGeom>
          <a:noFill/>
        </p:spPr>
      </p:pic>
      <p:sp>
        <p:nvSpPr>
          <p:cNvPr id="55" name="TextBox 54"/>
          <p:cNvSpPr txBox="1"/>
          <p:nvPr/>
        </p:nvSpPr>
        <p:spPr>
          <a:xfrm>
            <a:off x="3851920" y="2924944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1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228184" y="2852936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2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1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35896" y="3717032"/>
            <a:ext cx="1790700" cy="619125"/>
          </a:xfrm>
          <a:prstGeom prst="rect">
            <a:avLst/>
          </a:prstGeom>
          <a:noFill/>
        </p:spPr>
      </p:pic>
      <p:sp>
        <p:nvSpPr>
          <p:cNvPr id="60" name="TextBox 59"/>
          <p:cNvSpPr txBox="1"/>
          <p:nvPr/>
        </p:nvSpPr>
        <p:spPr>
          <a:xfrm>
            <a:off x="3779912" y="4005064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1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200" b="0" i="0" u="none" strike="noStrike" cap="none" normalizeH="0" baseline="0" smtClean="0">
                <a:ln>
                  <a:noFill/>
                </a:ln>
                <a:solidFill>
                  <a:srgbClr val="0D0D0D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68144" y="3573016"/>
            <a:ext cx="1771650" cy="676275"/>
          </a:xfrm>
          <a:prstGeom prst="rect">
            <a:avLst/>
          </a:prstGeom>
          <a:noFill/>
        </p:spPr>
      </p:pic>
      <p:sp>
        <p:nvSpPr>
          <p:cNvPr id="63" name="TextBox 62"/>
          <p:cNvSpPr txBox="1"/>
          <p:nvPr/>
        </p:nvSpPr>
        <p:spPr>
          <a:xfrm>
            <a:off x="6012160" y="3933056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2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3995936" y="4941168"/>
            <a:ext cx="2952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нет решений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358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500"/>
                                        <p:tgtEl>
                                          <p:spTgt spid="358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500"/>
                                        <p:tgtEl>
                                          <p:spTgt spid="358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500"/>
                                        <p:tgtEl>
                                          <p:spTgt spid="358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500"/>
                                        <p:tgtEl>
                                          <p:spTgt spid="358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2" dur="500"/>
                                        <p:tgtEl>
                                          <p:spTgt spid="358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7" dur="5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7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2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40" grpId="0"/>
      <p:bldP spid="45" grpId="0"/>
      <p:bldP spid="49" grpId="0"/>
      <p:bldP spid="55" grpId="0"/>
      <p:bldP spid="56" grpId="0"/>
      <p:bldP spid="60" grpId="0"/>
      <p:bldP spid="63" grpId="0"/>
      <p:bldP spid="6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_5e790_a493b262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67544" y="332656"/>
            <a:ext cx="806489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</a:rPr>
              <a:t> Свойства квадратных корней.</a:t>
            </a:r>
            <a:endParaRPr lang="ru-RU" sz="4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3160" y="1187170"/>
            <a:ext cx="7848872" cy="52322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/>
              <a:t>При любом а    0  </a:t>
            </a:r>
            <a:endParaRPr lang="ru-RU" sz="2800" dirty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3968" y="1052736"/>
            <a:ext cx="1844080" cy="792088"/>
          </a:xfrm>
          <a:prstGeom prst="rect">
            <a:avLst/>
          </a:prstGeom>
          <a:noFill/>
        </p:spPr>
      </p:pic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05392" y="4470323"/>
            <a:ext cx="1517235" cy="630539"/>
          </a:xfrm>
          <a:prstGeom prst="rect">
            <a:avLst/>
          </a:prstGeom>
          <a:noFill/>
        </p:spPr>
      </p:pic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0" y="609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smtClean="0">
                <a:ln>
                  <a:noFill/>
                </a:ln>
                <a:solidFill>
                  <a:srgbClr val="0D0D0D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87524" y="2457329"/>
            <a:ext cx="7848872" cy="52322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/>
              <a:t>Для любых а    0 и </a:t>
            </a:r>
            <a:r>
              <a:rPr lang="en-US" sz="2800" dirty="0" smtClean="0"/>
              <a:t>b    0</a:t>
            </a:r>
            <a:endParaRPr lang="ru-RU" sz="2800" dirty="0"/>
          </a:p>
        </p:txBody>
      </p:sp>
      <p:sp>
        <p:nvSpPr>
          <p:cNvPr id="2061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63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62" name="Picture 14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08125" y="1268760"/>
            <a:ext cx="234371" cy="447675"/>
          </a:xfrm>
          <a:prstGeom prst="rect">
            <a:avLst/>
          </a:prstGeom>
          <a:noFill/>
        </p:spPr>
      </p:pic>
      <p:pic>
        <p:nvPicPr>
          <p:cNvPr id="24" name="Picture 14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08125" y="2539557"/>
            <a:ext cx="247650" cy="447675"/>
          </a:xfrm>
          <a:prstGeom prst="rect">
            <a:avLst/>
          </a:prstGeom>
          <a:noFill/>
        </p:spPr>
      </p:pic>
      <p:pic>
        <p:nvPicPr>
          <p:cNvPr id="25" name="Picture 14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10428" y="2532165"/>
            <a:ext cx="247650" cy="447675"/>
          </a:xfrm>
          <a:prstGeom prst="rect">
            <a:avLst/>
          </a:prstGeom>
          <a:noFill/>
        </p:spPr>
      </p:pic>
      <p:sp>
        <p:nvSpPr>
          <p:cNvPr id="2065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64" name="Picture 16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11960" y="2448226"/>
            <a:ext cx="720080" cy="615552"/>
          </a:xfrm>
          <a:prstGeom prst="rect">
            <a:avLst/>
          </a:prstGeom>
          <a:noFill/>
        </p:spPr>
      </p:pic>
      <p:sp>
        <p:nvSpPr>
          <p:cNvPr id="2067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66" name="Picture 18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8243" y="2430907"/>
            <a:ext cx="881039" cy="576064"/>
          </a:xfrm>
          <a:prstGeom prst="rect">
            <a:avLst/>
          </a:prstGeom>
          <a:noFill/>
        </p:spPr>
      </p:pic>
      <p:sp>
        <p:nvSpPr>
          <p:cNvPr id="2068" name="Rectangle 20"/>
          <p:cNvSpPr>
            <a:spLocks noChangeArrowheads="1"/>
          </p:cNvSpPr>
          <p:nvPr/>
        </p:nvSpPr>
        <p:spPr bwMode="auto">
          <a:xfrm>
            <a:off x="0" y="485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smtClean="0">
                <a:ln>
                  <a:noFill/>
                </a:ln>
                <a:solidFill>
                  <a:srgbClr val="0D0D0D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70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69" name="Picture 21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80907" y="2396426"/>
            <a:ext cx="456503" cy="576064"/>
          </a:xfrm>
          <a:prstGeom prst="rect">
            <a:avLst/>
          </a:prstGeom>
          <a:noFill/>
        </p:spPr>
      </p:pic>
      <p:sp>
        <p:nvSpPr>
          <p:cNvPr id="33" name="TextBox 32"/>
          <p:cNvSpPr txBox="1"/>
          <p:nvPr/>
        </p:nvSpPr>
        <p:spPr>
          <a:xfrm>
            <a:off x="5930725" y="2543695"/>
            <a:ext cx="2160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*</a:t>
            </a:r>
            <a:endParaRPr lang="ru-RU" sz="2400" dirty="0"/>
          </a:p>
        </p:txBody>
      </p:sp>
      <p:sp>
        <p:nvSpPr>
          <p:cNvPr id="29" name="TextBox 28"/>
          <p:cNvSpPr txBox="1"/>
          <p:nvPr/>
        </p:nvSpPr>
        <p:spPr>
          <a:xfrm>
            <a:off x="179512" y="3717032"/>
            <a:ext cx="7848872" cy="52322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/>
              <a:t>Для любых а    0 и</a:t>
            </a:r>
            <a:r>
              <a:rPr lang="en-US" sz="2800" dirty="0" smtClean="0"/>
              <a:t> b    0    </a:t>
            </a:r>
            <a:r>
              <a:rPr lang="ru-RU" sz="2800" dirty="0" smtClean="0"/>
              <a:t> </a:t>
            </a:r>
            <a:endParaRPr lang="ru-RU" sz="2800" dirty="0"/>
          </a:p>
        </p:txBody>
      </p:sp>
      <p:pic>
        <p:nvPicPr>
          <p:cNvPr id="30" name="Picture 14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10859" y="3805727"/>
            <a:ext cx="194533" cy="351656"/>
          </a:xfrm>
          <a:prstGeom prst="rect">
            <a:avLst/>
          </a:prstGeom>
          <a:noFill/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67553" y="3758450"/>
            <a:ext cx="266700" cy="476250"/>
          </a:xfrm>
          <a:prstGeom prst="rect">
            <a:avLst/>
          </a:prstGeom>
          <a:noFill/>
        </p:spPr>
      </p:pic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73835" y="3503662"/>
            <a:ext cx="476250" cy="933450"/>
          </a:xfrm>
          <a:prstGeom prst="rect">
            <a:avLst/>
          </a:prstGeom>
          <a:noFill/>
        </p:spPr>
      </p:pic>
      <p:sp>
        <p:nvSpPr>
          <p:cNvPr id="35" name="TextBox 34"/>
          <p:cNvSpPr txBox="1"/>
          <p:nvPr/>
        </p:nvSpPr>
        <p:spPr>
          <a:xfrm>
            <a:off x="4572000" y="3737101"/>
            <a:ext cx="360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=</a:t>
            </a:r>
            <a:endParaRPr lang="ru-RU" sz="2800" dirty="0"/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65041" y="3503662"/>
            <a:ext cx="438150" cy="10287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211319" y="4584429"/>
            <a:ext cx="20168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Примеры:</a:t>
            </a:r>
            <a:endParaRPr lang="ru-RU" sz="3200" b="1" dirty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233160" y="5178869"/>
                <a:ext cx="2974084" cy="5651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ru-RU" sz="2800" b="0" i="1" smtClean="0">
                        <a:latin typeface="Cambria Math"/>
                      </a:rPr>
                      <m:t> </m:t>
                    </m:r>
                    <m:rad>
                      <m:radPr>
                        <m:degHide m:val="on"/>
                        <m:ctrlPr>
                          <a:rPr lang="ru-RU" sz="280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sz="2800" b="0" i="1" smtClean="0">
                            <a:latin typeface="Cambria Math"/>
                          </a:rPr>
                          <m:t>12</m:t>
                        </m:r>
                      </m:e>
                    </m:rad>
                  </m:oMath>
                </a14:m>
                <a:r>
                  <a:rPr lang="ru-RU" sz="2800" dirty="0" smtClean="0"/>
                  <a:t>⋅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2800" i="1" dirty="0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sz="2800" b="0" i="1" dirty="0" smtClean="0">
                            <a:latin typeface="Cambria Math"/>
                          </a:rPr>
                          <m:t>3</m:t>
                        </m:r>
                      </m:e>
                    </m:rad>
                  </m:oMath>
                </a14:m>
                <a:r>
                  <a:rPr lang="ru-RU" sz="2800" dirty="0" smtClean="0"/>
                  <a:t> </a:t>
                </a:r>
                <a14:m>
                  <m:oMath xmlns:m="http://schemas.openxmlformats.org/officeDocument/2006/math">
                    <m:r>
                      <a:rPr lang="ru-RU" sz="2800" b="0" i="0" dirty="0" smtClean="0"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ru-RU" sz="2800" i="1" dirty="0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sz="2800" b="0" i="1" dirty="0" smtClean="0">
                            <a:latin typeface="Cambria Math"/>
                          </a:rPr>
                          <m:t>12⋅3</m:t>
                        </m:r>
                      </m:e>
                    </m:rad>
                  </m:oMath>
                </a14:m>
                <a:endParaRPr lang="ru-RU" sz="2800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3160" y="5178869"/>
                <a:ext cx="2974084" cy="565155"/>
              </a:xfrm>
              <a:prstGeom prst="rect">
                <a:avLst/>
              </a:prstGeom>
              <a:blipFill rotWithShape="1">
                <a:blip r:embed="rId12"/>
                <a:stretch>
                  <a:fillRect t="-5435" b="-282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3202828" y="5169204"/>
                <a:ext cx="1745350" cy="5637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2800" dirty="0" smtClean="0"/>
                  <a:t>=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280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sz="2800" b="0" i="1" smtClean="0">
                            <a:latin typeface="Cambria Math"/>
                          </a:rPr>
                          <m:t>36</m:t>
                        </m:r>
                      </m:e>
                    </m:rad>
                    <m:r>
                      <a:rPr lang="ru-RU" sz="2800" b="0" i="1" smtClean="0">
                        <a:latin typeface="Cambria Math"/>
                      </a:rPr>
                      <m:t>=6</m:t>
                    </m:r>
                  </m:oMath>
                </a14:m>
                <a:endParaRPr lang="ru-RU" sz="2800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2828" y="5169204"/>
                <a:ext cx="1745350" cy="563744"/>
              </a:xfrm>
              <a:prstGeom prst="rect">
                <a:avLst/>
              </a:prstGeom>
              <a:blipFill rotWithShape="1">
                <a:blip r:embed="rId13"/>
                <a:stretch>
                  <a:fillRect l="-6969" t="-2174" b="-3152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467544" y="5698510"/>
                <a:ext cx="3219343" cy="9691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sz="2800" i="1" smtClean="0">
                            <a:latin typeface="Cambria Math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ru-RU" sz="2800" i="1" smtClea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ru-RU" sz="2800" b="0" i="1" smtClean="0">
                                <a:latin typeface="Cambria Math"/>
                              </a:rPr>
                              <m:t>108</m:t>
                            </m:r>
                          </m:e>
                        </m:rad>
                      </m:num>
                      <m:den>
                        <m:rad>
                          <m:radPr>
                            <m:degHide m:val="on"/>
                            <m:ctrlPr>
                              <a:rPr lang="ru-RU" sz="2800" i="1" smtClea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ru-RU" sz="2800" b="0" i="1" smtClean="0">
                                <a:latin typeface="Cambria Math"/>
                              </a:rPr>
                              <m:t>3</m:t>
                            </m:r>
                          </m:e>
                        </m:rad>
                      </m:den>
                    </m:f>
                    <m:r>
                      <a:rPr lang="ru-RU" sz="2800" b="0" i="1" smtClean="0"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ru-RU" sz="2800" i="1" smtClean="0">
                            <a:latin typeface="Cambria Math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ru-RU" sz="280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ru-RU" sz="2800" b="0" i="1" smtClean="0">
                                <a:latin typeface="Cambria Math"/>
                              </a:rPr>
                              <m:t>108</m:t>
                            </m:r>
                          </m:num>
                          <m:den>
                            <m:r>
                              <a:rPr lang="ru-RU" sz="2800" b="0" i="1" smtClean="0">
                                <a:latin typeface="Cambria Math"/>
                              </a:rPr>
                              <m:t>3</m:t>
                            </m:r>
                          </m:den>
                        </m:f>
                        <m:r>
                          <a:rPr lang="ru-RU" sz="2800" b="0" i="1" smtClean="0">
                            <a:latin typeface="Cambria Math"/>
                          </a:rPr>
                          <m:t>  </m:t>
                        </m:r>
                      </m:e>
                    </m:rad>
                  </m:oMath>
                </a14:m>
                <a:r>
                  <a:rPr lang="ru-RU" sz="2800" dirty="0" smtClean="0"/>
                  <a:t>= 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2800" i="1" dirty="0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sz="2800" b="0" i="1" dirty="0" smtClean="0">
                            <a:latin typeface="Cambria Math"/>
                          </a:rPr>
                          <m:t>36 </m:t>
                        </m:r>
                      </m:e>
                    </m:rad>
                  </m:oMath>
                </a14:m>
                <a:endParaRPr lang="ru-RU" sz="2800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5698510"/>
                <a:ext cx="3219343" cy="969176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/>
          <p:cNvSpPr txBox="1"/>
          <p:nvPr/>
        </p:nvSpPr>
        <p:spPr>
          <a:xfrm>
            <a:off x="3484416" y="5921488"/>
            <a:ext cx="5910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=6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_5e790_a493b262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6695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14766" y="260648"/>
            <a:ext cx="424321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1.  Упростите.</a:t>
            </a:r>
            <a:endParaRPr lang="ru-RU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3528" y="1484784"/>
            <a:ext cx="12241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А)</a:t>
            </a:r>
            <a:endParaRPr lang="ru-RU" sz="3200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71600" y="1484784"/>
            <a:ext cx="2286000" cy="695325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251520" y="2420888"/>
            <a:ext cx="8640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Б)</a:t>
            </a:r>
            <a:endParaRPr lang="ru-RU" sz="3200" dirty="0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43608" y="2348880"/>
            <a:ext cx="1162050" cy="695325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755576" y="2276872"/>
            <a:ext cx="4320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(</a:t>
            </a:r>
            <a:endParaRPr lang="ru-RU" sz="4800" dirty="0"/>
          </a:p>
        </p:txBody>
      </p:sp>
      <p:sp>
        <p:nvSpPr>
          <p:cNvPr id="15" name="TextBox 14"/>
          <p:cNvSpPr txBox="1"/>
          <p:nvPr/>
        </p:nvSpPr>
        <p:spPr>
          <a:xfrm>
            <a:off x="2123728" y="2276872"/>
            <a:ext cx="9361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)</a:t>
            </a:r>
            <a:endParaRPr lang="ru-RU" sz="4800" dirty="0"/>
          </a:p>
        </p:txBody>
      </p:sp>
      <p:sp>
        <p:nvSpPr>
          <p:cNvPr id="16" name="TextBox 15"/>
          <p:cNvSpPr txBox="1"/>
          <p:nvPr/>
        </p:nvSpPr>
        <p:spPr>
          <a:xfrm>
            <a:off x="2267744" y="2204864"/>
            <a:ext cx="360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2</a:t>
            </a:r>
            <a:endParaRPr lang="ru-RU" sz="2800" dirty="0"/>
          </a:p>
        </p:txBody>
      </p:sp>
      <p:sp>
        <p:nvSpPr>
          <p:cNvPr id="17" name="TextBox 16"/>
          <p:cNvSpPr txBox="1"/>
          <p:nvPr/>
        </p:nvSpPr>
        <p:spPr>
          <a:xfrm>
            <a:off x="251520" y="3356992"/>
            <a:ext cx="6480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В)</a:t>
            </a:r>
            <a:endParaRPr lang="ru-RU" sz="3200" dirty="0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71600" y="3284984"/>
            <a:ext cx="552450" cy="676275"/>
          </a:xfrm>
          <a:prstGeom prst="rect">
            <a:avLst/>
          </a:prstGeom>
          <a:noFill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19672" y="3284984"/>
            <a:ext cx="1666875" cy="609600"/>
          </a:xfrm>
          <a:prstGeom prst="rect">
            <a:avLst/>
          </a:prstGeom>
          <a:noFill/>
        </p:spPr>
      </p:pic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676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smtClean="0">
                <a:ln>
                  <a:noFill/>
                </a:ln>
                <a:solidFill>
                  <a:srgbClr val="0D0D0D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1285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7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923928" y="1433012"/>
            <a:ext cx="1296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20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851920" y="2313485"/>
            <a:ext cx="720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44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43" name="Picture 19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51920" y="3140968"/>
            <a:ext cx="809625" cy="695325"/>
          </a:xfrm>
          <a:prstGeom prst="rect">
            <a:avLst/>
          </a:prstGeom>
          <a:noFill/>
        </p:spPr>
      </p:pic>
      <p:pic>
        <p:nvPicPr>
          <p:cNvPr id="34" name="Picture 11" descr="CRCTR49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691824" y="546248"/>
            <a:ext cx="756791" cy="18331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323528" y="4104814"/>
            <a:ext cx="369934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>
                <a:ln w="18000">
                  <a:solidFill>
                    <a:srgbClr val="C0504D">
                      <a:satMod val="140000"/>
                    </a:srgb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2. Вычислите</a:t>
            </a:r>
            <a:endParaRPr lang="ru-RU" dirty="0"/>
          </a:p>
        </p:txBody>
      </p:sp>
      <p:pic>
        <p:nvPicPr>
          <p:cNvPr id="31" name="Picture 5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5556" y="5084467"/>
            <a:ext cx="1990725" cy="704850"/>
          </a:xfrm>
          <a:prstGeom prst="rect">
            <a:avLst/>
          </a:prstGeom>
          <a:noFill/>
        </p:spPr>
      </p:pic>
      <p:pic>
        <p:nvPicPr>
          <p:cNvPr id="32" name="Picture 11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97510" y="5042904"/>
            <a:ext cx="1314450" cy="704850"/>
          </a:xfrm>
          <a:prstGeom prst="rect">
            <a:avLst/>
          </a:prstGeom>
          <a:noFill/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6691824" y="4848096"/>
                <a:ext cx="2337884" cy="109446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3200" i="1" dirty="0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ru-RU" sz="3200" i="1" dirty="0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ru-RU" sz="3200" b="0" i="1" dirty="0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75 </m:t>
                            </m:r>
                          </m:num>
                          <m:den>
                            <m:r>
                              <a:rPr lang="ru-RU" sz="3200" b="0" i="1" dirty="0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3</m:t>
                            </m:r>
                          </m:den>
                        </m:f>
                      </m:e>
                    </m:rad>
                  </m:oMath>
                </a14:m>
                <a:r>
                  <a:rPr lang="ru-RU" sz="3200" dirty="0" smtClean="0">
                    <a:solidFill>
                      <a:srgbClr val="C00000"/>
                    </a:solidFill>
                  </a:rPr>
                  <a:t>=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3200" i="1" dirty="0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sz="3200" b="0" i="1" dirty="0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25 </m:t>
                        </m:r>
                      </m:e>
                    </m:rad>
                  </m:oMath>
                </a14:m>
                <a:r>
                  <a:rPr lang="ru-RU" sz="3200" dirty="0" smtClean="0">
                    <a:solidFill>
                      <a:srgbClr val="C00000"/>
                    </a:solidFill>
                  </a:rPr>
                  <a:t>=5</a:t>
                </a:r>
                <a:endParaRPr lang="ru-RU" sz="32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91824" y="4848096"/>
                <a:ext cx="2337884" cy="1094467"/>
              </a:xfrm>
              <a:prstGeom prst="rect">
                <a:avLst/>
              </a:prstGeom>
              <a:blipFill rotWithShape="1">
                <a:blip r:embed="rId11"/>
                <a:stretch>
                  <a:fillRect r="-548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5364088" y="4848096"/>
                <a:ext cx="938527" cy="13653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ru-RU" sz="280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ru-RU" sz="280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ru-RU" sz="2800" b="0" i="1" smtClean="0">
                                  <a:latin typeface="Cambria Math"/>
                                </a:rPr>
                                <m:t>75</m:t>
                              </m:r>
                            </m:num>
                            <m:den>
                              <m:r>
                                <a:rPr lang="ru-RU" sz="2800" b="0" i="1" smtClean="0">
                                  <a:latin typeface="Cambria Math"/>
                                </a:rPr>
                                <m:t>3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ru-RU" sz="2800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4088" y="4848096"/>
                <a:ext cx="938527" cy="1365374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/>
          <p:cNvSpPr txBox="1"/>
          <p:nvPr/>
        </p:nvSpPr>
        <p:spPr>
          <a:xfrm>
            <a:off x="25319" y="4725144"/>
            <a:ext cx="6042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   А)</a:t>
            </a:r>
            <a:endParaRPr lang="ru-RU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5096030" y="5111139"/>
            <a:ext cx="4860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Б)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9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478</Words>
  <Application>Microsoft Office PowerPoint</Application>
  <PresentationFormat>Экран (4:3)</PresentationFormat>
  <Paragraphs>169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Вычислите: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Используемые ресурсы: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user-pc</dc:creator>
  <cp:lastModifiedBy>марина</cp:lastModifiedBy>
  <cp:revision>23</cp:revision>
  <dcterms:created xsi:type="dcterms:W3CDTF">2013-04-11T18:07:37Z</dcterms:created>
  <dcterms:modified xsi:type="dcterms:W3CDTF">2013-04-21T16:57:03Z</dcterms:modified>
</cp:coreProperties>
</file>