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7" r:id="rId2"/>
    <p:sldId id="261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4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72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CD38E-49A7-439A-916F-D737230EF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4628D-08E1-4F73-BF67-6EBEDC801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D8870-97EC-4876-A084-23ADF59CB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08890-6D8A-4AF8-8EBC-DEC31EFEF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31208-71BE-4932-9AF8-CAD7DB98F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EDECC-D4B1-4A5A-83DF-7259C2EEB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FE427-432C-4335-88A9-1F8EBA858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EEAE7-41E7-415D-9A5F-8C114235C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A155B-D75A-45ED-AF6A-1034CAABE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040AD-801A-4DE2-96FC-6AAE820C7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BBBDD-8520-48D5-A06D-6B0AE41F9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BFC1F-9ED2-4F37-9B6D-C92D4CDF5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62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6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6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6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C38DF98-B6B4-4CBB-A809-59E84A41B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57158" y="2285992"/>
            <a:ext cx="8462992" cy="1873249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Lucida Calligraphy" pitchFamily="66" charset="0"/>
              </a:rPr>
              <a:t>Местоимение </a:t>
            </a:r>
            <a:r>
              <a:rPr lang="ru-RU" sz="4400" b="1" i="1" dirty="0" smtClean="0">
                <a:latin typeface="Lucida Calligraphy" pitchFamily="66" charset="0"/>
              </a:rPr>
              <a:t>как часть </a:t>
            </a:r>
            <a:r>
              <a:rPr lang="ru-RU" sz="4400" b="1" i="1" dirty="0" smtClean="0">
                <a:latin typeface="Lucida Calligraphy" pitchFamily="66" charset="0"/>
              </a:rPr>
              <a:t>речи.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dirty="0" smtClean="0">
                <a:latin typeface="Lucida Calligraphy" pitchFamily="66" charset="0"/>
              </a:rPr>
              <a:t>Повторение.</a:t>
            </a:r>
            <a:endParaRPr lang="ru-RU" sz="4400" b="1" i="1" dirty="0" smtClean="0">
              <a:latin typeface="Lucida Calligraphy" pitchFamily="66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4643438" y="5357826"/>
            <a:ext cx="428148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44450" algn="r">
              <a:buFont typeface="Georgia" pitchFamily="18" charset="0"/>
              <a:buNone/>
            </a:pPr>
            <a:r>
              <a:rPr lang="ru-RU" sz="2000" dirty="0">
                <a:latin typeface="Garamond" pitchFamily="18" charset="0"/>
              </a:rPr>
              <a:t>Выполнила:</a:t>
            </a:r>
          </a:p>
          <a:p>
            <a:pPr marL="44450" algn="r">
              <a:buFont typeface="Georgia" pitchFamily="18" charset="0"/>
              <a:buNone/>
            </a:pPr>
            <a:r>
              <a:rPr lang="ru-RU" sz="2000" dirty="0">
                <a:latin typeface="Garamond" pitchFamily="18" charset="0"/>
              </a:rPr>
              <a:t>учитель русского языка и литературы</a:t>
            </a:r>
          </a:p>
          <a:p>
            <a:pPr marL="44450" algn="r">
              <a:buFont typeface="Georgia" pitchFamily="18" charset="0"/>
              <a:buNone/>
            </a:pPr>
            <a:r>
              <a:rPr lang="ru-RU" sz="2000" dirty="0">
                <a:latin typeface="Garamond" pitchFamily="18" charset="0"/>
              </a:rPr>
              <a:t>ГБОУ СОШ № 1368 г. Москвы</a:t>
            </a:r>
          </a:p>
          <a:p>
            <a:pPr marL="44450" algn="r">
              <a:buFont typeface="Georgia" pitchFamily="18" charset="0"/>
              <a:buNone/>
            </a:pPr>
            <a:r>
              <a:rPr lang="ru-RU" sz="2000" dirty="0" err="1">
                <a:latin typeface="Garamond" pitchFamily="18" charset="0"/>
              </a:rPr>
              <a:t>Шлямова</a:t>
            </a:r>
            <a:r>
              <a:rPr lang="ru-RU" sz="2000" dirty="0">
                <a:latin typeface="Garamond" pitchFamily="18" charset="0"/>
              </a:rPr>
              <a:t> К. 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smtClean="0"/>
              <a:t>Вопросы</a:t>
            </a:r>
          </a:p>
        </p:txBody>
      </p:sp>
      <p:sp>
        <p:nvSpPr>
          <p:cNvPr id="4423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Что такое местоимение?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Для чего же оно служит?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Как изменяется?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Чем бывает в предложениях?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2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2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</a:p>
        </p:txBody>
      </p:sp>
      <p:sp>
        <p:nvSpPr>
          <p:cNvPr id="440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88913"/>
            <a:ext cx="8540750" cy="64531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4000" smtClean="0"/>
              <a:t>Местоимение</a:t>
            </a:r>
            <a:r>
              <a:rPr lang="ru-RU" smtClean="0"/>
              <a:t> – это часть речи, которая указывает на предметы, признаки и количества, но не называет их.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Местоимения, как правило, изменяются по падежам; некоторые из них – по родам и числам.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В предложении местоимения обычно бывают подлежащими, дополнениями и определениями.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Служит для выразительности и точности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Карта страны Местоимений</a:t>
            </a:r>
          </a:p>
        </p:txBody>
      </p:sp>
      <p:pic>
        <p:nvPicPr>
          <p:cNvPr id="614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341438"/>
            <a:ext cx="8640762" cy="5040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476375" y="2276475"/>
            <a:ext cx="1531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Личные</a:t>
            </a:r>
          </a:p>
        </p:txBody>
      </p:sp>
      <p:sp>
        <p:nvSpPr>
          <p:cNvPr id="5125" name="Text Box 12"/>
          <p:cNvSpPr txBox="1">
            <a:spLocks noChangeArrowheads="1"/>
          </p:cNvSpPr>
          <p:nvPr/>
        </p:nvSpPr>
        <p:spPr bwMode="auto">
          <a:xfrm>
            <a:off x="2195513" y="3141663"/>
            <a:ext cx="3024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Возвратные</a:t>
            </a:r>
          </a:p>
        </p:txBody>
      </p:sp>
      <p:sp>
        <p:nvSpPr>
          <p:cNvPr id="5126" name="Text Box 13"/>
          <p:cNvSpPr txBox="1">
            <a:spLocks noChangeArrowheads="1"/>
          </p:cNvSpPr>
          <p:nvPr/>
        </p:nvSpPr>
        <p:spPr bwMode="auto">
          <a:xfrm>
            <a:off x="3132138" y="5084763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Относительные</a:t>
            </a:r>
          </a:p>
        </p:txBody>
      </p:sp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1331913" y="4221163"/>
            <a:ext cx="2735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Вопросительные</a:t>
            </a:r>
          </a:p>
        </p:txBody>
      </p:sp>
      <p:sp>
        <p:nvSpPr>
          <p:cNvPr id="5128" name="Text Box 15"/>
          <p:cNvSpPr txBox="1">
            <a:spLocks noChangeArrowheads="1"/>
          </p:cNvSpPr>
          <p:nvPr/>
        </p:nvSpPr>
        <p:spPr bwMode="auto">
          <a:xfrm>
            <a:off x="4067175" y="263683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Неопределённые</a:t>
            </a:r>
          </a:p>
        </p:txBody>
      </p:sp>
      <p:sp>
        <p:nvSpPr>
          <p:cNvPr id="5129" name="Text Box 16"/>
          <p:cNvSpPr txBox="1">
            <a:spLocks noChangeArrowheads="1"/>
          </p:cNvSpPr>
          <p:nvPr/>
        </p:nvSpPr>
        <p:spPr bwMode="auto">
          <a:xfrm>
            <a:off x="5795963" y="50847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Отрицательные</a:t>
            </a:r>
          </a:p>
        </p:txBody>
      </p:sp>
      <p:sp>
        <p:nvSpPr>
          <p:cNvPr id="5130" name="Text Box 17"/>
          <p:cNvSpPr txBox="1">
            <a:spLocks noChangeArrowheads="1"/>
          </p:cNvSpPr>
          <p:nvPr/>
        </p:nvSpPr>
        <p:spPr bwMode="auto">
          <a:xfrm>
            <a:off x="3995738" y="3573463"/>
            <a:ext cx="2466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Притяжательные</a:t>
            </a:r>
          </a:p>
        </p:txBody>
      </p:sp>
      <p:sp>
        <p:nvSpPr>
          <p:cNvPr id="5131" name="Text Box 18"/>
          <p:cNvSpPr txBox="1">
            <a:spLocks noChangeArrowheads="1"/>
          </p:cNvSpPr>
          <p:nvPr/>
        </p:nvSpPr>
        <p:spPr bwMode="auto">
          <a:xfrm>
            <a:off x="5580063" y="2133600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Указательные</a:t>
            </a:r>
          </a:p>
        </p:txBody>
      </p:sp>
      <p:sp>
        <p:nvSpPr>
          <p:cNvPr id="5132" name="Text Box 19"/>
          <p:cNvSpPr txBox="1">
            <a:spLocks noChangeArrowheads="1"/>
          </p:cNvSpPr>
          <p:nvPr/>
        </p:nvSpPr>
        <p:spPr bwMode="auto">
          <a:xfrm>
            <a:off x="5867400" y="4005263"/>
            <a:ext cx="302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Определительные</a:t>
            </a:r>
          </a:p>
        </p:txBody>
      </p:sp>
      <p:pic>
        <p:nvPicPr>
          <p:cNvPr id="6157" name="Picture 23" descr="j02831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341438"/>
            <a:ext cx="1020762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Правописание отрицательных и неопределенных местоимений.</a:t>
            </a:r>
          </a:p>
        </p:txBody>
      </p:sp>
      <p:sp>
        <p:nvSpPr>
          <p:cNvPr id="4454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i="1" smtClean="0"/>
          </a:p>
          <a:p>
            <a:pPr eaLnBrk="1" hangingPunct="1">
              <a:defRPr/>
            </a:pPr>
            <a:r>
              <a:rPr lang="ru-RU" i="1" smtClean="0"/>
              <a:t>Однажды кто(то) зачем(то) взял что(то) в каком(то) месте. Его(то) и искали почему(то) за кражу чего(то) какие(то) двое. Искали слева, искали справа по каким(то) следам. И узнали они, что (н..)когда (н..)(в) каком месте (н..)кто (н..)чего (н..) брал.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</a:p>
        </p:txBody>
      </p:sp>
      <p:sp>
        <p:nvSpPr>
          <p:cNvPr id="446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0"/>
            <a:ext cx="8540750" cy="7794625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/>
              </a:rPr>
              <a:t>Пограничники зорко охраняют рубежи нашей Родины.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/>
              </a:rPr>
              <a:t>О ее службе написано много книг.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1. Партизаны шли (не)проходимыми тропами, у </a:t>
            </a:r>
            <a:r>
              <a:rPr lang="ru-RU" sz="2400" dirty="0" err="1" smtClean="0"/>
              <a:t>ихних</a:t>
            </a:r>
            <a:r>
              <a:rPr lang="ru-RU" sz="2400" dirty="0" smtClean="0"/>
              <a:t> пр..следователей не было (н..)какой надежды на успех.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2. В </a:t>
            </a:r>
            <a:r>
              <a:rPr lang="ru-RU" sz="2400" dirty="0" err="1" smtClean="0"/>
              <a:t>егонном</a:t>
            </a:r>
            <a:r>
              <a:rPr lang="ru-RU" sz="2400" dirty="0" smtClean="0"/>
              <a:t> отряде (н..)кто не сомневался в победе.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3. По </a:t>
            </a:r>
            <a:r>
              <a:rPr lang="ru-RU" sz="2400" dirty="0" err="1" smtClean="0"/>
              <a:t>ихним</a:t>
            </a:r>
            <a:r>
              <a:rPr lang="ru-RU" sz="2400" dirty="0" smtClean="0"/>
              <a:t> словам, </a:t>
            </a:r>
            <a:r>
              <a:rPr lang="ru-RU" sz="2400" dirty="0" err="1" smtClean="0"/>
              <a:t>пастуш</a:t>
            </a:r>
            <a:r>
              <a:rPr lang="ru-RU" sz="2400" dirty="0" smtClean="0"/>
              <a:t>..к (н..)какого всадника не видел и (н..)(о)каких разведчиках не слышал.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4. Проводник шел впереди, а сзади (него - его) ехала нагруженная вещами повозка.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Найдите лишнее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ru-RU" b="1" dirty="0" smtClean="0"/>
              <a:t>Некто, ничего, не с кем, не у кого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/>
              <a:t>Этот, каждый, такой, тот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/>
              <a:t>Нечто, несколько, некоторый, нечем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/>
              <a:t>Меня, себя, тобою, мы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/>
              <a:t>Любой, наши, мой, ваш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75" y="2143125"/>
            <a:ext cx="1214438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857375" y="3000375"/>
            <a:ext cx="1571625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929438" y="3786188"/>
            <a:ext cx="1214437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28813" y="4643438"/>
            <a:ext cx="1143000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14375" y="5429250"/>
            <a:ext cx="142875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85926"/>
            <a:ext cx="34729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/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79;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endParaRPr lang="ru-RU" sz="3600" b="1" dirty="0" smtClean="0"/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456.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266</TotalTime>
  <Words>279</Words>
  <Application>Microsoft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Облака</vt:lpstr>
      <vt:lpstr>Слайд 1</vt:lpstr>
      <vt:lpstr>Вопросы</vt:lpstr>
      <vt:lpstr> </vt:lpstr>
      <vt:lpstr>Карта страны Местоимений</vt:lpstr>
      <vt:lpstr>Правописание отрицательных и неопределенных местоимений.</vt:lpstr>
      <vt:lpstr>  </vt:lpstr>
      <vt:lpstr>Найдите лишнее слово</vt:lpstr>
      <vt:lpstr>Домашнее задание: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школа</dc:creator>
  <cp:lastModifiedBy>User</cp:lastModifiedBy>
  <cp:revision>13</cp:revision>
  <cp:lastPrinted>1601-01-01T00:00:00Z</cp:lastPrinted>
  <dcterms:created xsi:type="dcterms:W3CDTF">2010-03-01T04:46:20Z</dcterms:created>
  <dcterms:modified xsi:type="dcterms:W3CDTF">2013-04-22T15:00:39Z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