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33"/>
    <a:srgbClr val="0000FF"/>
    <a:srgbClr val="F8B6EA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4" autoAdjust="0"/>
    <p:restoredTop sz="48063" autoAdjust="0"/>
  </p:normalViewPr>
  <p:slideViewPr>
    <p:cSldViewPr>
      <p:cViewPr>
        <p:scale>
          <a:sx n="70" d="100"/>
          <a:sy n="70" d="100"/>
        </p:scale>
        <p:origin x="-144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793B7-2FC6-450D-A4A1-911E59C51142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4A748-4F80-49EC-B651-06671670012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92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B421C-634D-48B1-AEC2-211D4D16EC6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Геометрическая интерпретация неравенств с двумя переменными</a:t>
            </a:r>
            <a:endParaRPr lang="ru-RU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4500570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Работу выполнила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ученица 8 «Б» класса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МБОУ г. Астрахани «СОШ №57»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Текеева Рушана.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4" y="5789843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Учитель: Курило Марина Семёновна.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9" name="Рисунок 8" descr="school03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00372"/>
            <a:ext cx="3643306" cy="35863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Box 185"/>
          <p:cNvSpPr txBox="1"/>
          <p:nvPr/>
        </p:nvSpPr>
        <p:spPr>
          <a:xfrm rot="20789798">
            <a:off x="5843673" y="4179741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у =      х + 2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7143768" y="2049653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285852" y="2263967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rot="16200000" flipV="1">
            <a:off x="285722" y="1571611"/>
            <a:ext cx="2428893" cy="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428728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28728" y="164305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643042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071670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857356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285984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28728" y="18573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28728" y="142873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100010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28728" y="121442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28728" y="250030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428728" y="271462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500298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928926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714612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3143240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357554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71472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3571868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85786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1000100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1214414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ый треугольник 60"/>
          <p:cNvSpPr/>
          <p:nvPr/>
        </p:nvSpPr>
        <p:spPr>
          <a:xfrm flipV="1">
            <a:off x="1500166" y="1000108"/>
            <a:ext cx="3857652" cy="1285884"/>
          </a:xfrm>
          <a:prstGeom prst="rtTriangle">
            <a:avLst/>
          </a:prstGeom>
          <a:solidFill>
            <a:srgbClr val="F8B6EA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00034" y="1000108"/>
            <a:ext cx="1000132" cy="1285884"/>
          </a:xfrm>
          <a:prstGeom prst="rect">
            <a:avLst/>
          </a:prstGeom>
          <a:solidFill>
            <a:srgbClr val="F8B6EA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428596" y="1000108"/>
            <a:ext cx="5357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28596" y="857232"/>
            <a:ext cx="5357850" cy="17859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16200000" flipV="1">
            <a:off x="6322233" y="1964520"/>
            <a:ext cx="2071701" cy="3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429388" y="2071678"/>
            <a:ext cx="2214578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7286644" y="22859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7286644" y="18573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>
            <a:off x="7500958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7929586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715272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8143900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7286644" y="250030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7286644" y="164305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7286644" y="121442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7286644" y="142873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7286644" y="271462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7286644" y="292893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5400000">
            <a:off x="8358214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>
            <a:off x="6429388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6643702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>
            <a:off x="6858016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>
            <a:off x="7072330" y="207167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Прямоугольник 106"/>
          <p:cNvSpPr/>
          <p:nvPr/>
        </p:nvSpPr>
        <p:spPr>
          <a:xfrm rot="18999592">
            <a:off x="6041881" y="1795610"/>
            <a:ext cx="2882496" cy="300033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V="1">
            <a:off x="6500826" y="1000108"/>
            <a:ext cx="2214578" cy="207170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6286512" y="785794"/>
            <a:ext cx="2214578" cy="207170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/>
          <p:nvPr/>
        </p:nvCxnSpPr>
        <p:spPr>
          <a:xfrm rot="16200000" flipV="1">
            <a:off x="1071541" y="5000633"/>
            <a:ext cx="2286017" cy="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1142977" y="5500700"/>
            <a:ext cx="2357454" cy="1587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2143109" y="571501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2143109" y="5286385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2357423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 rot="5400000">
            <a:off x="2786051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>
            <a:off x="2571737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rot="5400000">
            <a:off x="3000365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2143109" y="592932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2143109" y="507207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2143109" y="46434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2143109" y="485775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2143109" y="442913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 rot="5400000">
            <a:off x="3214679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 rot="5400000">
            <a:off x="1285853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rot="5400000">
            <a:off x="1500167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 rot="5400000">
            <a:off x="1714481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 rot="5400000">
            <a:off x="1928795" y="5500699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785787" y="4429130"/>
            <a:ext cx="285752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rot="5400000" flipH="1" flipV="1">
            <a:off x="2214547" y="4071940"/>
            <a:ext cx="1428760" cy="142876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 rot="16200000" flipV="1">
            <a:off x="785787" y="4071940"/>
            <a:ext cx="1428760" cy="142876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Равнобедренный треугольник 145"/>
          <p:cNvSpPr/>
          <p:nvPr/>
        </p:nvSpPr>
        <p:spPr>
          <a:xfrm rot="10800000">
            <a:off x="1142977" y="4429130"/>
            <a:ext cx="2143140" cy="1071570"/>
          </a:xfrm>
          <a:prstGeom prst="triangle">
            <a:avLst/>
          </a:pr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7" name="Прямая со стрелкой 146"/>
          <p:cNvCxnSpPr/>
          <p:nvPr/>
        </p:nvCxnSpPr>
        <p:spPr>
          <a:xfrm rot="5400000" flipH="1" flipV="1">
            <a:off x="4500562" y="5100729"/>
            <a:ext cx="2000265" cy="1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>
            <a:off x="4929190" y="5315043"/>
            <a:ext cx="2571768" cy="1587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>
            <a:off x="5429256" y="552935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>
            <a:off x="5429256" y="510072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/>
          <p:nvPr/>
        </p:nvCxnSpPr>
        <p:spPr>
          <a:xfrm rot="5400000">
            <a:off x="5643570" y="531504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5400000">
            <a:off x="6072198" y="531504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/>
          <p:nvPr/>
        </p:nvCxnSpPr>
        <p:spPr>
          <a:xfrm rot="5400000">
            <a:off x="5857884" y="531504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 rot="5400000">
            <a:off x="6286512" y="531504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>
            <a:off x="5429256" y="574367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>
            <a:off x="5429256" y="488641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/>
          <p:nvPr/>
        </p:nvCxnSpPr>
        <p:spPr>
          <a:xfrm>
            <a:off x="5429256" y="445778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>
            <a:off x="5429256" y="467210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>
            <a:off x="5429256" y="5957985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единительная линия 160"/>
          <p:cNvCxnSpPr/>
          <p:nvPr/>
        </p:nvCxnSpPr>
        <p:spPr>
          <a:xfrm rot="5400000">
            <a:off x="6500826" y="531504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rot="5400000">
            <a:off x="6715140" y="53150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единительная линия 162"/>
          <p:cNvCxnSpPr/>
          <p:nvPr/>
        </p:nvCxnSpPr>
        <p:spPr>
          <a:xfrm rot="5400000">
            <a:off x="6929454" y="53150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 rot="5400000">
            <a:off x="7143768" y="53150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 rot="5400000">
            <a:off x="5000628" y="53150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 rot="5400000">
            <a:off x="5214942" y="5315043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 rot="5400000" flipH="1" flipV="1">
            <a:off x="6000760" y="4243473"/>
            <a:ext cx="1428760" cy="14287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 flipV="1">
            <a:off x="5143504" y="4386349"/>
            <a:ext cx="2428892" cy="57150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 rot="10800000">
            <a:off x="5357818" y="4314914"/>
            <a:ext cx="2000264" cy="197160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Равнобедренный треугольник 193"/>
          <p:cNvSpPr/>
          <p:nvPr/>
        </p:nvSpPr>
        <p:spPr>
          <a:xfrm rot="2763738">
            <a:off x="6170462" y="4074686"/>
            <a:ext cx="701971" cy="1166577"/>
          </a:xfrm>
          <a:prstGeom prst="triangle">
            <a:avLst>
              <a:gd name="adj" fmla="val 94817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6" name="Рисунок 195" descr="15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30" y="5500702"/>
            <a:ext cx="1071550" cy="1071550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285720" y="50004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а)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643702" y="52856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б)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7158" y="385762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в)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857752" y="385762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г)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214414" y="21429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29058" y="221455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571604" y="2335405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7072330" y="65506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572496" y="192880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29520" y="2090314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85852" y="714356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6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928794" y="364331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428992" y="542926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285984" y="551933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86380" y="528638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214942" y="385762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429520" y="521495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572132" y="5357826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000232" y="5478677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20506490">
            <a:off x="4243896" y="1239267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      х</a:t>
            </a:r>
          </a:p>
        </p:txBody>
      </p:sp>
      <p:sp>
        <p:nvSpPr>
          <p:cNvPr id="166" name="TextBox 165"/>
          <p:cNvSpPr txBox="1"/>
          <p:nvPr/>
        </p:nvSpPr>
        <p:spPr>
          <a:xfrm rot="20506490">
            <a:off x="4693374" y="1143545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170" name="Прямая соединительная линия 169"/>
          <p:cNvCxnSpPr/>
          <p:nvPr/>
        </p:nvCxnSpPr>
        <p:spPr>
          <a:xfrm rot="9706490" flipV="1">
            <a:off x="4743962" y="1441437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 rot="20506490">
            <a:off x="4792758" y="1370001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 rot="19041220">
            <a:off x="6412806" y="267408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 – 1</a:t>
            </a:r>
          </a:p>
        </p:txBody>
      </p:sp>
      <p:sp>
        <p:nvSpPr>
          <p:cNvPr id="175" name="TextBox 174"/>
          <p:cNvSpPr txBox="1"/>
          <p:nvPr/>
        </p:nvSpPr>
        <p:spPr>
          <a:xfrm rot="18928182">
            <a:off x="7411624" y="925951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  + 1</a:t>
            </a:r>
            <a:endParaRPr lang="ru-RU" dirty="0" smtClean="0"/>
          </a:p>
        </p:txBody>
      </p:sp>
      <p:sp>
        <p:nvSpPr>
          <p:cNvPr id="176" name="TextBox 175"/>
          <p:cNvSpPr txBox="1"/>
          <p:nvPr/>
        </p:nvSpPr>
        <p:spPr>
          <a:xfrm>
            <a:off x="2000232" y="4143380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5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928662" y="3916924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у = │х│</a:t>
            </a:r>
          </a:p>
        </p:txBody>
      </p:sp>
      <p:sp>
        <p:nvSpPr>
          <p:cNvPr id="178" name="TextBox 177"/>
          <p:cNvSpPr txBox="1"/>
          <p:nvPr/>
        </p:nvSpPr>
        <p:spPr>
          <a:xfrm rot="2633260">
            <a:off x="6573716" y="579032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у = – х + 4</a:t>
            </a:r>
          </a:p>
        </p:txBody>
      </p:sp>
      <p:sp>
        <p:nvSpPr>
          <p:cNvPr id="181" name="TextBox 180"/>
          <p:cNvSpPr txBox="1"/>
          <p:nvPr/>
        </p:nvSpPr>
        <p:spPr>
          <a:xfrm rot="18887860">
            <a:off x="6621632" y="4637292"/>
            <a:ext cx="88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у = х – 4</a:t>
            </a:r>
          </a:p>
        </p:txBody>
      </p:sp>
      <p:sp>
        <p:nvSpPr>
          <p:cNvPr id="182" name="TextBox 181"/>
          <p:cNvSpPr txBox="1"/>
          <p:nvPr/>
        </p:nvSpPr>
        <p:spPr>
          <a:xfrm rot="20789798">
            <a:off x="6168879" y="4169269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4" name="TextBox 183"/>
          <p:cNvSpPr txBox="1"/>
          <p:nvPr/>
        </p:nvSpPr>
        <p:spPr>
          <a:xfrm rot="20789798">
            <a:off x="6231860" y="4375242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191" name="Прямая соединительная линия 190"/>
          <p:cNvCxnSpPr/>
          <p:nvPr/>
        </p:nvCxnSpPr>
        <p:spPr>
          <a:xfrm rot="-840000">
            <a:off x="6272301" y="4417433"/>
            <a:ext cx="14287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428596" y="2285992"/>
            <a:ext cx="357190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5214942" y="492919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900" decel="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9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9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9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9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9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900" decel="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2000"/>
                            </p:stCondLst>
                            <p:childTnLst>
                              <p:par>
                                <p:cTn id="40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900" decel="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9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900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900" decel="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9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900" decel="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9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900" decel="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900" decel="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900" decel="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900" decel="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900" decel="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900" decel="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900" decel="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900" decel="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900" decel="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900" decel="10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900" decel="10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900" decel="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900" decel="10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900" decel="10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900" decel="10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9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900" decel="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900" decel="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3000"/>
                            </p:stCondLst>
                            <p:childTnLst>
                              <p:par>
                                <p:cTn id="58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900" decel="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900" decel="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900" decel="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900" decel="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0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900" decel="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900" decel="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8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900" decel="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900" decel="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900" decel="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6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900" decel="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900" decel="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8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900" decel="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900" decel="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0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900" decel="100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900" decel="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4" dur="900" decel="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8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900" decel="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900" decel="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900" decel="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900" decel="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3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4" dur="900" decel="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8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9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900" decel="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900" decel="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2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6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0" dur="9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900" decel="10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1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2" dur="900" decel="100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6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900" decel="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3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8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0" dur="900" decel="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900" decel="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2" dur="900" decel="100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4" fill="hold">
                            <p:stCondLst>
                              <p:cond delay="4000"/>
                            </p:stCondLst>
                            <p:childTnLst>
                              <p:par>
                                <p:cTn id="79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  <p:bldP spid="145" grpId="0"/>
      <p:bldP spid="108" grpId="0"/>
      <p:bldP spid="61" grpId="0" animBg="1"/>
      <p:bldP spid="62" grpId="0" animBg="1"/>
      <p:bldP spid="107" grpId="0" animBg="1"/>
      <p:bldP spid="146" grpId="0" animBg="1"/>
      <p:bldP spid="194" grpId="0" animBg="1"/>
      <p:bldP spid="99" grpId="0"/>
      <p:bldP spid="100" grpId="0"/>
      <p:bldP spid="101" grpId="0"/>
      <p:bldP spid="102" grpId="0"/>
      <p:bldP spid="104" grpId="0"/>
      <p:bldP spid="105" grpId="0"/>
      <p:bldP spid="106" grpId="0"/>
      <p:bldP spid="109" grpId="0"/>
      <p:bldP spid="110" grpId="0"/>
      <p:bldP spid="111" grpId="0"/>
      <p:bldP spid="112" grpId="0"/>
      <p:bldP spid="113" grpId="0"/>
      <p:bldP spid="134" grpId="0"/>
      <p:bldP spid="135" grpId="0"/>
      <p:bldP spid="136" grpId="0"/>
      <p:bldP spid="137" grpId="0"/>
      <p:bldP spid="139" grpId="0"/>
      <p:bldP spid="141" grpId="0"/>
      <p:bldP spid="142" grpId="0"/>
      <p:bldP spid="165" grpId="0"/>
      <p:bldP spid="166" grpId="0"/>
      <p:bldP spid="171" grpId="0"/>
      <p:bldP spid="174" grpId="0"/>
      <p:bldP spid="175" grpId="0"/>
      <p:bldP spid="176" grpId="0"/>
      <p:bldP spid="177" grpId="0"/>
      <p:bldP spid="178" grpId="0"/>
      <p:bldP spid="181" grpId="0"/>
      <p:bldP spid="182" grpId="0"/>
      <p:bldP spid="184" grpId="0"/>
      <p:bldP spid="1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0826" y="74287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а)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0826" y="210019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б)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2264" y="374327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в)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64" y="557214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г)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2330" y="57148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2330" y="92867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х²</a:t>
            </a:r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6929454" y="500042"/>
            <a:ext cx="214314" cy="928694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072330" y="192880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2х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2330" y="228599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х²</a:t>
            </a: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6929454" y="1857364"/>
            <a:ext cx="214314" cy="928694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072330" y="55721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 ≥ –1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43768" y="377404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 –х + 2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43768" y="413123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х + 2</a:t>
            </a:r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6929454" y="3357562"/>
            <a:ext cx="285752" cy="1214446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72330" y="521495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х²  + у² ≤ 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43768" y="342900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72330" y="592933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 ≤ 1</a:t>
            </a:r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6929454" y="5143512"/>
            <a:ext cx="285752" cy="1214446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 descr="7 (1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5607301" cy="628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Ресурсы:</a:t>
            </a:r>
            <a:endParaRPr lang="ru-RU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331039"/>
            <a:ext cx="8501122" cy="131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i="1" dirty="0" smtClean="0">
                <a:solidFill>
                  <a:srgbClr val="000000"/>
                </a:solidFill>
              </a:rPr>
              <a:t> </a:t>
            </a:r>
            <a:r>
              <a:rPr lang="ru-RU" sz="2000" i="1" dirty="0">
                <a:solidFill>
                  <a:schemeClr val="bg1"/>
                </a:solidFill>
              </a:rPr>
              <a:t>Дорофеев Г.В., Суворова С.Б., </a:t>
            </a:r>
            <a:r>
              <a:rPr lang="ru-RU" sz="2000" i="1" dirty="0" err="1">
                <a:solidFill>
                  <a:schemeClr val="bg1"/>
                </a:solidFill>
              </a:rPr>
              <a:t>Бунимович</a:t>
            </a:r>
            <a:r>
              <a:rPr lang="ru-RU" sz="2000" i="1" dirty="0">
                <a:solidFill>
                  <a:schemeClr val="bg1"/>
                </a:solidFill>
              </a:rPr>
              <a:t> Е.А. и др.</a:t>
            </a:r>
            <a:r>
              <a:rPr lang="ru-RU" sz="2000" dirty="0">
                <a:solidFill>
                  <a:schemeClr val="bg1"/>
                </a:solidFill>
              </a:rPr>
              <a:t> Алгебра. 8 класс.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Учебник.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5-е </a:t>
            </a:r>
            <a:r>
              <a:rPr lang="ru-RU" sz="2000" dirty="0">
                <a:solidFill>
                  <a:schemeClr val="bg1"/>
                </a:solidFill>
              </a:rPr>
              <a:t>изд. - М.: 2010. - 288 с</a:t>
            </a:r>
            <a:r>
              <a:rPr lang="ru-RU" sz="2800" dirty="0">
                <a:solidFill>
                  <a:srgbClr val="000000"/>
                </a:solidFill>
              </a:rPr>
              <a:t>.</a:t>
            </a:r>
            <a:endParaRPr lang="ru-RU" sz="28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50030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http://uchsnab.com/services/shkolnye_doski.php</a:t>
            </a:r>
            <a:endParaRPr lang="en-US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143248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http://detsad-kitty.ru/shablon/33994-klipart-shkola-shkolniki-uchitelya.html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798332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http://detsad-kitty.ru/shablon/33684-klipart-shkola-shkolniki.html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42913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http://fotki.yandex.ru/users/voronina00/view/547772?page=0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5072074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http://fotki.yandex.ru/users/voronina00/view/613153?page=4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5" name="Рисунок 14" descr="12.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3929066"/>
            <a:ext cx="1485900" cy="26384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4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ый треугольник 38"/>
          <p:cNvSpPr/>
          <p:nvPr/>
        </p:nvSpPr>
        <p:spPr>
          <a:xfrm rot="5400000">
            <a:off x="858156" y="2570812"/>
            <a:ext cx="3284284" cy="3286148"/>
          </a:xfrm>
          <a:prstGeom prst="rtTriangle">
            <a:avLst/>
          </a:prstGeom>
          <a:solidFill>
            <a:srgbClr val="00B0F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2910" y="1000108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Если координаты точек связаны уравнением у = х, то на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координатной плоскости мы получим биссектрису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                                          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</a:t>
            </a: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и 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III</a:t>
            </a: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координатных углов.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571472" y="5428470"/>
            <a:ext cx="392909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rot="5400000" flipH="1" flipV="1">
            <a:off x="-571536" y="4285462"/>
            <a:ext cx="371477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1928794" y="542847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643174" y="542847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357554" y="542847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14414" y="471409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214414" y="399971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14414" y="328533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57356" y="548776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548776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71736" y="54999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6116" y="54999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662" y="44997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8662" y="378539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30710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9124" y="541632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2213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642513" y="2428471"/>
            <a:ext cx="3644132" cy="36433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936615">
            <a:off x="3262954" y="247109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у = х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3504" y="2928934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Эта прямая разбивает координатную плоскость на две полуплоскости.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Так какая из них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    соответствует неравенству </a:t>
            </a: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sz="20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х </a:t>
            </a: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?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57356" y="2857496"/>
            <a:ext cx="150019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ndale Mono" pitchFamily="49" charset="0"/>
              </a:rPr>
              <a:t>?</a:t>
            </a:r>
            <a:endParaRPr lang="ru-RU" sz="15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ndale Mono" pitchFamily="49" charset="0"/>
            </a:endParaRPr>
          </a:p>
        </p:txBody>
      </p:sp>
      <p:pic>
        <p:nvPicPr>
          <p:cNvPr id="34" name="Picture 191" descr="C:\Users\Дашулька\Desktop\Песенки для мамы\Рисунки\262325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3299" y="3929066"/>
            <a:ext cx="1453543" cy="25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 descr="C:\Users\Дашулька\Desktop\Песенки для мамы\Рисунки\znai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444267"/>
            <a:ext cx="1428760" cy="130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>
          <a:xfrm>
            <a:off x="3500430" y="214290"/>
            <a:ext cx="2480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Пример 1.</a:t>
            </a:r>
            <a:endParaRPr lang="ru-RU" sz="4000" b="1" cap="none" spc="0" dirty="0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Прямоугольный треугольник 29"/>
          <p:cNvSpPr/>
          <p:nvPr/>
        </p:nvSpPr>
        <p:spPr>
          <a:xfrm flipH="1">
            <a:off x="857224" y="2571744"/>
            <a:ext cx="3284284" cy="3286148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6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33" grpId="0"/>
      <p:bldP spid="33" grpId="1"/>
      <p:bldP spid="33" grpId="2"/>
      <p:bldP spid="38" grpId="0"/>
      <p:bldP spid="30" grpId="0" animBg="1"/>
      <p:bldP spid="3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450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Возьмем на прямой у = х какую-нибудь точку, например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М(2; 2).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857752" y="4357694"/>
            <a:ext cx="392909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 flipH="1" flipV="1">
            <a:off x="3714744" y="3214686"/>
            <a:ext cx="371477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6215074" y="435769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929454" y="435769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7643834" y="435769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0694" y="364331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0694" y="292893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00694" y="221455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43636" y="44169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44169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16" y="442913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72396" y="442913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342900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4942" y="271462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14942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15404" y="43455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86380" y="11429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143504" y="1357298"/>
            <a:ext cx="3429024" cy="342902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936615">
            <a:off x="7549234" y="1400314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у = х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643570" y="2915010"/>
            <a:ext cx="1357322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5607454" y="2951126"/>
            <a:ext cx="278687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6929454" y="2844366"/>
            <a:ext cx="142876" cy="142876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7000892" y="290366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М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20" y="785794"/>
            <a:ext cx="471490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Понятно, что точки, у которых абсцисса равна 2, а ордината больше 2, лежат на вертикали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х = 2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выше точки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М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. И вообще, точки, у которых абсцисса равна некоторому числу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smtClean="0">
                <a:solidFill>
                  <a:schemeClr val="bg1"/>
                </a:solidFill>
                <a:latin typeface="Century Gothic" pitchFamily="34" charset="0"/>
              </a:rPr>
              <a:t>, а ордината больше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smtClean="0">
                <a:solidFill>
                  <a:schemeClr val="bg1"/>
                </a:solidFill>
                <a:latin typeface="Century Gothic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расположены на вертикальной прямой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х =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выше точки её пересечения с биссектрисой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. 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643570" y="2214554"/>
            <a:ext cx="1357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6929454" y="2143116"/>
            <a:ext cx="142876" cy="142876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7000892" y="18573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K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720" y="3500438"/>
            <a:ext cx="47149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Таким образом, неравенством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&gt; </a:t>
            </a:r>
            <a:r>
              <a:rPr lang="en-US" b="1" dirty="0" smtClean="0">
                <a:solidFill>
                  <a:schemeClr val="bg1"/>
                </a:solidFill>
                <a:latin typeface="Century Gothic" pitchFamily="34" charset="0"/>
              </a:rPr>
              <a:t>x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задаётся множество точек, расположенных  над прямой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х.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Это полуплоскость, ограниченная биссектрисой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, причем сама биссектриса полуплоскости не принадлежит.</a:t>
            </a:r>
            <a:endParaRPr lang="ru-RU" dirty="0">
              <a:latin typeface="Century Gothic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5143504" y="464344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5429256" y="435769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 flipH="1" flipV="1">
            <a:off x="5715008" y="407194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6000760" y="378619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6286512" y="350043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6572264" y="321468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6858016" y="292893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7143768" y="264318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7429520" y="235743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7715272" y="207167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8001024" y="178592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357950" y="207167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&gt;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5720" y="5643578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Очевидно, что полуплоскость под прямой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задается неравенством 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r>
              <a:rPr lang="en-US" b="1" dirty="0" smtClean="0">
                <a:solidFill>
                  <a:schemeClr val="bg1"/>
                </a:solidFill>
                <a:latin typeface="Century Gothic" pitchFamily="34" charset="0"/>
              </a:rPr>
              <a:t> &lt;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 х.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7" name="Прямоугольный треугольник 56"/>
          <p:cNvSpPr/>
          <p:nvPr/>
        </p:nvSpPr>
        <p:spPr>
          <a:xfrm rot="16200000">
            <a:off x="5144436" y="1642118"/>
            <a:ext cx="3141408" cy="3143272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7072330" y="335756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&lt;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9" name="Рисунок 58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643446"/>
            <a:ext cx="2643206" cy="2643206"/>
          </a:xfrm>
          <a:prstGeom prst="rect">
            <a:avLst/>
          </a:prstGeom>
        </p:spPr>
      </p:pic>
      <p:sp>
        <p:nvSpPr>
          <p:cNvPr id="60" name="Прямоугольный треугольник 59"/>
          <p:cNvSpPr/>
          <p:nvPr/>
        </p:nvSpPr>
        <p:spPr>
          <a:xfrm rot="5400000">
            <a:off x="5144436" y="1641324"/>
            <a:ext cx="3141408" cy="3143272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500"/>
                            </p:stCondLst>
                            <p:childTnLst>
                              <p:par>
                                <p:cTn id="26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/>
      <p:bldP spid="22" grpId="1"/>
      <p:bldP spid="22" grpId="3"/>
      <p:bldP spid="36" grpId="0" animBg="1"/>
      <p:bldP spid="36" grpId="1" animBg="1"/>
      <p:bldP spid="37" grpId="0"/>
      <p:bldP spid="37" grpId="1"/>
      <p:bldP spid="38" grpId="0"/>
      <p:bldP spid="40" grpId="0" animBg="1"/>
      <p:bldP spid="40" grpId="1" animBg="1"/>
      <p:bldP spid="41" grpId="0"/>
      <p:bldP spid="41" grpId="1"/>
      <p:bldP spid="42" grpId="0"/>
      <p:bldP spid="55" grpId="0"/>
      <p:bldP spid="57" grpId="0" animBg="1"/>
      <p:bldP spid="58" grpId="0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 flipH="1" flipV="1">
            <a:off x="5143504" y="3143248"/>
            <a:ext cx="3143272" cy="314327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500430" y="214290"/>
            <a:ext cx="2480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Пример 2.</a:t>
            </a:r>
            <a:endParaRPr lang="ru-RU" sz="4000" b="1" cap="none" spc="0" dirty="0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934034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Построим множество точек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координатной плоскости, 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которое задается системой неравенств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140" y="135390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х – 1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– х + 3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6572264" y="1353909"/>
            <a:ext cx="214314" cy="642942"/>
          </a:xfrm>
          <a:prstGeom prst="leftBrac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500562" y="5215744"/>
            <a:ext cx="4214842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500827" y="4215215"/>
            <a:ext cx="4000528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143636" y="521495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6858016" y="521495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7572396" y="521495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29256" y="450057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429256" y="378619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429256" y="3071810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072198" y="52742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00694" y="52742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86578" y="528638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00958" y="528638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43504" y="42862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43504" y="35718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43504" y="285749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43966" y="52028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14942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214414" y="5429264"/>
          <a:ext cx="2428890" cy="785818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809545"/>
                <a:gridCol w="809545"/>
                <a:gridCol w="809800"/>
              </a:tblGrid>
              <a:tr h="39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-1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2643182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Неравенством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&lt; </a:t>
            </a:r>
            <a:r>
              <a:rPr lang="en-US" b="1" dirty="0" smtClean="0">
                <a:solidFill>
                  <a:schemeClr val="bg1"/>
                </a:solidFill>
                <a:latin typeface="Century Gothic" pitchFamily="34" charset="0"/>
              </a:rPr>
              <a:t>x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 – 1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задается множество точек,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расположенных ниже прямой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 – 1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. Итак, сначала изобразим график уравнения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х – 1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, для этого составим таблицу значений этого уравнения (достаточно взять 2 точки).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47" name="Рисунок 46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3032" y="285728"/>
            <a:ext cx="1928638" cy="2322937"/>
          </a:xfrm>
          <a:prstGeom prst="rect">
            <a:avLst/>
          </a:prstGeom>
        </p:spPr>
      </p:pic>
      <p:cxnSp>
        <p:nvCxnSpPr>
          <p:cNvPr id="50" name="Прямая соединительная линия 49"/>
          <p:cNvCxnSpPr/>
          <p:nvPr/>
        </p:nvCxnSpPr>
        <p:spPr>
          <a:xfrm>
            <a:off x="5429256" y="5930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4714876" y="521574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072066" y="571581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-1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72000" y="5287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-1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5429256" y="5857892"/>
            <a:ext cx="142876" cy="142876"/>
          </a:xfrm>
          <a:prstGeom prst="ellipse">
            <a:avLst/>
          </a:prstGeom>
          <a:solidFill>
            <a:srgbClr val="FF000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858016" y="4429132"/>
            <a:ext cx="142876" cy="142876"/>
          </a:xfrm>
          <a:prstGeom prst="ellipse">
            <a:avLst/>
          </a:prstGeom>
          <a:solidFill>
            <a:srgbClr val="FF000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 rot="18930000">
            <a:off x="7192679" y="3247425"/>
            <a:ext cx="105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 – 1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5500694" y="5857892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А (0, -1)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00892" y="4429132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В (2, 1)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8" name="Прямоугольный треугольник 67"/>
          <p:cNvSpPr/>
          <p:nvPr/>
        </p:nvSpPr>
        <p:spPr>
          <a:xfrm rot="16200000">
            <a:off x="5144436" y="3142317"/>
            <a:ext cx="3141408" cy="3143272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5143504" y="614364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 flipH="1" flipV="1">
            <a:off x="5429256" y="585789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5715008" y="557214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 flipH="1" flipV="1">
            <a:off x="6000760" y="528638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 flipH="1" flipV="1">
            <a:off x="6286512" y="500063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 flipH="1" flipV="1">
            <a:off x="6572264" y="471488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6858016" y="442913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7143768" y="414338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7429520" y="385762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7715272" y="357187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8001024" y="328612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049801" y="4676184"/>
            <a:ext cx="105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х – 1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000"/>
                            </p:stCondLst>
                            <p:childTnLst>
                              <p:par>
                                <p:cTn id="13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8000"/>
                            </p:stCondLst>
                            <p:childTnLst>
                              <p:par>
                                <p:cTn id="14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0"/>
      <p:bldP spid="5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6" grpId="0"/>
      <p:bldP spid="55" grpId="0"/>
      <p:bldP spid="56" grpId="0"/>
      <p:bldP spid="57" grpId="0" animBg="1"/>
      <p:bldP spid="57" grpId="1" animBg="1"/>
      <p:bldP spid="58" grpId="0" animBg="1"/>
      <p:bldP spid="58" grpId="1" animBg="1"/>
      <p:bldP spid="65" grpId="0"/>
      <p:bldP spid="65" grpId="1"/>
      <p:bldP spid="66" grpId="0"/>
      <p:bldP spid="66" grpId="1"/>
      <p:bldP spid="67" grpId="0"/>
      <p:bldP spid="67" grpId="1"/>
      <p:bldP spid="68" grpId="0" animBg="1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>
            <a:endCxn id="57" idx="4"/>
          </p:cNvCxnSpPr>
          <p:nvPr/>
        </p:nvCxnSpPr>
        <p:spPr>
          <a:xfrm rot="10800000">
            <a:off x="2214546" y="2714621"/>
            <a:ext cx="3786214" cy="378435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71604" y="357166"/>
            <a:ext cx="750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Неравенством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&lt; – </a:t>
            </a:r>
            <a:r>
              <a:rPr lang="en-US" b="1" dirty="0" smtClean="0">
                <a:solidFill>
                  <a:schemeClr val="bg1"/>
                </a:solidFill>
                <a:latin typeface="Century Gothic" pitchFamily="34" charset="0"/>
              </a:rPr>
              <a:t>x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 + 3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задается множество точек,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расположенных ниже прямой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– х + 3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. Проделаем 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 аналогичные  операции: изобразим график уравнения 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 = – х + 3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, составив таблицу значений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х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и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у,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и найдем 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множество точек задаваемое неравенством.</a:t>
            </a: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000232" y="5357826"/>
            <a:ext cx="392909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rot="5400000" flipH="1" flipV="1">
            <a:off x="857224" y="4214818"/>
            <a:ext cx="371477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3357554" y="535782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071934" y="535782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4786314" y="535782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643174" y="464344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43174" y="392906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43174" y="321468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86116" y="54171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54171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0496" y="542926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542926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442913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7422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7422" y="30003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7884" y="53456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572132" y="2143116"/>
          <a:ext cx="2428890" cy="785818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809545"/>
                <a:gridCol w="809545"/>
                <a:gridCol w="809800"/>
              </a:tblGrid>
              <a:tr h="39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" name="Рисунок 20" descr="7 (19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1857388" cy="3742775"/>
          </a:xfrm>
          <a:prstGeom prst="rect">
            <a:avLst/>
          </a:prstGeom>
        </p:spPr>
      </p:pic>
      <p:sp>
        <p:nvSpPr>
          <p:cNvPr id="25" name="Овал 24"/>
          <p:cNvSpPr/>
          <p:nvPr/>
        </p:nvSpPr>
        <p:spPr>
          <a:xfrm>
            <a:off x="2643174" y="3143248"/>
            <a:ext cx="142876" cy="142876"/>
          </a:xfrm>
          <a:prstGeom prst="ellipse">
            <a:avLst/>
          </a:prstGeom>
          <a:solidFill>
            <a:srgbClr val="FF000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071934" y="4572008"/>
            <a:ext cx="142876" cy="142876"/>
          </a:xfrm>
          <a:prstGeom prst="ellipse">
            <a:avLst/>
          </a:prstGeom>
          <a:solidFill>
            <a:srgbClr val="FF000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 rot="2743995">
            <a:off x="5067104" y="5800217"/>
            <a:ext cx="128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– х + 3</a:t>
            </a:r>
            <a:endParaRPr lang="ru-RU" dirty="0"/>
          </a:p>
        </p:txBody>
      </p:sp>
      <p:pic>
        <p:nvPicPr>
          <p:cNvPr id="39" name="Рисунок 38" descr="7 (9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3400150"/>
            <a:ext cx="2443685" cy="317209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786050" y="2928934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А (0, 3)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14810" y="4376330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В (2, 1)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16200000" flipV="1">
            <a:off x="5143504" y="564437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V="1">
            <a:off x="4857752" y="535862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V="1">
            <a:off x="4572000" y="507286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V="1">
            <a:off x="4286248" y="478711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V="1">
            <a:off x="4000496" y="450136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3714744" y="421561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V="1">
            <a:off x="3428992" y="392986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V="1">
            <a:off x="3143240" y="364410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V="1">
            <a:off x="2857488" y="335835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V="1">
            <a:off x="2571736" y="307260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V="1">
            <a:off x="2285984" y="278685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ый треугольник 56"/>
          <p:cNvSpPr/>
          <p:nvPr/>
        </p:nvSpPr>
        <p:spPr>
          <a:xfrm rot="5400000" flipH="1">
            <a:off x="2215478" y="2713689"/>
            <a:ext cx="3141408" cy="3143272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2786050" y="4429926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 – х + 3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5" grpId="0" animBg="1"/>
      <p:bldP spid="25" grpId="1" animBg="1"/>
      <p:bldP spid="26" grpId="0" animBg="1"/>
      <p:bldP spid="26" grpId="1" animBg="1"/>
      <p:bldP spid="35" grpId="0"/>
      <p:bldP spid="35" grpId="1"/>
      <p:bldP spid="40" grpId="0"/>
      <p:bldP spid="40" grpId="1"/>
      <p:bldP spid="41" grpId="0"/>
      <p:bldP spid="41" grpId="1"/>
      <p:bldP spid="57" grpId="0" animBg="1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576844"/>
            <a:ext cx="6572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Итак, системе неравенств                           </a:t>
            </a:r>
          </a:p>
          <a:p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      будут удовлетворять координаты точек,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    принадлежащих сразу двум указанным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      множествам.</a:t>
            </a:r>
            <a:endParaRPr lang="ru-RU" sz="20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571736" y="5429264"/>
            <a:ext cx="392909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rot="5400000" flipH="1" flipV="1">
            <a:off x="1428728" y="4286256"/>
            <a:ext cx="371477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3929058" y="54292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643438" y="54292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357818" y="54292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14678" y="471488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14678" y="400050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14678" y="3286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57620" y="54885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54885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5007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55007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28926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8926" y="307181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388" y="54171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00364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7950" y="428604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х – 1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у 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&lt;</a:t>
            </a: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 – х + 3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" name="Левая фигурная скобка 22"/>
          <p:cNvSpPr/>
          <p:nvPr/>
        </p:nvSpPr>
        <p:spPr>
          <a:xfrm>
            <a:off x="6143636" y="500042"/>
            <a:ext cx="214314" cy="642942"/>
          </a:xfrm>
          <a:prstGeom prst="leftBrac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749" y="357166"/>
            <a:ext cx="2798053" cy="2581205"/>
          </a:xfrm>
          <a:prstGeom prst="rect">
            <a:avLst/>
          </a:prstGeom>
        </p:spPr>
      </p:pic>
      <p:sp>
        <p:nvSpPr>
          <p:cNvPr id="30" name="Прямоугольный треугольник 29"/>
          <p:cNvSpPr/>
          <p:nvPr/>
        </p:nvSpPr>
        <p:spPr>
          <a:xfrm rot="16200000">
            <a:off x="2928929" y="2929727"/>
            <a:ext cx="3571900" cy="3571902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3357554" y="593012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643306" y="564437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929058" y="535862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4214810" y="507286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4500562" y="478711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4786314" y="450136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5072066" y="421561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5357818" y="392986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5643570" y="364410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5929322" y="335835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6215074" y="307260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V="1">
            <a:off x="5715008" y="571581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V="1">
            <a:off x="5429256" y="543005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V="1">
            <a:off x="5143504" y="514430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V="1">
            <a:off x="4857752" y="485855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V="1">
            <a:off x="4572000" y="457280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V="1">
            <a:off x="4286248" y="4287050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V="1">
            <a:off x="4000496" y="4001298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V="1">
            <a:off x="3714744" y="3715546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3428992" y="3429794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V="1">
            <a:off x="3143240" y="314404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ый треугольник 53"/>
          <p:cNvSpPr/>
          <p:nvPr/>
        </p:nvSpPr>
        <p:spPr>
          <a:xfrm rot="5400000" flipH="1">
            <a:off x="2928926" y="2929727"/>
            <a:ext cx="3571900" cy="3571900"/>
          </a:xfrm>
          <a:prstGeom prst="rt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2928926" y="4715678"/>
            <a:ext cx="3571900" cy="1785950"/>
          </a:xfrm>
          <a:prstGeom prst="triangle">
            <a:avLst>
              <a:gd name="adj" fmla="val 50000"/>
            </a:avLst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3071802" y="621585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V="1">
            <a:off x="6215074" y="6215877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6200000" flipV="1">
            <a:off x="6000760" y="6001562"/>
            <a:ext cx="142876" cy="14287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18930000">
            <a:off x="4835225" y="3533177"/>
            <a:ext cx="105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 – 1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 rot="2743995">
            <a:off x="3352592" y="3474533"/>
            <a:ext cx="128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– х + 3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500"/>
                            </p:stCondLst>
                            <p:childTnLst>
                              <p:par>
                                <p:cTn id="1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8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7500"/>
                            </p:stCondLst>
                            <p:childTnLst>
                              <p:par>
                                <p:cTn id="17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 animBg="1"/>
      <p:bldP spid="30" grpId="0" animBg="1"/>
      <p:bldP spid="54" grpId="0" animBg="1"/>
      <p:bldP spid="55" grpId="0" animBg="1"/>
      <p:bldP spid="64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214290"/>
            <a:ext cx="2480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Пример 3.</a:t>
            </a:r>
            <a:endParaRPr lang="ru-RU" sz="4000" b="1" cap="none" spc="0" dirty="0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076" y="1000108"/>
            <a:ext cx="700092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solidFill>
                  <a:schemeClr val="bg1"/>
                </a:solidFill>
                <a:latin typeface="Century Gothic" pitchFamily="34" charset="0"/>
              </a:rPr>
              <a:t>  Изобразим на координатной </a:t>
            </a:r>
          </a:p>
          <a:p>
            <a:r>
              <a:rPr lang="ru-RU" sz="1700" dirty="0" smtClean="0">
                <a:solidFill>
                  <a:schemeClr val="bg1"/>
                </a:solidFill>
                <a:latin typeface="Century Gothic" pitchFamily="34" charset="0"/>
              </a:rPr>
              <a:t>  плоскости множество точек, </a:t>
            </a:r>
          </a:p>
          <a:p>
            <a:r>
              <a:rPr lang="ru-RU" sz="1700" dirty="0" smtClean="0">
                <a:solidFill>
                  <a:schemeClr val="bg1"/>
                </a:solidFill>
                <a:latin typeface="Century Gothic" pitchFamily="34" charset="0"/>
              </a:rPr>
              <a:t>  задаваемое системой трех неравенств</a:t>
            </a:r>
            <a:endParaRPr lang="ru-RU" sz="17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2330" y="1214422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 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≥ 0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y ≥ 0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y ≤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      x + 2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5273" y="16902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7715273" y="1988096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15273" y="19166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" name="Левая фигурная скобка 28"/>
          <p:cNvSpPr/>
          <p:nvPr/>
        </p:nvSpPr>
        <p:spPr>
          <a:xfrm>
            <a:off x="6858016" y="1214422"/>
            <a:ext cx="285752" cy="1000132"/>
          </a:xfrm>
          <a:prstGeom prst="lef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2629627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  Первыми двумя неравенствами 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   системы задается первый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  координатный угол.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" name="Рисунок 9" descr="6 (18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2248195" cy="2786082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 rot="5400000">
            <a:off x="6143636" y="585709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858016" y="585709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572396" y="585709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429256" y="514271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29256" y="442833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429256" y="371395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72198" y="591639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0694" y="591639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6578" y="592853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00958" y="592853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4" y="49284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1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3504" y="427411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4" y="34996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43966" y="55007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14942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720" y="442913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      x + 2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, будет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500694" y="2714620"/>
            <a:ext cx="3000396" cy="3786214"/>
          </a:xfrm>
          <a:prstGeom prst="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14876" y="2714620"/>
            <a:ext cx="3786214" cy="3143272"/>
          </a:xfrm>
          <a:prstGeom prst="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5429256" y="300037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143504" y="27860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8286776" y="5857892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15338" y="59293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392876" y="4464454"/>
            <a:ext cx="4214842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5857892"/>
            <a:ext cx="4143404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5500694" y="2714620"/>
            <a:ext cx="3000396" cy="3143272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500694" y="2714620"/>
            <a:ext cx="3000396" cy="3143272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6715140" y="442913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 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≥ 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15074" y="407194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y ≥ 0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10800000">
            <a:off x="5072066" y="4214819"/>
            <a:ext cx="3714776" cy="185739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85720" y="585789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Итак, мы получили треугольник вместе с его границами.</a:t>
            </a:r>
            <a:endParaRPr lang="ru-RU" dirty="0" smtClean="0"/>
          </a:p>
        </p:txBody>
      </p:sp>
      <p:sp>
        <p:nvSpPr>
          <p:cNvPr id="61" name="TextBox 60"/>
          <p:cNvSpPr txBox="1"/>
          <p:nvPr/>
        </p:nvSpPr>
        <p:spPr>
          <a:xfrm rot="1648601">
            <a:off x="6916099" y="5061049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       x + 2</a:t>
            </a:r>
            <a:endParaRPr lang="ru-RU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48601">
            <a:off x="7639242" y="4965327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rot="12448601" flipV="1">
            <a:off x="7565453" y="5263219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 rot="1648601">
            <a:off x="7500396" y="5191783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8" name="Прямоугольный треугольник 67"/>
          <p:cNvSpPr/>
          <p:nvPr/>
        </p:nvSpPr>
        <p:spPr>
          <a:xfrm>
            <a:off x="5500694" y="4429132"/>
            <a:ext cx="2856588" cy="1427828"/>
          </a:xfrm>
          <a:prstGeom prst="rtTriangle">
            <a:avLst/>
          </a:prstGeom>
          <a:solidFill>
            <a:srgbClr val="FFFF00">
              <a:alpha val="35000"/>
            </a:srgbClr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928662" y="435769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 rot="10800000" flipV="1">
            <a:off x="928662" y="4655586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928662" y="45841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85720" y="4863124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соответствовать системе неравенств. 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285720" y="378619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В нем область, которая расположена ниже прямой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3" grpId="0"/>
      <p:bldP spid="29" grpId="0" animBg="1"/>
      <p:bldP spid="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4" grpId="0" animBg="1"/>
      <p:bldP spid="34" grpId="1" animBg="1"/>
      <p:bldP spid="36" grpId="0" animBg="1"/>
      <p:bldP spid="36" grpId="1" animBg="1"/>
      <p:bldP spid="40" grpId="0"/>
      <p:bldP spid="42" grpId="0"/>
      <p:bldP spid="45" grpId="0" animBg="1"/>
      <p:bldP spid="45" grpId="1" animBg="1"/>
      <p:bldP spid="51" grpId="0" animBg="1"/>
      <p:bldP spid="51" grpId="1" animBg="1"/>
      <p:bldP spid="35" grpId="0"/>
      <p:bldP spid="35" grpId="1"/>
      <p:bldP spid="35" grpId="2"/>
      <p:bldP spid="44" grpId="0"/>
      <p:bldP spid="44" grpId="1"/>
      <p:bldP spid="60" grpId="0"/>
      <p:bldP spid="61" grpId="0"/>
      <p:bldP spid="61" grpId="1"/>
      <p:bldP spid="63" grpId="1"/>
      <p:bldP spid="63" grpId="2"/>
      <p:bldP spid="65" grpId="1"/>
      <p:bldP spid="65" grpId="2"/>
      <p:bldP spid="68" grpId="0" animBg="1"/>
      <p:bldP spid="72" grpId="1"/>
      <p:bldP spid="74" grpId="1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142984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№1. Постройте множество точек плоскости, которое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задается системой неравенств: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216740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      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7686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4357686" y="2369570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57686" y="229813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3643306" y="2095962"/>
            <a:ext cx="428628" cy="1357322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3240" y="25960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а)        у ≤ 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7620" y="301251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2198" y="24167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х –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72198" y="284535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х  + 1</a:t>
            </a:r>
            <a:endParaRPr lang="ru-RU" dirty="0" smtClean="0"/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5857884" y="2345288"/>
            <a:ext cx="357190" cy="1000132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29256" y="26310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б)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7620" y="423910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</a:t>
            </a:r>
            <a:r>
              <a:rPr lang="ru-RU" dirty="0" err="1" smtClean="0">
                <a:solidFill>
                  <a:schemeClr val="bg1"/>
                </a:solidFill>
                <a:latin typeface="Century Gothic" pitchFamily="34" charset="0"/>
              </a:rPr>
              <a:t>│х│</a:t>
            </a:r>
            <a:endParaRPr lang="ru-RU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7620" y="466773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5</a:t>
            </a:r>
            <a:endParaRPr lang="ru-RU" dirty="0" smtClean="0"/>
          </a:p>
        </p:txBody>
      </p:sp>
      <p:sp>
        <p:nvSpPr>
          <p:cNvPr id="20" name="Левая фигурная скобка 19"/>
          <p:cNvSpPr/>
          <p:nvPr/>
        </p:nvSpPr>
        <p:spPr>
          <a:xfrm>
            <a:off x="3643306" y="4167664"/>
            <a:ext cx="357190" cy="1000132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214678" y="44534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в)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2198" y="407194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≥ – х + 4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72264" y="483347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6572264" y="5131368"/>
            <a:ext cx="2857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72264" y="505993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" name="Левая фигурная скобка 25"/>
          <p:cNvSpPr/>
          <p:nvPr/>
        </p:nvSpPr>
        <p:spPr>
          <a:xfrm>
            <a:off x="5857884" y="4000504"/>
            <a:ext cx="428628" cy="1357322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429256" y="450057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г)        у ≥ х –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72198" y="491705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≤       х + 2</a:t>
            </a:r>
          </a:p>
        </p:txBody>
      </p:sp>
      <p:pic>
        <p:nvPicPr>
          <p:cNvPr id="39" name="Рисунок 38" descr="6 (29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2400943"/>
            <a:ext cx="4446013" cy="4242767"/>
          </a:xfrm>
          <a:prstGeom prst="rect">
            <a:avLst/>
          </a:prstGeom>
        </p:spPr>
      </p:pic>
      <p:pic>
        <p:nvPicPr>
          <p:cNvPr id="44" name="Рисунок 43" descr="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86710" y="5429264"/>
            <a:ext cx="1071560" cy="1071560"/>
          </a:xfrm>
          <a:prstGeom prst="rect">
            <a:avLst/>
          </a:prstGeom>
        </p:spPr>
      </p:pic>
      <p:sp>
        <p:nvSpPr>
          <p:cNvPr id="48" name="Прямоугольник 47"/>
          <p:cNvSpPr/>
          <p:nvPr/>
        </p:nvSpPr>
        <p:spPr>
          <a:xfrm>
            <a:off x="1142976" y="214290"/>
            <a:ext cx="7018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Реши самостоятельно!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 animBg="1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5" grpId="0"/>
      <p:bldP spid="26" grpId="0" animBg="1"/>
      <p:bldP spid="27" grpId="0"/>
      <p:bldP spid="28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5643570" y="5733652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-1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715008" y="544790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63" name="Рисунок 62" descr="Рисунок123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-83000"/>
          </a:blip>
          <a:stretch>
            <a:fillRect/>
          </a:stretch>
        </p:blipFill>
        <p:spPr>
          <a:xfrm rot="17810888">
            <a:off x="6274401" y="2355500"/>
            <a:ext cx="1675166" cy="702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5786" y="28572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№2. Задайте системой неравенств множество точек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        координатной плоскости: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rot="5400000" flipH="1" flipV="1">
            <a:off x="995510" y="2357236"/>
            <a:ext cx="2433287" cy="4785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281861" y="3218287"/>
            <a:ext cx="192882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139117" y="286109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139117" y="250390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139117" y="214671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139117" y="178952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39117" y="143233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496307" y="321828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781927" y="321828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853497" y="321828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1424737" y="321828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5400000" flipH="1" flipV="1">
            <a:off x="5249867" y="2464587"/>
            <a:ext cx="2358248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5500694" y="3286124"/>
            <a:ext cx="192882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6357950" y="292893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6357950" y="257174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6357950" y="221455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357950" y="185736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357950" y="150017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6715140" y="3286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6000760" y="3286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5400000">
            <a:off x="7072330" y="3286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>
            <a:off x="5643570" y="3286124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 flipH="1" flipV="1">
            <a:off x="6465107" y="2536025"/>
            <a:ext cx="135732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6500826" y="1857364"/>
            <a:ext cx="64294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rot="5400000" flipH="1" flipV="1">
            <a:off x="5750727" y="1964521"/>
            <a:ext cx="2143140" cy="107157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/>
          <p:nvPr/>
        </p:nvCxnSpPr>
        <p:spPr>
          <a:xfrm>
            <a:off x="2143902" y="1785926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 стрелкой 180"/>
          <p:cNvCxnSpPr/>
          <p:nvPr/>
        </p:nvCxnSpPr>
        <p:spPr>
          <a:xfrm rot="5400000" flipH="1" flipV="1">
            <a:off x="1101678" y="5324914"/>
            <a:ext cx="2358248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/>
          <p:nvPr/>
        </p:nvCxnSpPr>
        <p:spPr>
          <a:xfrm>
            <a:off x="2209761" y="578926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/>
          <p:nvPr/>
        </p:nvCxnSpPr>
        <p:spPr>
          <a:xfrm>
            <a:off x="2209761" y="543207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>
            <a:off x="2209761" y="507488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единительная линия 185"/>
          <p:cNvCxnSpPr/>
          <p:nvPr/>
        </p:nvCxnSpPr>
        <p:spPr>
          <a:xfrm>
            <a:off x="2209761" y="471769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>
            <a:off x="2209761" y="436050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Прямая соединительная линия 187"/>
          <p:cNvCxnSpPr/>
          <p:nvPr/>
        </p:nvCxnSpPr>
        <p:spPr>
          <a:xfrm rot="5400000">
            <a:off x="2566951" y="614645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 rot="5400000">
            <a:off x="1852571" y="614645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/>
          <p:nvPr/>
        </p:nvCxnSpPr>
        <p:spPr>
          <a:xfrm rot="5400000">
            <a:off x="2924141" y="614645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Прямая соединительная линия 190"/>
          <p:cNvCxnSpPr/>
          <p:nvPr/>
        </p:nvCxnSpPr>
        <p:spPr>
          <a:xfrm rot="5400000">
            <a:off x="1495381" y="6146451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Равнобедренный треугольник 207"/>
          <p:cNvSpPr/>
          <p:nvPr/>
        </p:nvSpPr>
        <p:spPr>
          <a:xfrm>
            <a:off x="1571604" y="5428470"/>
            <a:ext cx="1428760" cy="714380"/>
          </a:xfrm>
          <a:prstGeom prst="triangle">
            <a:avLst>
              <a:gd name="adj" fmla="val 50000"/>
            </a:avLst>
          </a:prstGeom>
          <a:solidFill>
            <a:schemeClr val="bg1">
              <a:alpha val="4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7" name="Прямая соединительная линия 206"/>
          <p:cNvCxnSpPr/>
          <p:nvPr/>
        </p:nvCxnSpPr>
        <p:spPr>
          <a:xfrm rot="5400000" flipH="1" flipV="1">
            <a:off x="1214414" y="4714090"/>
            <a:ext cx="1785950" cy="17859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Прямая соединительная линия 203"/>
          <p:cNvCxnSpPr/>
          <p:nvPr/>
        </p:nvCxnSpPr>
        <p:spPr>
          <a:xfrm rot="16200000" flipV="1">
            <a:off x="1571604" y="4714090"/>
            <a:ext cx="1785950" cy="17859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Прямая со стрелкой 234"/>
          <p:cNvCxnSpPr/>
          <p:nvPr/>
        </p:nvCxnSpPr>
        <p:spPr>
          <a:xfrm rot="5400000" flipH="1" flipV="1">
            <a:off x="4821239" y="5392751"/>
            <a:ext cx="2358248" cy="79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Прямая со стрелкой 235"/>
          <p:cNvCxnSpPr/>
          <p:nvPr/>
        </p:nvCxnSpPr>
        <p:spPr>
          <a:xfrm>
            <a:off x="4857752" y="5499908"/>
            <a:ext cx="2357454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единительная линия 236"/>
          <p:cNvCxnSpPr/>
          <p:nvPr/>
        </p:nvCxnSpPr>
        <p:spPr>
          <a:xfrm>
            <a:off x="5929322" y="585709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/>
          <p:nvPr/>
        </p:nvCxnSpPr>
        <p:spPr>
          <a:xfrm>
            <a:off x="5929322" y="621428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Прямая соединительная линия 238"/>
          <p:cNvCxnSpPr/>
          <p:nvPr/>
        </p:nvCxnSpPr>
        <p:spPr>
          <a:xfrm>
            <a:off x="5929322" y="514271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Прямая соединительная линия 239"/>
          <p:cNvCxnSpPr/>
          <p:nvPr/>
        </p:nvCxnSpPr>
        <p:spPr>
          <a:xfrm>
            <a:off x="5929322" y="478552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Прямая соединительная линия 241"/>
          <p:cNvCxnSpPr/>
          <p:nvPr/>
        </p:nvCxnSpPr>
        <p:spPr>
          <a:xfrm rot="5400000">
            <a:off x="6286512" y="549990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Прямая соединительная линия 242"/>
          <p:cNvCxnSpPr/>
          <p:nvPr/>
        </p:nvCxnSpPr>
        <p:spPr>
          <a:xfrm rot="5400000">
            <a:off x="5572132" y="549990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Прямая соединительная линия 243"/>
          <p:cNvCxnSpPr/>
          <p:nvPr/>
        </p:nvCxnSpPr>
        <p:spPr>
          <a:xfrm rot="5400000">
            <a:off x="6643702" y="549990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Прямая соединительная линия 244"/>
          <p:cNvCxnSpPr/>
          <p:nvPr/>
        </p:nvCxnSpPr>
        <p:spPr>
          <a:xfrm rot="5400000">
            <a:off x="5214942" y="5499908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Прямая соединительная линия 245"/>
          <p:cNvCxnSpPr/>
          <p:nvPr/>
        </p:nvCxnSpPr>
        <p:spPr>
          <a:xfrm>
            <a:off x="5934107" y="4781927"/>
            <a:ext cx="142876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Овал 248"/>
          <p:cNvSpPr/>
          <p:nvPr/>
        </p:nvSpPr>
        <p:spPr>
          <a:xfrm>
            <a:off x="5286380" y="4785528"/>
            <a:ext cx="1428760" cy="142876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rot="5400000">
            <a:off x="4679157" y="5464189"/>
            <a:ext cx="1928826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>
            <a:off x="5393537" y="5464189"/>
            <a:ext cx="1928826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Полилиния 152"/>
          <p:cNvSpPr/>
          <p:nvPr/>
        </p:nvSpPr>
        <p:spPr>
          <a:xfrm>
            <a:off x="1500166" y="1785926"/>
            <a:ext cx="1428760" cy="1431935"/>
          </a:xfrm>
          <a:custGeom>
            <a:avLst/>
            <a:gdLst>
              <a:gd name="connsiteX0" fmla="*/ 1441450 w 1441450"/>
              <a:gd name="connsiteY0" fmla="*/ 19050 h 1463675"/>
              <a:gd name="connsiteX1" fmla="*/ 717550 w 1441450"/>
              <a:gd name="connsiteY1" fmla="*/ 1460500 h 1463675"/>
              <a:gd name="connsiteX2" fmla="*/ 0 w 1441450"/>
              <a:gd name="connsiteY2" fmla="*/ 0 h 1463675"/>
              <a:gd name="connsiteX3" fmla="*/ 0 w 1441450"/>
              <a:gd name="connsiteY3" fmla="*/ 0 h 1463675"/>
              <a:gd name="connsiteX4" fmla="*/ 0 w 1441450"/>
              <a:gd name="connsiteY4" fmla="*/ 0 h 146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1450" h="1463675">
                <a:moveTo>
                  <a:pt x="1441450" y="19050"/>
                </a:moveTo>
                <a:cubicBezTo>
                  <a:pt x="1199621" y="741362"/>
                  <a:pt x="957792" y="1463675"/>
                  <a:pt x="717550" y="1460500"/>
                </a:cubicBezTo>
                <a:cubicBezTo>
                  <a:pt x="477308" y="1457325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8B6EA">
              <a:alpha val="40000"/>
            </a:srgbClr>
          </a:solidFill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Полилиния 151"/>
          <p:cNvSpPr/>
          <p:nvPr/>
        </p:nvSpPr>
        <p:spPr>
          <a:xfrm>
            <a:off x="1357290" y="1285860"/>
            <a:ext cx="1714512" cy="1932001"/>
          </a:xfrm>
          <a:custGeom>
            <a:avLst/>
            <a:gdLst>
              <a:gd name="connsiteX0" fmla="*/ 1441450 w 1441450"/>
              <a:gd name="connsiteY0" fmla="*/ 19050 h 1463675"/>
              <a:gd name="connsiteX1" fmla="*/ 717550 w 1441450"/>
              <a:gd name="connsiteY1" fmla="*/ 1460500 h 1463675"/>
              <a:gd name="connsiteX2" fmla="*/ 0 w 1441450"/>
              <a:gd name="connsiteY2" fmla="*/ 0 h 1463675"/>
              <a:gd name="connsiteX3" fmla="*/ 0 w 1441450"/>
              <a:gd name="connsiteY3" fmla="*/ 0 h 1463675"/>
              <a:gd name="connsiteX4" fmla="*/ 0 w 1441450"/>
              <a:gd name="connsiteY4" fmla="*/ 0 h 146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1450" h="1463675">
                <a:moveTo>
                  <a:pt x="1441450" y="19050"/>
                </a:moveTo>
                <a:cubicBezTo>
                  <a:pt x="1199621" y="741362"/>
                  <a:pt x="957792" y="1463675"/>
                  <a:pt x="717550" y="1460500"/>
                </a:cubicBezTo>
                <a:cubicBezTo>
                  <a:pt x="477308" y="1457325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28575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1928794" y="100010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214678" y="291679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72198" y="113084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429520" y="300037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000232" y="394041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286116" y="591639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715008" y="399971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215206" y="521415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Century Gothic" pitchFamily="34" charset="0"/>
              </a:rPr>
              <a:t>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182" name="Прямая со стрелкой 181"/>
          <p:cNvCxnSpPr/>
          <p:nvPr/>
        </p:nvCxnSpPr>
        <p:spPr>
          <a:xfrm>
            <a:off x="1352505" y="6146451"/>
            <a:ext cx="1928826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Полилиния 150"/>
          <p:cNvSpPr/>
          <p:nvPr/>
        </p:nvSpPr>
        <p:spPr>
          <a:xfrm>
            <a:off x="5572132" y="1357298"/>
            <a:ext cx="1714512" cy="1932001"/>
          </a:xfrm>
          <a:custGeom>
            <a:avLst/>
            <a:gdLst>
              <a:gd name="connsiteX0" fmla="*/ 1441450 w 1441450"/>
              <a:gd name="connsiteY0" fmla="*/ 19050 h 1463675"/>
              <a:gd name="connsiteX1" fmla="*/ 717550 w 1441450"/>
              <a:gd name="connsiteY1" fmla="*/ 1460500 h 1463675"/>
              <a:gd name="connsiteX2" fmla="*/ 0 w 1441450"/>
              <a:gd name="connsiteY2" fmla="*/ 0 h 1463675"/>
              <a:gd name="connsiteX3" fmla="*/ 0 w 1441450"/>
              <a:gd name="connsiteY3" fmla="*/ 0 h 1463675"/>
              <a:gd name="connsiteX4" fmla="*/ 0 w 1441450"/>
              <a:gd name="connsiteY4" fmla="*/ 0 h 146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1450" h="1463675">
                <a:moveTo>
                  <a:pt x="1441450" y="19050"/>
                </a:moveTo>
                <a:cubicBezTo>
                  <a:pt x="1199621" y="741362"/>
                  <a:pt x="957792" y="1463675"/>
                  <a:pt x="717550" y="1460500"/>
                </a:cubicBezTo>
                <a:cubicBezTo>
                  <a:pt x="477308" y="1457325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28575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TextBox 90"/>
          <p:cNvSpPr txBox="1"/>
          <p:nvPr/>
        </p:nvSpPr>
        <p:spPr>
          <a:xfrm>
            <a:off x="3071802" y="120228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х²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28794" y="1428736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428860" y="3273982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928794" y="3286124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281861" y="1789527"/>
            <a:ext cx="192882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857752" y="120228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у = х²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928794" y="2714620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643702" y="3364056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357950" y="3357562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000892" y="3357562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072198" y="1714488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4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143636" y="271462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928794" y="5233586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857488" y="616228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428728" y="616228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14546" y="6143644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0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643702" y="544790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929190" y="544790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-2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286512" y="544790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357818" y="5447900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-1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715008" y="4929198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71" name="Рисунок 70" descr="Рисунок2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43570" y="4785528"/>
            <a:ext cx="714380" cy="1428760"/>
          </a:xfrm>
          <a:prstGeom prst="rect">
            <a:avLst/>
          </a:prstGeom>
        </p:spPr>
      </p:pic>
      <p:pic>
        <p:nvPicPr>
          <p:cNvPr id="93" name="Рисунок 92" descr="14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8158" y="5572150"/>
            <a:ext cx="1071560" cy="1071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900" decel="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9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900" decel="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900" de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9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000"/>
                            </p:stCondLst>
                            <p:childTnLst>
                              <p:par>
                                <p:cTn id="2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900" decel="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900" decel="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900" decel="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900" decel="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900" decel="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900" decel="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900" decel="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900" decel="100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900" decel="100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900" decel="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900" decel="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900" decel="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900" decel="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900" de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9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9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4000"/>
                            </p:stCondLst>
                            <p:childTnLst>
                              <p:par>
                                <p:cTn id="4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900" decel="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900" decel="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900" decel="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900" decel="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900" decel="100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900" decel="100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900" decel="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900" decel="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9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9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4" grpId="0"/>
      <p:bldP spid="2" grpId="0"/>
      <p:bldP spid="208" grpId="0" animBg="1"/>
      <p:bldP spid="249" grpId="0" animBg="1"/>
      <p:bldP spid="153" grpId="0" animBg="1"/>
      <p:bldP spid="152" grpId="0" animBg="1"/>
      <p:bldP spid="72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151" grpId="0" animBg="1"/>
      <p:bldP spid="91" grpId="0"/>
      <p:bldP spid="92" grpId="0"/>
      <p:bldP spid="95" grpId="0"/>
      <p:bldP spid="97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873</Words>
  <Application>Microsoft Office PowerPoint</Application>
  <PresentationFormat>Экран (4:3)</PresentationFormat>
  <Paragraphs>260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</cp:lastModifiedBy>
  <cp:revision>134</cp:revision>
  <dcterms:modified xsi:type="dcterms:W3CDTF">2013-04-21T16:35:52Z</dcterms:modified>
</cp:coreProperties>
</file>