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85" r:id="rId3"/>
    <p:sldId id="257" r:id="rId4"/>
    <p:sldId id="258" r:id="rId5"/>
    <p:sldId id="275" r:id="rId6"/>
    <p:sldId id="274" r:id="rId7"/>
    <p:sldId id="273" r:id="rId8"/>
    <p:sldId id="279" r:id="rId9"/>
    <p:sldId id="272" r:id="rId10"/>
    <p:sldId id="283" r:id="rId11"/>
    <p:sldId id="269" r:id="rId12"/>
    <p:sldId id="282" r:id="rId13"/>
    <p:sldId id="268" r:id="rId14"/>
    <p:sldId id="259" r:id="rId15"/>
    <p:sldId id="267" r:id="rId16"/>
    <p:sldId id="261" r:id="rId17"/>
    <p:sldId id="265" r:id="rId18"/>
    <p:sldId id="264" r:id="rId19"/>
    <p:sldId id="263" r:id="rId20"/>
    <p:sldId id="266" r:id="rId21"/>
    <p:sldId id="284" r:id="rId22"/>
    <p:sldId id="270" r:id="rId23"/>
    <p:sldId id="260" r:id="rId24"/>
    <p:sldId id="271" r:id="rId25"/>
    <p:sldId id="276" r:id="rId26"/>
    <p:sldId id="281" r:id="rId27"/>
    <p:sldId id="280" r:id="rId28"/>
    <p:sldId id="277" r:id="rId29"/>
    <p:sldId id="286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B7BA0-335A-4F26-BE47-26D20ACE515F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03ABC-856E-4C88-AFF9-672652CCE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B7BA0-335A-4F26-BE47-26D20ACE515F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03ABC-856E-4C88-AFF9-672652CCE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B7BA0-335A-4F26-BE47-26D20ACE515F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03ABC-856E-4C88-AFF9-672652CCE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B7BA0-335A-4F26-BE47-26D20ACE515F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03ABC-856E-4C88-AFF9-672652CCE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B7BA0-335A-4F26-BE47-26D20ACE515F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03ABC-856E-4C88-AFF9-672652CCE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B7BA0-335A-4F26-BE47-26D20ACE515F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03ABC-856E-4C88-AFF9-672652CCE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B7BA0-335A-4F26-BE47-26D20ACE515F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03ABC-856E-4C88-AFF9-672652CCE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B7BA0-335A-4F26-BE47-26D20ACE515F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03ABC-856E-4C88-AFF9-672652CCE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B7BA0-335A-4F26-BE47-26D20ACE515F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03ABC-856E-4C88-AFF9-672652CCE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B7BA0-335A-4F26-BE47-26D20ACE515F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03ABC-856E-4C88-AFF9-672652CCE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B7BA0-335A-4F26-BE47-26D20ACE515F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A503ABC-856E-4C88-AFF9-672652CCE5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19B7BA0-335A-4F26-BE47-26D20ACE515F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A503ABC-856E-4C88-AFF9-672652CCE5B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whoyougle.ru/services/olympics/winter/198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B%D0%B5%D0%B9%D0%BA-%D0%9F%D0%BB%D1%8D%D1%81%D0%B8%D0%B4" TargetMode="External"/><Relationship Id="rId5" Type="http://schemas.openxmlformats.org/officeDocument/2006/relationships/hyperlink" Target="http://ru.wikipedia.org/wiki/%D0%97%D0%B8%D0%BC%D0%BD%D0%B8%D0%B5_%D0%9E%D0%BB%D0%B8%D0%BC%D0%BF%D0%B8%D0%B9%D1%81%D0%BA%D0%B8%D0%B5_%D0%B8%D0%B3%D1%80%D1%8B_1980" TargetMode="Externa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hoyougle.ru/services/olympics/summer/1980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E%D0%BB%D0%B8%D0%BC%D0%BF%D0%B8%D0%B9%D1%81%D0%BA%D0%B8%D0%B9_%D0%9C%D0%B8%D1%88%D0%BA%D0%B0" TargetMode="External"/><Relationship Id="rId5" Type="http://schemas.openxmlformats.org/officeDocument/2006/relationships/hyperlink" Target="http://ru.wikipedia.org/wiki/%D0%9B%D0%B5%D1%82%D0%BD%D0%B8%D0%B5_%D0%9E%D0%BB%D0%B8%D0%BC%D0%BF%D0%B8%D0%B9%D1%81%D0%BA%D0%B8%D0%B5_%D0%B8%D0%B3%D1%80%D1%8B_1980" TargetMode="Externa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whoyougle.ru/services/olympics/winter/1984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A1%D0%B0%D1%80%D0%B0%D0%B5%D0%B2%D0%BE" TargetMode="External"/><Relationship Id="rId5" Type="http://schemas.openxmlformats.org/officeDocument/2006/relationships/hyperlink" Target="http://ru.wikipedia.org/wiki/%D0%97%D0%B8%D0%BC%D0%BD%D0%B8%D0%B5_%D0%9E%D0%BB%D0%B8%D0%BC%D0%BF%D0%B8%D0%B9%D1%81%D0%BA%D0%B8%D0%B5_%D0%B8%D0%B3%D1%80%D1%8B_1984" TargetMode="Externa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B%D0%B5%D1%82%D0%BD%D0%B8%D0%B5_%D0%9E%D0%BB%D0%B8%D0%BC%D0%BF%D0%B8%D0%B9%D1%81%D0%BA%D0%B8%D0%B5_%D0%B8%D0%B3%D1%80%D1%8B_1984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hyperlink" Target="http://whoyougle.ru/services/olympics/summer/1984" TargetMode="External"/><Relationship Id="rId4" Type="http://schemas.openxmlformats.org/officeDocument/2006/relationships/hyperlink" Target="http://ru.wikipedia.org/wiki/%D0%9B%D0%BE%D1%81-%D0%90%D0%BD%D0%B4%D0%B6%D0%B5%D0%BB%D0%B5%D1%81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hoyougle.ru/services/olympics/winter/1988" TargetMode="External"/><Relationship Id="rId7" Type="http://schemas.openxmlformats.org/officeDocument/2006/relationships/hyperlink" Target="http://ru.wikipedia.org/w/index.php?title=%D0%A5%D0%B0%D0%B9%D0%B4%D0%B8_%D0%B8_%D0%A5%D0%BE%D1%83%D0%B4%D0%B8&amp;action=edit&amp;redlink=1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A%D0%B0%D0%BB%D0%B3%D0%B0%D1%80%D0%B8" TargetMode="External"/><Relationship Id="rId5" Type="http://schemas.openxmlformats.org/officeDocument/2006/relationships/hyperlink" Target="http://ru.wikipedia.org/wiki/%D0%97%D0%B8%D0%BC%D0%BD%D0%B8%D0%B5_%D0%9E%D0%BB%D0%B8%D0%BC%D0%BF%D0%B8%D0%B9%D1%81%D0%BA%D0%B8%D0%B5_%D0%B8%D0%B3%D1%80%D1%8B_1988" TargetMode="Externa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B%D0%B5%D1%82%D0%BD%D0%B8%D0%B5_%D0%9E%D0%BB%D0%B8%D0%BC%D0%BF%D0%B8%D0%B9%D1%81%D0%BA%D0%B8%D0%B5_%D0%B8%D0%B3%D1%80%D1%8B_1988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hyperlink" Target="http://whoyougle.ru/services/olympics/summer/1988" TargetMode="External"/><Relationship Id="rId4" Type="http://schemas.openxmlformats.org/officeDocument/2006/relationships/hyperlink" Target="http://ru.wikipedia.org/wiki/%D0%A1%D0%B5%D1%83%D0%BB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whoyougle.ru/services/olympics/winter/1992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0%D0%BB%D1%8C%D0%B1%D0%B5%D1%80%D0%B2%D0%B8%D0%BB%D1%8C" TargetMode="External"/><Relationship Id="rId5" Type="http://schemas.openxmlformats.org/officeDocument/2006/relationships/hyperlink" Target="http://ru.wikipedia.org/wiki/%D0%97%D0%B8%D0%BC%D0%BD%D0%B8%D0%B5_%D0%9E%D0%BB%D0%B8%D0%BC%D0%BF%D0%B8%D0%B9%D1%81%D0%BA%D0%B8%D0%B5_%D0%B8%D0%B3%D1%80%D1%8B_1992" TargetMode="External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hoyougle.ru/services/olympics/summer/1992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1%D0%B0%D1%80%D1%81%D0%B5%D0%BB%D0%BE%D0%BD%D0%B0" TargetMode="External"/><Relationship Id="rId5" Type="http://schemas.openxmlformats.org/officeDocument/2006/relationships/hyperlink" Target="http://ru.wikipedia.org/wiki/%D0%9B%D0%B5%D1%82%D0%BD%D0%B8%D0%B5_%D0%9E%D0%BB%D0%B8%D0%BC%D0%BF%D0%B8%D0%B9%D1%81%D0%BA%D0%B8%D0%B5_%D0%B8%D0%B3%D1%80%D1%8B_1992" TargetMode="Externa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hoyougle.ru/services/olympics/winter/1994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B%D0%B8%D0%BB%D0%BB%D0%B5%D1%85%D0%B0%D0%BC%D0%BC%D0%B5%D1%80" TargetMode="External"/><Relationship Id="rId5" Type="http://schemas.openxmlformats.org/officeDocument/2006/relationships/hyperlink" Target="http://ru.wikipedia.org/wiki/%D0%97%D0%B8%D0%BC%D0%BD%D0%B8%D0%B5_%D0%9E%D0%BB%D0%B8%D0%BC%D0%BF%D0%B8%D0%B9%D1%81%D0%BA%D0%B8%D0%B5_%D0%B8%D0%B3%D1%80%D1%8B_1994" TargetMode="External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hoyougle.ru/services/olympics/summer/1996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0%D1%82%D0%BB%D0%B0%D0%BD%D1%82%D0%B0" TargetMode="External"/><Relationship Id="rId5" Type="http://schemas.openxmlformats.org/officeDocument/2006/relationships/hyperlink" Target="http://ru.wikipedia.org/wiki/%D0%9B%D0%B5%D1%82%D0%BD%D0%B8%D0%B5_%D0%9E%D0%BB%D0%B8%D0%BC%D0%BF%D0%B8%D0%B9%D1%81%D0%BA%D0%B8%D0%B5_%D0%B8%D0%B3%D1%80%D1%8B_1996" TargetMode="Externa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rtoonclipartfree.com/Cliparts_Free/Sport_Free/Cartoon-Clipart-Free-11.gif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hoyougle.ru/services/olympics/winter/1998" TargetMode="External"/><Relationship Id="rId7" Type="http://schemas.openxmlformats.org/officeDocument/2006/relationships/hyperlink" Target="http://ru.wikipedia.org/w/index.php?title=%D0%A1%D0%BD%D0%BE%D1%83%D0%BB%D0%B5%D1%82%D1%81&amp;action=edit&amp;redlink=1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D%D0%B0%D0%B3%D0%B0%D0%BD%D0%BE" TargetMode="External"/><Relationship Id="rId5" Type="http://schemas.openxmlformats.org/officeDocument/2006/relationships/hyperlink" Target="http://ru.wikipedia.org/wiki/%D0%97%D0%B8%D0%BC%D0%BD%D0%B8%D0%B5_%D0%9E%D0%BB%D0%B8%D0%BC%D0%BF%D0%B8%D0%B9%D1%81%D0%BA%D0%B8%D0%B5_%D0%B8%D0%B3%D1%80%D1%8B_1998" TargetMode="External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://whoyougle.ru/services/olympics/summer/200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A1%D0%B8%D0%B4%D0%BD%D0%B5%D0%B9" TargetMode="External"/><Relationship Id="rId5" Type="http://schemas.openxmlformats.org/officeDocument/2006/relationships/hyperlink" Target="http://ru.wikipedia.org/wiki/%D0%9B%D0%B5%D1%82%D0%BD%D0%B8%D0%B5_%D0%9E%D0%BB%D0%B8%D0%BC%D0%BF%D0%B8%D0%B9%D1%81%D0%BA%D0%B8%D0%B5_%D0%B8%D0%B3%D1%80%D1%8B_2000" TargetMode="External"/><Relationship Id="rId4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hoyougle.ru/services/olympics/winter/2002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A1%D0%BE%D0%BB%D1%82-%D0%9B%D0%B5%D0%B9%D0%BA-%D0%A1%D0%B8%D1%82%D0%B8" TargetMode="External"/><Relationship Id="rId5" Type="http://schemas.openxmlformats.org/officeDocument/2006/relationships/hyperlink" Target="http://ru.wikipedia.org/wiki/%D0%97%D0%B8%D0%BC%D0%BD%D0%B8%D0%B5_%D0%9E%D0%BB%D0%B8%D0%BC%D0%BF%D0%B8%D0%B9%D1%81%D0%BA%D0%B8%D0%B5_%D0%B8%D0%B3%D1%80%D1%8B_2002" TargetMode="External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hoyougle.ru/services/olympics/summer/2004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0%D1%84%D0%B8%D0%BD%D1%8B" TargetMode="External"/><Relationship Id="rId5" Type="http://schemas.openxmlformats.org/officeDocument/2006/relationships/hyperlink" Target="http://ru.wikipedia.org/wiki/%D0%9B%D0%B5%D1%82%D0%BD%D0%B8%D0%B5_%D0%9E%D0%BB%D0%B8%D0%BC%D0%BF%D0%B8%D0%B9%D1%81%D0%BA%D0%B8%D0%B5_%D0%B8%D0%B3%D1%80%D1%8B_2004" TargetMode="External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hoyougle.ru/services/olympics/winter/2006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A2%D1%83%D1%80%D0%B8%D0%BD" TargetMode="External"/><Relationship Id="rId5" Type="http://schemas.openxmlformats.org/officeDocument/2006/relationships/hyperlink" Target="http://ru.wikipedia.org/wiki/%D0%97%D0%B8%D0%BC%D0%BD%D0%B8%D0%B5_%D0%9E%D0%BB%D0%B8%D0%BC%D0%BF%D0%B8%D0%B9%D1%81%D0%BA%D0%B8%D0%B5_%D0%B8%D0%B3%D1%80%D1%8B_2006" TargetMode="External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hoyougle.ru/services/olympics/summer/2008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F%D0%B5%D0%BA%D0%B8%D0%BD" TargetMode="External"/><Relationship Id="rId5" Type="http://schemas.openxmlformats.org/officeDocument/2006/relationships/hyperlink" Target="http://ru.wikipedia.org/wiki/%D0%9B%D0%B5%D1%82%D0%BD%D0%B8%D0%B5_%D0%9E%D0%BB%D0%B8%D0%BC%D0%BF%D0%B8%D0%B9%D1%81%D0%BA%D0%B8%D0%B5_%D0%B8%D0%B3%D1%80%D1%8B_2008" TargetMode="External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hoyougle.ru/services/olympics/winter/2010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2%D0%B0%D0%BD%D0%BA%D1%83%D0%B2%D0%B5%D1%80" TargetMode="External"/><Relationship Id="rId5" Type="http://schemas.openxmlformats.org/officeDocument/2006/relationships/hyperlink" Target="http://ru.wikipedia.org/wiki/%D0%97%D0%B8%D0%BC%D0%BD%D0%B8%D0%B5_%D0%9E%D0%BB%D0%B8%D0%BC%D0%BF%D0%B8%D0%B9%D1%81%D0%BA%D0%B8%D0%B5_%D0%B8%D0%B3%D1%80%D1%8B_2010" TargetMode="External"/><Relationship Id="rId4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hoyougle.ru/services/olympics/summer/2012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B%D0%BE%D0%BD%D0%B4%D0%BE%D0%BD" TargetMode="External"/><Relationship Id="rId5" Type="http://schemas.openxmlformats.org/officeDocument/2006/relationships/hyperlink" Target="http://ru.wikipedia.org/wiki/%D0%9B%D0%B5%D1%82%D0%BD%D0%B8%D0%B5_%D0%9E%D0%BB%D0%B8%D0%BC%D0%BF%D0%B8%D0%B9%D1%81%D0%BA%D0%B8%D0%B5_%D0%B8%D0%B3%D1%80%D1%8B_2012" TargetMode="External"/><Relationship Id="rId4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hyperlink" Target="http://ru.wikipedia.org/wiki/%D0%97%D0%B8%D0%BC%D0%BD%D0%B8%D0%B5_%D0%9E%D0%BB%D0%B8%D0%BC%D0%BF%D0%B8%D0%B9%D1%81%D0%BA%D0%B8%D0%B5_%D0%B8%D0%B3%D1%80%D1%8B_2014" TargetMode="External"/><Relationship Id="rId7" Type="http://schemas.openxmlformats.org/officeDocument/2006/relationships/hyperlink" Target="http://blog.myabc.ru/2011/02/sochi2014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hyperlink" Target="http://www.bsgazeta.ru/images/04032011_1.jpg" TargetMode="External"/><Relationship Id="rId4" Type="http://schemas.openxmlformats.org/officeDocument/2006/relationships/hyperlink" Target="http://ru.wikipedia.org/wiki/%D0%A1%D0%BE%D1%87%D0%B8" TargetMode="Externa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durdom.in.ua/public/main/photos/photo_14345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CE%EB%E8%EC%EF%E8%E9%F1%EA%E8%E5_%F2%E0%EB%E8%F1%EC%E0%ED%FB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hyperlink" Target="http://whoyougle.ru/services/olympics/summer/1968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hoyougle.ru/services/olympics/winter/1968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static2.aif.ru/public/news/485/00ba69b42ca1980a58ce47a9c8aecfed_big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9.jpeg"/><Relationship Id="rId2" Type="http://schemas.openxmlformats.org/officeDocument/2006/relationships/hyperlink" Target="http://whoyougle.ru/services/olympics/summer/1972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/index.php?title=%D0%A2%D0%B0%D0%BA%D1%81%D0%B0_%D0%92%D0%B0%D0%BB%D1%8C%D0%B4%D0%B8&amp;action=edit&amp;redlink=1" TargetMode="External"/><Relationship Id="rId5" Type="http://schemas.openxmlformats.org/officeDocument/2006/relationships/hyperlink" Target="http://ru.wikipedia.org/wiki/%D0%9C%D1%8E%D0%BD%D1%85%D0%B5%D0%BD" TargetMode="External"/><Relationship Id="rId4" Type="http://schemas.openxmlformats.org/officeDocument/2006/relationships/hyperlink" Target="http://ru.wikipedia.org/wiki/%D0%9B%D0%B5%D1%82%D0%BD%D0%B8%D0%B5_%D0%9E%D0%BB%D0%B8%D0%BC%D0%BF%D0%B8%D0%B9%D1%81%D0%BA%D0%B8%D0%B5_%D0%B8%D0%B3%D1%80%D1%8B_1972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hoyougle.ru/services/olympics/winter/1976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8%D0%BD%D1%81%D0%B1%D1%80%D1%83%D0%BA" TargetMode="External"/><Relationship Id="rId5" Type="http://schemas.openxmlformats.org/officeDocument/2006/relationships/hyperlink" Target="http://ru.wikipedia.org/wiki/%D0%97%D0%B8%D0%BC%D0%BD%D0%B8%D0%B5_%D0%9E%D0%BB%D0%B8%D0%BC%D0%BF%D0%B8%D0%B9%D1%81%D0%BA%D0%B8%D0%B5_%D0%B8%D0%B3%D1%80%D1%8B_1976" TargetMode="Externa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hyperlink" Target="http://ru.wikipedia.org/w/index.php?title=%D0%91%D0%BE%D0%B1%D1%80_%D0%90%D0%BC%D0%B8%D0%BA&amp;action=edit&amp;redlink=1" TargetMode="External"/><Relationship Id="rId2" Type="http://schemas.openxmlformats.org/officeDocument/2006/relationships/hyperlink" Target="http://whoyougle.ru/services/olympics/summer/1976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C%D0%BE%D0%BD%D1%80%D0%B5%D0%B0%D0%BB%D1%8C" TargetMode="External"/><Relationship Id="rId5" Type="http://schemas.openxmlformats.org/officeDocument/2006/relationships/hyperlink" Target="http://ru.wikipedia.org/wiki/%D0%9B%D0%B5%D1%82%D0%BD%D0%B8%D0%B5_%D0%9E%D0%BB%D0%B8%D0%BC%D0%BF%D0%B8%D0%B9%D1%81%D0%BA%D0%B8%D0%B5_%D0%B8%D0%B3%D1%80%D1%8B_1976" TargetMode="Externa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0"/>
            <a:ext cx="4572000" cy="3291201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996952"/>
            <a:ext cx="7772400" cy="60349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b="1" dirty="0">
                <a:solidFill>
                  <a:srgbClr val="7030A0"/>
                </a:solidFill>
                <a:latin typeface="Arial Black" pitchFamily="34" charset="0"/>
              </a:rPr>
              <a:t/>
            </a:r>
            <a:br>
              <a:rPr lang="ru-RU" b="1" dirty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Arial Black" pitchFamily="34" charset="0"/>
              </a:rPr>
              <a:t>Талисманы Олимпийских игр</a:t>
            </a:r>
            <a:endParaRPr lang="ru-RU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3500438"/>
            <a:ext cx="7456342" cy="3166642"/>
          </a:xfrm>
        </p:spPr>
        <p:txBody>
          <a:bodyPr>
            <a:normAutofit fontScale="32500" lnSpcReduction="20000"/>
          </a:bodyPr>
          <a:lstStyle/>
          <a:p>
            <a:pPr>
              <a:lnSpc>
                <a:spcPct val="170000"/>
              </a:lnSpc>
              <a:defRPr/>
            </a:pPr>
            <a:r>
              <a:rPr lang="ru-RU" sz="6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ГБОУ СОШ №138</a:t>
            </a:r>
          </a:p>
          <a:p>
            <a:pPr>
              <a:lnSpc>
                <a:spcPct val="170000"/>
              </a:lnSpc>
              <a:defRPr/>
            </a:pPr>
            <a:r>
              <a:rPr lang="ru-RU" sz="6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Калининского района, г.  </a:t>
            </a:r>
          </a:p>
          <a:p>
            <a:pPr>
              <a:lnSpc>
                <a:spcPct val="170000"/>
              </a:lnSpc>
              <a:defRPr/>
            </a:pPr>
            <a:r>
              <a:rPr lang="ru-RU" sz="6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Санкт-Петербурга</a:t>
            </a:r>
          </a:p>
          <a:p>
            <a:pPr>
              <a:lnSpc>
                <a:spcPct val="170000"/>
              </a:lnSpc>
              <a:defRPr/>
            </a:pPr>
            <a:r>
              <a:rPr lang="ru-RU" sz="6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Педагог отделения дополнительного образования</a:t>
            </a:r>
            <a:endParaRPr lang="ru-RU" sz="6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</a:pPr>
            <a:r>
              <a:rPr lang="ru-RU" sz="6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Данилова Наталья Витальевна</a:t>
            </a:r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  <a:endParaRPr lang="ru-RU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yg.su/i/services/olympics/winter/1980.pn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356993"/>
            <a:ext cx="4003898" cy="3501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851920" y="69269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Талисманы 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Олимпийских игр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(официальные)</a:t>
            </a:r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404664"/>
            <a:ext cx="2619375" cy="174307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067944" y="1628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u="sng" dirty="0">
                <a:hlinkClick r:id="rId5"/>
              </a:rPr>
              <a:t>Зимние Олимпийские игры </a:t>
            </a:r>
            <a:r>
              <a:rPr lang="ru-RU" b="1" u="sng" dirty="0" smtClean="0">
                <a:hlinkClick r:id="rId5"/>
              </a:rPr>
              <a:t>1980</a:t>
            </a:r>
            <a:r>
              <a:rPr lang="ru-RU" b="1" dirty="0" smtClean="0"/>
              <a:t> </a:t>
            </a:r>
            <a:r>
              <a:rPr lang="ru-RU" b="1" u="sng" dirty="0">
                <a:hlinkClick r:id="rId6"/>
              </a:rPr>
              <a:t>Лейк-Плэсид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092280" y="2348880"/>
            <a:ext cx="14173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FF9933"/>
                </a:solidFill>
              </a:rPr>
              <a:t>Енот </a:t>
            </a:r>
            <a:r>
              <a:rPr lang="ru-RU" b="1" i="1" dirty="0" err="1">
                <a:solidFill>
                  <a:srgbClr val="FF9933"/>
                </a:solidFill>
              </a:rPr>
              <a:t>Рони</a:t>
            </a:r>
            <a:r>
              <a:rPr lang="ru-RU" b="1" i="1" dirty="0">
                <a:solidFill>
                  <a:srgbClr val="FF9933"/>
                </a:solidFill>
              </a:rPr>
              <a:t> </a:t>
            </a:r>
            <a:endParaRPr lang="ru-RU" i="1" dirty="0">
              <a:solidFill>
                <a:srgbClr val="FF9933"/>
              </a:solidFill>
            </a:endParaRPr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467544" y="2708920"/>
            <a:ext cx="5274585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Дизайнеры стилизовали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Рони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под лыжника,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раскрасив мордочку в форме защитных очков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лыжной шапочки.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Маска-очки стала самым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модным аксессуаром Зимних Игр.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Енот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Рони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стал первым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талисманом-животным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Зимних Олимпийских игр,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стилизованным под спортсмена.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404664"/>
            <a:ext cx="2619375" cy="17430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067944" y="47667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Талисманы 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Олимпийских игр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(официальные)</a:t>
            </a:r>
          </a:p>
        </p:txBody>
      </p:sp>
      <p:pic>
        <p:nvPicPr>
          <p:cNvPr id="4" name="Рисунок 3" descr="http://wyg.su/i/services/olympics/summer/1980.pn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03218" y="2132856"/>
            <a:ext cx="3440782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079104" y="2060848"/>
            <a:ext cx="806489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>
                <a:latin typeface="Calibri" pitchFamily="34" charset="0"/>
              </a:rPr>
              <a:t>Полное </a:t>
            </a:r>
            <a:r>
              <a:rPr lang="ru-RU" dirty="0">
                <a:latin typeface="Calibri" pitchFamily="34" charset="0"/>
              </a:rPr>
              <a:t>имя талисмана Олимпиады-80 — </a:t>
            </a:r>
            <a:endParaRPr lang="ru-RU" dirty="0" smtClean="0">
              <a:latin typeface="Calibri" pitchFamily="34" charset="0"/>
            </a:endParaRPr>
          </a:p>
          <a:p>
            <a:r>
              <a:rPr lang="ru-RU" b="1" dirty="0" smtClean="0">
                <a:latin typeface="Calibri" pitchFamily="34" charset="0"/>
              </a:rPr>
              <a:t>Михаил </a:t>
            </a:r>
            <a:r>
              <a:rPr lang="ru-RU" b="1" dirty="0" err="1">
                <a:latin typeface="Calibri" pitchFamily="34" charset="0"/>
              </a:rPr>
              <a:t>Потапыч</a:t>
            </a:r>
            <a:r>
              <a:rPr lang="ru-RU" b="1" dirty="0">
                <a:latin typeface="Calibri" pitchFamily="34" charset="0"/>
              </a:rPr>
              <a:t> </a:t>
            </a:r>
            <a:r>
              <a:rPr lang="ru-RU" b="1" dirty="0" smtClean="0">
                <a:latin typeface="Calibri" pitchFamily="34" charset="0"/>
              </a:rPr>
              <a:t>Топтыгин</a:t>
            </a:r>
            <a:r>
              <a:rPr lang="ru-RU" dirty="0" smtClean="0">
                <a:latin typeface="Calibri" pitchFamily="34" charset="0"/>
              </a:rPr>
              <a:t>.</a:t>
            </a:r>
          </a:p>
          <a:p>
            <a:r>
              <a:rPr lang="ru-RU" dirty="0" smtClean="0">
                <a:latin typeface="Calibri" pitchFamily="34" charset="0"/>
              </a:rPr>
              <a:t>Бурый медведь является символом России, </a:t>
            </a:r>
          </a:p>
          <a:p>
            <a:r>
              <a:rPr lang="ru-RU" dirty="0" smtClean="0">
                <a:latin typeface="Calibri" pitchFamily="34" charset="0"/>
              </a:rPr>
              <a:t>поэтому </a:t>
            </a:r>
            <a:r>
              <a:rPr lang="ru-RU" dirty="0">
                <a:latin typeface="Calibri" pitchFamily="34" charset="0"/>
              </a:rPr>
              <a:t>его выбор в качестве </a:t>
            </a:r>
            <a:endParaRPr lang="ru-RU" dirty="0" smtClean="0">
              <a:latin typeface="Calibri" pitchFamily="34" charset="0"/>
            </a:endParaRPr>
          </a:p>
          <a:p>
            <a:r>
              <a:rPr lang="ru-RU" dirty="0" smtClean="0">
                <a:latin typeface="Calibri" pitchFamily="34" charset="0"/>
              </a:rPr>
              <a:t>официального </a:t>
            </a:r>
            <a:r>
              <a:rPr lang="ru-RU" dirty="0">
                <a:latin typeface="Calibri" pitchFamily="34" charset="0"/>
              </a:rPr>
              <a:t>талисмана Игр в Москве не случаен</a:t>
            </a:r>
            <a:r>
              <a:rPr lang="ru-RU" dirty="0" smtClean="0">
                <a:latin typeface="Calibri" pitchFamily="34" charset="0"/>
              </a:rPr>
              <a:t>.</a:t>
            </a:r>
            <a:r>
              <a:rPr lang="ru-RU" dirty="0">
                <a:latin typeface="Calibri" pitchFamily="34" charset="0"/>
              </a:rPr>
              <a:t> </a:t>
            </a:r>
            <a:endParaRPr lang="ru-RU" dirty="0" smtClean="0">
              <a:latin typeface="Calibri" pitchFamily="34" charset="0"/>
            </a:endParaRPr>
          </a:p>
          <a:p>
            <a:r>
              <a:rPr lang="ru-RU" dirty="0" smtClean="0">
                <a:latin typeface="Calibri" pitchFamily="34" charset="0"/>
              </a:rPr>
              <a:t>Автором </a:t>
            </a:r>
            <a:r>
              <a:rPr lang="ru-RU" dirty="0">
                <a:latin typeface="Calibri" pitchFamily="34" charset="0"/>
              </a:rPr>
              <a:t>окончательного варианта талисмана </a:t>
            </a:r>
            <a:endParaRPr lang="ru-RU" dirty="0" smtClean="0">
              <a:latin typeface="Calibri" pitchFamily="34" charset="0"/>
            </a:endParaRPr>
          </a:p>
          <a:p>
            <a:r>
              <a:rPr lang="ru-RU" dirty="0" smtClean="0">
                <a:latin typeface="Calibri" pitchFamily="34" charset="0"/>
              </a:rPr>
              <a:t>является </a:t>
            </a:r>
            <a:r>
              <a:rPr lang="ru-RU" dirty="0">
                <a:latin typeface="Calibri" pitchFamily="34" charset="0"/>
              </a:rPr>
              <a:t>известный </a:t>
            </a:r>
            <a:r>
              <a:rPr lang="ru-RU" dirty="0" smtClean="0">
                <a:latin typeface="Calibri" pitchFamily="34" charset="0"/>
              </a:rPr>
              <a:t>художник-иллюстратор</a:t>
            </a:r>
          </a:p>
          <a:p>
            <a:r>
              <a:rPr lang="ru-RU" dirty="0" smtClean="0">
                <a:latin typeface="Calibri" pitchFamily="34" charset="0"/>
              </a:rPr>
              <a:t> Виктор Чижиков. </a:t>
            </a:r>
          </a:p>
          <a:p>
            <a:r>
              <a:rPr lang="ru-RU" dirty="0" smtClean="0">
                <a:latin typeface="Calibri" pitchFamily="34" charset="0"/>
              </a:rPr>
              <a:t>Из </a:t>
            </a:r>
            <a:r>
              <a:rPr lang="ru-RU" dirty="0">
                <a:latin typeface="Calibri" pitchFamily="34" charset="0"/>
              </a:rPr>
              <a:t>более сотни придуманных им различных </a:t>
            </a:r>
            <a:endParaRPr lang="ru-RU" dirty="0" smtClean="0">
              <a:latin typeface="Calibri" pitchFamily="34" charset="0"/>
            </a:endParaRPr>
          </a:p>
          <a:p>
            <a:r>
              <a:rPr lang="ru-RU" dirty="0" smtClean="0">
                <a:latin typeface="Calibri" pitchFamily="34" charset="0"/>
              </a:rPr>
              <a:t>образов </a:t>
            </a:r>
            <a:r>
              <a:rPr lang="ru-RU" dirty="0">
                <a:latin typeface="Calibri" pitchFamily="34" charset="0"/>
              </a:rPr>
              <a:t>он выбрал один, который принял участие </a:t>
            </a:r>
            <a:endParaRPr lang="ru-RU" dirty="0" smtClean="0">
              <a:latin typeface="Calibri" pitchFamily="34" charset="0"/>
            </a:endParaRPr>
          </a:p>
          <a:p>
            <a:r>
              <a:rPr lang="ru-RU" dirty="0" smtClean="0">
                <a:latin typeface="Calibri" pitchFamily="34" charset="0"/>
              </a:rPr>
              <a:t>в </a:t>
            </a:r>
            <a:r>
              <a:rPr lang="ru-RU" dirty="0">
                <a:latin typeface="Calibri" pitchFamily="34" charset="0"/>
              </a:rPr>
              <a:t>итоговой выставке в Москве. </a:t>
            </a:r>
            <a:endParaRPr lang="ru-RU" dirty="0" smtClean="0">
              <a:latin typeface="Calibri" pitchFamily="34" charset="0"/>
            </a:endParaRPr>
          </a:p>
          <a:p>
            <a:r>
              <a:rPr lang="ru-RU" dirty="0" smtClean="0">
                <a:latin typeface="Calibri" pitchFamily="34" charset="0"/>
              </a:rPr>
              <a:t>На </a:t>
            </a:r>
            <a:r>
              <a:rPr lang="ru-RU" dirty="0">
                <a:latin typeface="Calibri" pitchFamily="34" charset="0"/>
              </a:rPr>
              <a:t>конкурсный отбор попало шестьдесят медведей </a:t>
            </a:r>
            <a:endParaRPr lang="ru-RU" dirty="0" smtClean="0">
              <a:latin typeface="Calibri" pitchFamily="34" charset="0"/>
            </a:endParaRPr>
          </a:p>
          <a:p>
            <a:r>
              <a:rPr lang="ru-RU" dirty="0" smtClean="0">
                <a:latin typeface="Calibri" pitchFamily="34" charset="0"/>
              </a:rPr>
              <a:t>разных </a:t>
            </a:r>
            <a:r>
              <a:rPr lang="ru-RU" dirty="0">
                <a:latin typeface="Calibri" pitchFamily="34" charset="0"/>
              </a:rPr>
              <a:t>художников. </a:t>
            </a:r>
            <a:r>
              <a:rPr lang="ru-RU" b="1" dirty="0" smtClean="0">
                <a:latin typeface="Calibri" pitchFamily="34" charset="0"/>
              </a:rPr>
              <a:t>Миша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dirty="0">
                <a:latin typeface="Calibri" pitchFamily="34" charset="0"/>
              </a:rPr>
              <a:t>понравился всем. </a:t>
            </a:r>
            <a:endParaRPr lang="ru-RU" dirty="0" smtClean="0">
              <a:latin typeface="Calibri" pitchFamily="34" charset="0"/>
            </a:endParaRPr>
          </a:p>
          <a:p>
            <a:endParaRPr lang="ru-RU" dirty="0">
              <a:latin typeface="Calibri" pitchFamily="34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995936" y="1340768"/>
            <a:ext cx="453650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5"/>
              </a:rPr>
              <a:t>Летние Олимпийские игры 1980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1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6"/>
              </a:rPr>
              <a:t>Олимпийский Мишка</a:t>
            </a:r>
            <a:endParaRPr kumimoji="0" lang="ru-RU" sz="2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yg.su/i/services/olympics/winter/1984.png">
            <a:hlinkClick r:id="rId2"/>
          </p:cNvPr>
          <p:cNvPicPr/>
          <p:nvPr/>
        </p:nvPicPr>
        <p:blipFill>
          <a:blip r:embed="rId3" cstate="print">
            <a:clrChange>
              <a:clrFrom>
                <a:srgbClr val="F9FAF9"/>
              </a:clrFrom>
              <a:clrTo>
                <a:srgbClr val="F9FA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2924944"/>
            <a:ext cx="280831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139952" y="76470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Талисманы 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Олимпийских игр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(официальные)</a:t>
            </a:r>
          </a:p>
        </p:txBody>
      </p:sp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332656"/>
            <a:ext cx="2619375" cy="174307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139952" y="170080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u="sng" dirty="0">
                <a:hlinkClick r:id="rId5"/>
              </a:rPr>
              <a:t>Зимние Олимпийские игры </a:t>
            </a:r>
            <a:r>
              <a:rPr lang="ru-RU" b="1" u="sng" dirty="0" smtClean="0">
                <a:hlinkClick r:id="rId5"/>
              </a:rPr>
              <a:t>1984</a:t>
            </a:r>
            <a:r>
              <a:rPr lang="ru-RU" b="1" dirty="0" smtClean="0"/>
              <a:t> </a:t>
            </a:r>
            <a:r>
              <a:rPr lang="ru-RU" b="1" u="sng" dirty="0">
                <a:hlinkClick r:id="rId6"/>
              </a:rPr>
              <a:t>Сараево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588224" y="2348880"/>
            <a:ext cx="20617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FF9933"/>
                </a:solidFill>
              </a:rPr>
              <a:t>Волчонок </a:t>
            </a:r>
            <a:r>
              <a:rPr lang="ru-RU" b="1" i="1" dirty="0" err="1">
                <a:solidFill>
                  <a:srgbClr val="FF9933"/>
                </a:solidFill>
              </a:rPr>
              <a:t>Вучко</a:t>
            </a:r>
            <a:r>
              <a:rPr lang="ru-RU" b="1" i="1" dirty="0">
                <a:solidFill>
                  <a:srgbClr val="FF9933"/>
                </a:solidFill>
              </a:rPr>
              <a:t> </a:t>
            </a:r>
            <a:endParaRPr lang="ru-RU" i="1" dirty="0">
              <a:solidFill>
                <a:srgbClr val="FF9933"/>
              </a:solidFill>
            </a:endParaRPr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267744" y="2636912"/>
            <a:ext cx="634507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Перед дизайнерами стояла задача сделать образ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волчонка как можно менее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агрессивным и как можно более доброжелательным.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 замыслу, талисман должен был символизировать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дружеские взаимоотношения человека и животных,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стремление быть ближе к природе.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Волчонок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получился персонажем сильным, храбрым и,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одновременно, весёлым и беззаботным.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результате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Вучко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признан одним из самых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обаятельных персонажей в истории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олимпийских талисманов.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Югославии он стал любимой детской игрушкой.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0"/>
            <a:ext cx="2619375" cy="17430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23928" y="836712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Талисманы 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Олимпийских </a:t>
            </a: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игр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(официальные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)</a:t>
            </a:r>
          </a:p>
          <a:p>
            <a:pPr lvl="0" algn="r">
              <a:spcBef>
                <a:spcPct val="0"/>
              </a:spcBef>
              <a:defRPr/>
            </a:pPr>
            <a:endParaRPr lang="ru-RU" b="1" dirty="0">
              <a:solidFill>
                <a:srgbClr val="7030A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 Black" pitchFamily="34" charset="0"/>
            </a:endParaRPr>
          </a:p>
          <a:p>
            <a:pPr algn="r"/>
            <a:r>
              <a:rPr lang="ru-RU" b="1" dirty="0" smtClean="0">
                <a:hlinkClick r:id="rId3"/>
              </a:rPr>
              <a:t>Летние </a:t>
            </a:r>
            <a:r>
              <a:rPr lang="ru-RU" b="1" dirty="0">
                <a:hlinkClick r:id="rId3"/>
              </a:rPr>
              <a:t>Олимпийские игры </a:t>
            </a:r>
            <a:r>
              <a:rPr lang="ru-RU" b="1" dirty="0" smtClean="0">
                <a:hlinkClick r:id="rId3"/>
              </a:rPr>
              <a:t>1984</a:t>
            </a:r>
            <a:endParaRPr lang="ru-RU" b="1" dirty="0" smtClean="0"/>
          </a:p>
          <a:p>
            <a:pPr algn="r"/>
            <a:r>
              <a:rPr lang="ru-RU" b="1" dirty="0" smtClean="0"/>
              <a:t> </a:t>
            </a:r>
            <a:r>
              <a:rPr lang="ru-RU" b="1" dirty="0" smtClean="0">
                <a:hlinkClick r:id="rId4"/>
              </a:rPr>
              <a:t>Лос-Анджелес</a:t>
            </a:r>
            <a:endParaRPr lang="ru-RU" dirty="0"/>
          </a:p>
          <a:p>
            <a:pPr algn="r"/>
            <a:r>
              <a:rPr lang="ru-RU" b="1" i="1" dirty="0" smtClean="0">
                <a:solidFill>
                  <a:srgbClr val="FF9933"/>
                </a:solidFill>
              </a:rPr>
              <a:t>Сэм –орёл</a:t>
            </a:r>
          </a:p>
          <a:p>
            <a:pPr algn="r"/>
            <a:endParaRPr lang="ru-RU" dirty="0">
              <a:solidFill>
                <a:srgbClr val="FF9933"/>
              </a:solidFill>
            </a:endParaRPr>
          </a:p>
          <a:p>
            <a:pPr algn="r"/>
            <a:r>
              <a:rPr lang="ru-RU" dirty="0" smtClean="0">
                <a:latin typeface="Calibri" pitchFamily="34" charset="0"/>
              </a:rPr>
              <a:t>Орёл </a:t>
            </a:r>
            <a:r>
              <a:rPr lang="ru-RU" dirty="0">
                <a:latin typeface="Calibri" pitchFamily="34" charset="0"/>
              </a:rPr>
              <a:t>является национальным символом </a:t>
            </a:r>
            <a:r>
              <a:rPr lang="ru-RU" dirty="0" smtClean="0">
                <a:latin typeface="Calibri" pitchFamily="34" charset="0"/>
              </a:rPr>
              <a:t>Соединенных штатов Америки. </a:t>
            </a:r>
            <a:r>
              <a:rPr lang="ru-RU" dirty="0">
                <a:latin typeface="Calibri" pitchFamily="34" charset="0"/>
              </a:rPr>
              <a:t>Кроме того, в данном талисмане заложен и другой образ, благодаря которому он и получил своё имя. Художники компании </a:t>
            </a:r>
            <a:r>
              <a:rPr lang="ru-RU" dirty="0" smtClean="0">
                <a:latin typeface="Calibri" pitchFamily="34" charset="0"/>
              </a:rPr>
              <a:t>Уолта Диснея нарисовали </a:t>
            </a:r>
            <a:r>
              <a:rPr lang="ru-RU" dirty="0">
                <a:latin typeface="Calibri" pitchFamily="34" charset="0"/>
              </a:rPr>
              <a:t>орлёнка в цилиндре, окрашенном в цвета американского флага, точно таком, как на знаменитом </a:t>
            </a:r>
            <a:r>
              <a:rPr lang="ru-RU" dirty="0" smtClean="0">
                <a:latin typeface="Calibri" pitchFamily="34" charset="0"/>
              </a:rPr>
              <a:t>Дядюшке -Сэме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http://wyg.su/i/services/olympics/summer/1984.png">
            <a:hlinkClick r:id="rId5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1916832"/>
            <a:ext cx="3024336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548680"/>
            <a:ext cx="2619375" cy="17430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851920" y="54868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Талисманы 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Олимпийских игр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(официальные)</a:t>
            </a:r>
          </a:p>
        </p:txBody>
      </p:sp>
      <p:pic>
        <p:nvPicPr>
          <p:cNvPr id="4" name="Рисунок 3" descr="http://wyg.su/i/services/olympics/winter/1988.pn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276872"/>
            <a:ext cx="266429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95936" y="1628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u="sng" dirty="0">
                <a:hlinkClick r:id="rId5"/>
              </a:rPr>
              <a:t>Зимние Олимпийские игры </a:t>
            </a:r>
            <a:r>
              <a:rPr lang="ru-RU" b="1" u="sng" dirty="0" smtClean="0">
                <a:hlinkClick r:id="rId5"/>
              </a:rPr>
              <a:t>1988</a:t>
            </a:r>
            <a:r>
              <a:rPr lang="ru-RU" b="1" dirty="0" smtClean="0"/>
              <a:t> </a:t>
            </a:r>
            <a:r>
              <a:rPr lang="ru-RU" b="1" u="sng" dirty="0">
                <a:hlinkClick r:id="rId6"/>
              </a:rPr>
              <a:t>Калгари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588224" y="2204864"/>
            <a:ext cx="1901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u="sng" dirty="0" err="1">
                <a:hlinkClick r:id="rId7" tooltip="Хайди и Хоуди (страница отсутствует)"/>
              </a:rPr>
              <a:t>Хайди</a:t>
            </a:r>
            <a:r>
              <a:rPr lang="ru-RU" b="1" i="1" u="sng" dirty="0">
                <a:hlinkClick r:id="rId7" tooltip="Хайди и Хоуди (страница отсутствует)"/>
              </a:rPr>
              <a:t> и </a:t>
            </a:r>
            <a:r>
              <a:rPr lang="ru-RU" b="1" i="1" u="sng" dirty="0" err="1">
                <a:hlinkClick r:id="rId7" tooltip="Хайди и Хоуди (страница отсутствует)"/>
              </a:rPr>
              <a:t>Хоуди</a:t>
            </a:r>
            <a:endParaRPr lang="ru-RU" dirty="0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131840" y="2636912"/>
            <a:ext cx="5225598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 легенде, придуманной для талисманов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Зимней Олимпиады 1988,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полярные медведи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Хайди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Хоуди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—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неразлучные брат с сестрой.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Их имена являются производными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 слова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«Привет!»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(на английском языке и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западно-американском диалекте).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Так создатели талисманов закладывали в них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символ единения, дружбы и гостеприимства.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548680"/>
            <a:ext cx="2619375" cy="17430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79912" y="90872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Талисманы 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Олимпийских игр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(официальные)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139952" y="191683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u="sng" dirty="0">
                <a:hlinkClick r:id="rId3"/>
              </a:rPr>
              <a:t>Летние Олимпийские игры </a:t>
            </a:r>
            <a:r>
              <a:rPr lang="ru-RU" b="1" u="sng" dirty="0" smtClean="0">
                <a:hlinkClick r:id="rId3"/>
              </a:rPr>
              <a:t>1988</a:t>
            </a:r>
            <a:endParaRPr lang="ru-RU" b="1" dirty="0" smtClean="0"/>
          </a:p>
          <a:p>
            <a:pPr algn="r"/>
            <a:r>
              <a:rPr lang="ru-RU" b="1" dirty="0" smtClean="0"/>
              <a:t> </a:t>
            </a:r>
            <a:r>
              <a:rPr lang="ru-RU" b="1" u="sng" dirty="0">
                <a:hlinkClick r:id="rId4"/>
              </a:rPr>
              <a:t>Сеул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44208" y="2564904"/>
            <a:ext cx="22958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FF9933"/>
                </a:solidFill>
              </a:rPr>
              <a:t>Тигрёнок </a:t>
            </a:r>
            <a:r>
              <a:rPr lang="ru-RU" b="1" i="1" dirty="0" err="1">
                <a:solidFill>
                  <a:srgbClr val="FF9933"/>
                </a:solidFill>
              </a:rPr>
              <a:t>Ходори</a:t>
            </a:r>
            <a:r>
              <a:rPr lang="ru-RU" b="1" i="1" dirty="0">
                <a:solidFill>
                  <a:srgbClr val="FF9933"/>
                </a:solidFill>
              </a:rPr>
              <a:t> </a:t>
            </a:r>
            <a:endParaRPr lang="ru-RU" i="1" dirty="0">
              <a:solidFill>
                <a:srgbClr val="FF9933"/>
              </a:solidFill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259632" y="3131096"/>
            <a:ext cx="7632848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Талисманом XXIV Олимпийских игр стал герой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корейских легенд —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амурский тигр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Чтобы нивелировать отрицательные стороны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хищного зверя,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его изобразили маленьким тигрёнком,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добрым и безобидным.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Имя для талисмана выбирали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 помощью народного голосования .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Победившее имя с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корейского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можно перевести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Мальчик Тигр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«Хо»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означает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«тигр»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а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дори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—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«мальчик»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Рисунок 6" descr="http://wyg.su/i/services/olympics/summer/1988.png">
            <a:hlinkClick r:id="rId5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9592" y="2132856"/>
            <a:ext cx="2736304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yg.su/i/services/olympics/winter/1992.png">
            <a:hlinkClick r:id="rId2"/>
          </p:cNvPr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2204864"/>
            <a:ext cx="3528392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548680"/>
            <a:ext cx="2619375" cy="17430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851920" y="90872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Талисманы 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Олимпийских игр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(официальные)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067944" y="191683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u="sng" dirty="0">
                <a:hlinkClick r:id="rId5"/>
              </a:rPr>
              <a:t>Зимние Олимпийские игры </a:t>
            </a:r>
            <a:r>
              <a:rPr lang="ru-RU" b="1" u="sng" dirty="0" smtClean="0">
                <a:hlinkClick r:id="rId5"/>
              </a:rPr>
              <a:t>1992</a:t>
            </a:r>
            <a:r>
              <a:rPr lang="ru-RU" b="1" dirty="0" smtClean="0"/>
              <a:t> </a:t>
            </a:r>
            <a:r>
              <a:rPr lang="ru-RU" b="1" u="sng" dirty="0" err="1">
                <a:hlinkClick r:id="rId6"/>
              </a:rPr>
              <a:t>Альбервиль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04248" y="2564904"/>
            <a:ext cx="18229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FF9933"/>
                </a:solidFill>
              </a:rPr>
              <a:t>Гном </a:t>
            </a:r>
            <a:r>
              <a:rPr lang="ru-RU" b="1" i="1" dirty="0" err="1">
                <a:solidFill>
                  <a:srgbClr val="FF9933"/>
                </a:solidFill>
              </a:rPr>
              <a:t>Маджик</a:t>
            </a:r>
            <a:r>
              <a:rPr lang="ru-RU" b="1" i="1" dirty="0">
                <a:solidFill>
                  <a:srgbClr val="FF9933"/>
                </a:solidFill>
              </a:rPr>
              <a:t> </a:t>
            </a:r>
            <a:endParaRPr lang="ru-RU" i="1" dirty="0">
              <a:solidFill>
                <a:srgbClr val="FF9933"/>
              </a:solidFill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483768" y="2909843"/>
            <a:ext cx="6067366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Образ представителя волшебного народа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воплощает идею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«мечты и воображения»,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стремления к звёздам,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 осуществлению несбыточного.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старинных легендах гномы являются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хранителями несметных сокровищ,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дружба с ними приносит людям удачу.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Мифический человечек-звезда,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 замыслу создателей,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должен был вести к победе и успеху.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548680"/>
            <a:ext cx="2619375" cy="17430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23928" y="69269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Талисманы 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Олимпийских игр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(официальные)</a:t>
            </a:r>
          </a:p>
        </p:txBody>
      </p:sp>
      <p:pic>
        <p:nvPicPr>
          <p:cNvPr id="4" name="Рисунок 3" descr="http://wyg.su/i/services/olympics/summer/1992.pn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420888"/>
            <a:ext cx="3384376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11960" y="177281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u="sng" dirty="0">
                <a:hlinkClick r:id="rId5"/>
              </a:rPr>
              <a:t>Летние Олимпийские игры </a:t>
            </a:r>
            <a:r>
              <a:rPr lang="ru-RU" b="1" u="sng" dirty="0" smtClean="0">
                <a:hlinkClick r:id="rId5"/>
              </a:rPr>
              <a:t>1992</a:t>
            </a:r>
            <a:r>
              <a:rPr lang="ru-RU" b="1" dirty="0" smtClean="0"/>
              <a:t> </a:t>
            </a:r>
            <a:r>
              <a:rPr lang="ru-RU" b="1" u="sng" dirty="0">
                <a:hlinkClick r:id="rId6"/>
              </a:rPr>
              <a:t>Барселона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020272" y="2348880"/>
            <a:ext cx="16594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FF9933"/>
                </a:solidFill>
              </a:rPr>
              <a:t>Щенок </a:t>
            </a:r>
            <a:r>
              <a:rPr lang="ru-RU" b="1" i="1" dirty="0" err="1">
                <a:solidFill>
                  <a:srgbClr val="FF9933"/>
                </a:solidFill>
              </a:rPr>
              <a:t>Коби</a:t>
            </a:r>
            <a:r>
              <a:rPr lang="ru-RU" b="1" i="1" dirty="0">
                <a:solidFill>
                  <a:srgbClr val="FF9933"/>
                </a:solidFill>
              </a:rPr>
              <a:t> </a:t>
            </a:r>
            <a:endParaRPr lang="ru-RU" i="1" dirty="0">
              <a:solidFill>
                <a:srgbClr val="FF9933"/>
              </a:solidFill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3040356"/>
            <a:ext cx="8694688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Юбилейные XXV Олимпийские игры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проходили в Барселоне. 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дворняга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Коби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беспризорный щенок,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мультяшный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герой популярной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детской телепередачи.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Он так полюбился испанцам,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что был всенародно выбран талисманом Олимпиады.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Кроме того,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Щенок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Коби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признан самым элегантно одетым талисманом: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нём был тёмно-синий костюм и галстук.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548680"/>
            <a:ext cx="2619375" cy="17430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95936" y="83671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Талисманы 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Олимпийских игр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(официальные)</a:t>
            </a:r>
          </a:p>
        </p:txBody>
      </p:sp>
      <p:pic>
        <p:nvPicPr>
          <p:cNvPr id="4" name="Рисунок 3" descr="http://wyg.su/i/services/olympics/winter/1994.png">
            <a:hlinkClick r:id="rId3"/>
          </p:cNvPr>
          <p:cNvPicPr/>
          <p:nvPr/>
        </p:nvPicPr>
        <p:blipFill>
          <a:blip r:embed="rId4" cstate="print"/>
          <a:srcRect b="15556"/>
          <a:stretch>
            <a:fillRect/>
          </a:stretch>
        </p:blipFill>
        <p:spPr bwMode="auto">
          <a:xfrm>
            <a:off x="5940152" y="3861048"/>
            <a:ext cx="2952328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851920" y="184482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u="sng" dirty="0">
                <a:hlinkClick r:id="rId5"/>
              </a:rPr>
              <a:t>Зимние Олимпийские игры </a:t>
            </a:r>
            <a:r>
              <a:rPr lang="ru-RU" b="1" u="sng" dirty="0" smtClean="0">
                <a:hlinkClick r:id="rId5"/>
              </a:rPr>
              <a:t>1994</a:t>
            </a:r>
            <a:r>
              <a:rPr lang="ru-RU" b="1" dirty="0" smtClean="0"/>
              <a:t> </a:t>
            </a:r>
            <a:r>
              <a:rPr lang="ru-RU" b="1" u="sng" dirty="0" err="1">
                <a:hlinkClick r:id="rId6"/>
              </a:rPr>
              <a:t>Лиллехаммер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372200" y="2492896"/>
            <a:ext cx="21948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FF9933"/>
                </a:solidFill>
              </a:rPr>
              <a:t>Хокон и Кристин </a:t>
            </a:r>
            <a:endParaRPr lang="ru-RU" i="1" dirty="0">
              <a:solidFill>
                <a:srgbClr val="FF9933"/>
              </a:solidFill>
            </a:endParaRPr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323528" y="2780928"/>
            <a:ext cx="7416824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Талисманами Олимпийских игр в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Лиллехаммере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стали герои норвежских легенд, брат и сестра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Хокон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Кристин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Мальчик и девочка с типично скандинавской внешностью в традиционных национальных костюмах были выполнены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дизайнерами с теплотой и иронией.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Впервые в качестве официальных талисманов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были выбраны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люди.В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торжественных церемониях,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 также в рекламе Игр использовались живые дети,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одетые как олимпийские талисманы.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548680"/>
            <a:ext cx="2619375" cy="17430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23928" y="90872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Талисманы 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Олимпийских игр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(официальные)</a:t>
            </a:r>
          </a:p>
        </p:txBody>
      </p:sp>
      <p:pic>
        <p:nvPicPr>
          <p:cNvPr id="4" name="Рисунок 3" descr="http://wyg.su/i/services/olympics/summer/1996.pn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2132856"/>
            <a:ext cx="4032448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139952" y="184482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u="sng" dirty="0">
                <a:hlinkClick r:id="rId5"/>
              </a:rPr>
              <a:t>Летние Олимпийские игры </a:t>
            </a:r>
            <a:r>
              <a:rPr lang="ru-RU" b="1" u="sng" dirty="0" smtClean="0">
                <a:hlinkClick r:id="rId5"/>
              </a:rPr>
              <a:t>1996</a:t>
            </a:r>
            <a:r>
              <a:rPr lang="ru-RU" b="1" dirty="0" smtClean="0"/>
              <a:t> </a:t>
            </a:r>
            <a:r>
              <a:rPr lang="ru-RU" b="1" u="sng" dirty="0">
                <a:hlinkClick r:id="rId6"/>
              </a:rPr>
              <a:t>Атланта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884368" y="2492896"/>
            <a:ext cx="721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err="1">
                <a:solidFill>
                  <a:srgbClr val="FF9933"/>
                </a:solidFill>
              </a:rPr>
              <a:t>Иззи</a:t>
            </a:r>
            <a:endParaRPr lang="ru-RU" i="1" dirty="0">
              <a:solidFill>
                <a:srgbClr val="FF9933"/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2843808" y="3068960"/>
            <a:ext cx="578947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latin typeface="Calibri" pitchFamily="34" charset="0"/>
              </a:rPr>
              <a:t>Талисман Олимпиады-96 было решено </a:t>
            </a:r>
            <a:endParaRPr lang="ru-RU" sz="2000" dirty="0" smtClean="0">
              <a:latin typeface="Calibri" pitchFamily="34" charset="0"/>
            </a:endParaRP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Calibri" pitchFamily="34" charset="0"/>
              </a:rPr>
              <a:t>сгенерировать </a:t>
            </a:r>
            <a:r>
              <a:rPr lang="ru-RU" sz="2000" dirty="0">
                <a:latin typeface="Calibri" pitchFamily="34" charset="0"/>
              </a:rPr>
              <a:t>на компьютере. </a:t>
            </a:r>
            <a:endParaRPr lang="ru-RU" sz="2000" dirty="0" smtClean="0">
              <a:latin typeface="Calibri" pitchFamily="34" charset="0"/>
            </a:endParaRP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Calibri" pitchFamily="34" charset="0"/>
              </a:rPr>
              <a:t>Существо </a:t>
            </a:r>
            <a:r>
              <a:rPr lang="ru-RU" sz="2000" dirty="0">
                <a:latin typeface="Calibri" pitchFamily="34" charset="0"/>
              </a:rPr>
              <a:t>получилось странным и </a:t>
            </a:r>
            <a:endParaRPr lang="ru-RU" sz="2000" dirty="0" smtClean="0">
              <a:latin typeface="Calibri" pitchFamily="34" charset="0"/>
            </a:endParaRP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Calibri" pitchFamily="34" charset="0"/>
              </a:rPr>
              <a:t>ни </a:t>
            </a:r>
            <a:r>
              <a:rPr lang="ru-RU" sz="2000" dirty="0">
                <a:latin typeface="Calibri" pitchFamily="34" charset="0"/>
              </a:rPr>
              <a:t>на что не похожим. </a:t>
            </a:r>
            <a:endParaRPr lang="ru-RU" sz="2000" dirty="0" smtClean="0">
              <a:latin typeface="Calibri" pitchFamily="34" charset="0"/>
            </a:endParaRP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Поскольку никто не мог дать однозначного ответа, 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что это за существо,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создатели придумали персонажу имя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Иззи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сокращение от английского выражения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What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is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it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?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(«Что это такое?»).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619375" cy="17430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23928" y="33265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Талисманы 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Олимпийских игр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(официальные)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1484784"/>
            <a:ext cx="784887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Calibri" pitchFamily="34" charset="0"/>
              </a:rPr>
              <a:t>Олимпийские игры</a:t>
            </a:r>
            <a:r>
              <a:rPr lang="ru-RU" sz="2000" dirty="0" smtClean="0">
                <a:latin typeface="Calibri" pitchFamily="34" charset="0"/>
              </a:rPr>
              <a:t>, </a:t>
            </a:r>
            <a:r>
              <a:rPr lang="ru-RU" sz="2000" i="1" dirty="0" smtClean="0">
                <a:latin typeface="Calibri" pitchFamily="34" charset="0"/>
              </a:rPr>
              <a:t>Олимпиада</a:t>
            </a:r>
            <a:r>
              <a:rPr lang="ru-RU" sz="2000" dirty="0" smtClean="0">
                <a:latin typeface="Calibri" pitchFamily="34" charset="0"/>
              </a:rPr>
              <a:t> — крупнейшие международные комплексные спортивные соревнования, которые проводятся каждые четыре года. Традиция, существовавшая в Древней Греции, была возрождена в конце </a:t>
            </a:r>
            <a:r>
              <a:rPr lang="en-US" sz="2000" dirty="0" smtClean="0">
                <a:latin typeface="Calibri" pitchFamily="34" charset="0"/>
              </a:rPr>
              <a:t>XIX </a:t>
            </a:r>
            <a:r>
              <a:rPr lang="ru-RU" sz="2000" dirty="0" smtClean="0">
                <a:latin typeface="Calibri" pitchFamily="34" charset="0"/>
              </a:rPr>
              <a:t> века французским общественным деятелем Пьером де Кубертеном. Олимпийские игры, </a:t>
            </a:r>
          </a:p>
          <a:p>
            <a:r>
              <a:rPr lang="ru-RU" sz="2000" dirty="0" smtClean="0">
                <a:latin typeface="Calibri" pitchFamily="34" charset="0"/>
              </a:rPr>
              <a:t>известные также как Летние Олимпийские игры, </a:t>
            </a:r>
          </a:p>
          <a:p>
            <a:r>
              <a:rPr lang="ru-RU" sz="2000" dirty="0" smtClean="0">
                <a:latin typeface="Calibri" pitchFamily="34" charset="0"/>
              </a:rPr>
              <a:t>проводились каждые четыре года,</a:t>
            </a:r>
          </a:p>
          <a:p>
            <a:r>
              <a:rPr lang="ru-RU" sz="2000" dirty="0" smtClean="0">
                <a:latin typeface="Calibri" pitchFamily="34" charset="0"/>
              </a:rPr>
              <a:t> начиная с 1896, за исключением лет, </a:t>
            </a:r>
          </a:p>
          <a:p>
            <a:r>
              <a:rPr lang="ru-RU" sz="2000" dirty="0" smtClean="0">
                <a:latin typeface="Calibri" pitchFamily="34" charset="0"/>
              </a:rPr>
              <a:t>пришедшихся на мировые войны. </a:t>
            </a:r>
          </a:p>
          <a:p>
            <a:r>
              <a:rPr lang="ru-RU" sz="2000" dirty="0" smtClean="0">
                <a:latin typeface="Calibri" pitchFamily="34" charset="0"/>
              </a:rPr>
              <a:t>В 1924 были учреждены Зимние Олимпийские игры ,</a:t>
            </a:r>
          </a:p>
          <a:p>
            <a:r>
              <a:rPr lang="ru-RU" sz="2000" dirty="0" smtClean="0">
                <a:latin typeface="Calibri" pitchFamily="34" charset="0"/>
              </a:rPr>
              <a:t> которые первоначально проводились в тот же год,</a:t>
            </a:r>
          </a:p>
          <a:p>
            <a:r>
              <a:rPr lang="ru-RU" sz="2000" dirty="0" smtClean="0">
                <a:latin typeface="Calibri" pitchFamily="34" charset="0"/>
              </a:rPr>
              <a:t> что и летние. Однако начиная с 1994года, </a:t>
            </a:r>
          </a:p>
          <a:p>
            <a:r>
              <a:rPr lang="ru-RU" sz="2000" dirty="0" smtClean="0">
                <a:latin typeface="Calibri" pitchFamily="34" charset="0"/>
              </a:rPr>
              <a:t>время проведения зимних Олимпийских игр</a:t>
            </a:r>
          </a:p>
          <a:p>
            <a:r>
              <a:rPr lang="ru-RU" sz="2000" dirty="0" smtClean="0">
                <a:latin typeface="Calibri" pitchFamily="34" charset="0"/>
              </a:rPr>
              <a:t> сдвинуто на два года относительно </a:t>
            </a:r>
          </a:p>
          <a:p>
            <a:r>
              <a:rPr lang="ru-RU" sz="2000" dirty="0" smtClean="0">
                <a:latin typeface="Calibri" pitchFamily="34" charset="0"/>
              </a:rPr>
              <a:t>времени проведения летних игр.</a:t>
            </a:r>
            <a:endParaRPr lang="ru-RU" sz="2000" dirty="0">
              <a:latin typeface="Calibri" pitchFamily="34" charset="0"/>
            </a:endParaRPr>
          </a:p>
        </p:txBody>
      </p:sp>
      <p:pic>
        <p:nvPicPr>
          <p:cNvPr id="43010" name="Picture 2" descr="Картинка 164 из 9600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611"/>
          <a:stretch>
            <a:fillRect/>
          </a:stretch>
        </p:blipFill>
        <p:spPr bwMode="auto">
          <a:xfrm flipH="1">
            <a:off x="5810644" y="3645024"/>
            <a:ext cx="3333355" cy="3212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2619375" cy="17430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23928" y="54868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Талисманы 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Олимпийских игр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(официальные)</a:t>
            </a:r>
          </a:p>
        </p:txBody>
      </p:sp>
      <p:pic>
        <p:nvPicPr>
          <p:cNvPr id="4" name="Рисунок 3" descr="http://wyg.su/i/services/olympics/winter/1998.pn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132856"/>
            <a:ext cx="434679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3968" y="155679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u="sng" dirty="0">
                <a:hlinkClick r:id="rId5"/>
              </a:rPr>
              <a:t>Зимние Олимпийские игры </a:t>
            </a:r>
            <a:r>
              <a:rPr lang="ru-RU" b="1" u="sng" dirty="0" smtClean="0">
                <a:hlinkClick r:id="rId5"/>
              </a:rPr>
              <a:t>1998</a:t>
            </a:r>
            <a:r>
              <a:rPr lang="ru-RU" b="1" dirty="0" smtClean="0"/>
              <a:t> </a:t>
            </a:r>
            <a:r>
              <a:rPr lang="ru-RU" b="1" u="sng" dirty="0">
                <a:hlinkClick r:id="rId6"/>
              </a:rPr>
              <a:t>Нагано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92080" y="2348880"/>
            <a:ext cx="35942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FF9933"/>
                </a:solidFill>
              </a:rPr>
              <a:t>Сукки, </a:t>
            </a:r>
            <a:r>
              <a:rPr lang="ru-RU" b="1" i="1" dirty="0" err="1">
                <a:solidFill>
                  <a:srgbClr val="FF9933"/>
                </a:solidFill>
              </a:rPr>
              <a:t>Нокки</a:t>
            </a:r>
            <a:r>
              <a:rPr lang="ru-RU" b="1" i="1" dirty="0">
                <a:solidFill>
                  <a:srgbClr val="FF9933"/>
                </a:solidFill>
              </a:rPr>
              <a:t>, </a:t>
            </a:r>
            <a:r>
              <a:rPr lang="ru-RU" b="1" i="1" dirty="0" err="1">
                <a:solidFill>
                  <a:srgbClr val="FF9933"/>
                </a:solidFill>
              </a:rPr>
              <a:t>Лекки</a:t>
            </a:r>
            <a:r>
              <a:rPr lang="ru-RU" b="1" i="1" dirty="0">
                <a:solidFill>
                  <a:srgbClr val="FF9933"/>
                </a:solidFill>
              </a:rPr>
              <a:t> и </a:t>
            </a:r>
            <a:r>
              <a:rPr lang="ru-RU" b="1" i="1" dirty="0" err="1">
                <a:solidFill>
                  <a:srgbClr val="FF9933"/>
                </a:solidFill>
              </a:rPr>
              <a:t>Цукки</a:t>
            </a:r>
            <a:r>
              <a:rPr lang="ru-RU" b="1" i="1" dirty="0">
                <a:solidFill>
                  <a:srgbClr val="FF9933"/>
                </a:solidFill>
              </a:rPr>
              <a:t> </a:t>
            </a:r>
            <a:endParaRPr lang="ru-RU" i="1" dirty="0">
              <a:solidFill>
                <a:srgbClr val="FF9933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2320" y="2852936"/>
            <a:ext cx="12506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u="sng" dirty="0" err="1">
                <a:hlinkClick r:id="rId7" tooltip="Сноулетс (страница отсутствует)"/>
              </a:rPr>
              <a:t>Сноулетс</a:t>
            </a:r>
            <a:endParaRPr lang="ru-RU" dirty="0"/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611560" y="4149080"/>
            <a:ext cx="822052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 замыслу создателей талисманов XVIII Зимних Игр,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четыре совёнка должны были символизировать олимпийскую мудрость.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Число 4 выбрано не случайно: это времена года и 4 стихии,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регулирующие жизнь в лесу: землю, ветер, огонь и воду.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Кроме того, Олимпийские игры также проводятся раз в четыре года.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http://wyg.su/i/services/olympics/summer/2000.pn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196752"/>
            <a:ext cx="4176464" cy="257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2619375" cy="17430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23928" y="54868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Талисманы 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Олимпийских игр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(официальные)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155679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dirty="0">
                <a:hlinkClick r:id="rId5"/>
              </a:rPr>
              <a:t>Летние Олимпийские игры </a:t>
            </a:r>
            <a:r>
              <a:rPr lang="ru-RU" b="1" dirty="0" smtClean="0">
                <a:hlinkClick r:id="rId5"/>
              </a:rPr>
              <a:t>2000</a:t>
            </a:r>
            <a:r>
              <a:rPr lang="ru-RU" b="1" dirty="0" smtClean="0"/>
              <a:t> </a:t>
            </a:r>
            <a:r>
              <a:rPr lang="ru-RU" b="1" dirty="0">
                <a:hlinkClick r:id="rId6"/>
              </a:rPr>
              <a:t>Сидней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228184" y="2276872"/>
            <a:ext cx="25138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err="1">
                <a:solidFill>
                  <a:srgbClr val="FF9933"/>
                </a:solidFill>
              </a:rPr>
              <a:t>Олли</a:t>
            </a:r>
            <a:r>
              <a:rPr lang="ru-RU" b="1" i="1" dirty="0">
                <a:solidFill>
                  <a:srgbClr val="FF9933"/>
                </a:solidFill>
              </a:rPr>
              <a:t>, Сид и Милли </a:t>
            </a:r>
            <a:endParaRPr lang="ru-RU" i="1" dirty="0">
              <a:solidFill>
                <a:srgbClr val="FF9933"/>
              </a:solidFill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961534" y="3861048"/>
            <a:ext cx="7898573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Талисманами Игр в Сиднее стала символическая триада: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Утконос Сид, </a:t>
            </a:r>
            <a:r>
              <a:rPr kumimoji="0" lang="ru-RU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Кукабара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Олли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Ехидна Милли.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Данные животные обитают только в Австралии.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Собранные вместе, они символизируют олимпийскую дружбу.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Кроме того, персонажи (по месту своего обитания) олицетворяют три стихии: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землю, воду и небо.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Тройка в данном случае является символическим числом,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поскольку Олимпиада проходила накануне вступления в третье тысячелетие.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619375" cy="17430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23928" y="76470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Талисманы 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Олимпийских игр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(официальные)</a:t>
            </a:r>
          </a:p>
        </p:txBody>
      </p:sp>
      <p:pic>
        <p:nvPicPr>
          <p:cNvPr id="4" name="Рисунок 3" descr="http://wyg.su/i/services/olympics/winter/2002.pn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988840"/>
            <a:ext cx="3995936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95936" y="170080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u="sng" dirty="0">
                <a:hlinkClick r:id="rId5"/>
              </a:rPr>
              <a:t>Зимние Олимпийские игры </a:t>
            </a:r>
            <a:r>
              <a:rPr lang="ru-RU" b="1" u="sng" dirty="0" smtClean="0">
                <a:hlinkClick r:id="rId5"/>
              </a:rPr>
              <a:t>2002</a:t>
            </a:r>
            <a:r>
              <a:rPr lang="ru-RU" b="1" dirty="0" smtClean="0"/>
              <a:t> </a:t>
            </a:r>
            <a:r>
              <a:rPr lang="ru-RU" b="1" u="sng" dirty="0" err="1">
                <a:hlinkClick r:id="rId6"/>
              </a:rPr>
              <a:t>Солт-Лейк-Сити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092280" y="2348880"/>
            <a:ext cx="126509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FF9933"/>
                </a:solidFill>
              </a:rPr>
              <a:t>Зайчиха, </a:t>
            </a:r>
            <a:endParaRPr lang="ru-RU" b="1" i="1" dirty="0" smtClean="0">
              <a:solidFill>
                <a:srgbClr val="FF9933"/>
              </a:solidFill>
            </a:endParaRPr>
          </a:p>
          <a:p>
            <a:r>
              <a:rPr lang="ru-RU" b="1" i="1" dirty="0" smtClean="0">
                <a:solidFill>
                  <a:srgbClr val="FF9933"/>
                </a:solidFill>
              </a:rPr>
              <a:t>Койот </a:t>
            </a:r>
            <a:r>
              <a:rPr lang="ru-RU" b="1" i="1" dirty="0">
                <a:solidFill>
                  <a:srgbClr val="FF9933"/>
                </a:solidFill>
              </a:rPr>
              <a:t>и </a:t>
            </a:r>
            <a:endParaRPr lang="ru-RU" b="1" i="1" dirty="0" smtClean="0">
              <a:solidFill>
                <a:srgbClr val="FF9933"/>
              </a:solidFill>
            </a:endParaRPr>
          </a:p>
          <a:p>
            <a:r>
              <a:rPr lang="ru-RU" b="1" i="1" dirty="0" smtClean="0">
                <a:solidFill>
                  <a:srgbClr val="FF9933"/>
                </a:solidFill>
              </a:rPr>
              <a:t>Медведь </a:t>
            </a:r>
            <a:endParaRPr lang="ru-RU" i="1" dirty="0">
              <a:solidFill>
                <a:srgbClr val="FF9933"/>
              </a:solidFill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3059832" y="3356992"/>
            <a:ext cx="5586016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Имена талисманам придумали дети.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течение четырёх месяцев длился опрос.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 конце концов,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было решено назвать персонажей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 трём основным отраслям промышленности города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(когда-то это были основные статьи дохода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Солт-Лейк-Сити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штата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Юта: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порох, медь и уголь.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Так Белая Зайчиха получила имя </a:t>
            </a:r>
            <a:r>
              <a:rPr kumimoji="0" lang="ru-RU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Поудер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Медный Койот стал </a:t>
            </a:r>
            <a:r>
              <a:rPr kumimoji="0" lang="ru-RU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Копером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 Угольно-чёрный медведь </a:t>
            </a:r>
            <a:r>
              <a:rPr kumimoji="0" lang="ru-RU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Коулом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548680"/>
            <a:ext cx="2619375" cy="17430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79912" y="90872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Талисманы 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Олимпийских игр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(официальные)</a:t>
            </a:r>
          </a:p>
        </p:txBody>
      </p:sp>
      <p:pic>
        <p:nvPicPr>
          <p:cNvPr id="4" name="Рисунок 3" descr="http://wyg.su/i/services/olympics/summer/2004.pn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47656" y="2852936"/>
            <a:ext cx="3096344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23928" y="191683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u="sng" dirty="0">
                <a:hlinkClick r:id="rId5"/>
              </a:rPr>
              <a:t>Летние Олимпийские игры </a:t>
            </a:r>
            <a:r>
              <a:rPr lang="ru-RU" b="1" u="sng" dirty="0" smtClean="0">
                <a:hlinkClick r:id="rId5"/>
              </a:rPr>
              <a:t>2004</a:t>
            </a:r>
            <a:r>
              <a:rPr lang="ru-RU" b="1" dirty="0" smtClean="0"/>
              <a:t> </a:t>
            </a:r>
            <a:r>
              <a:rPr lang="ru-RU" b="1" u="sng" dirty="0">
                <a:hlinkClick r:id="rId6"/>
              </a:rPr>
              <a:t>Афины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32240" y="2492896"/>
            <a:ext cx="1737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FF9933"/>
                </a:solidFill>
              </a:rPr>
              <a:t>Феб и Афина </a:t>
            </a:r>
            <a:endParaRPr lang="ru-RU" i="1" dirty="0">
              <a:solidFill>
                <a:srgbClr val="FF9933"/>
              </a:solidFill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95536" y="2564904"/>
            <a:ext cx="6174383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Талисманы XXVIII Олимпийских игр,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так же, как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Красный Ягуар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Олимпиады-68,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были созданы по античным образцам,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найденным при раскопках.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Их сделали точными копиями древнегреческих кукол,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относящихся к VII веку до Нашей эры.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По легенде,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Феб и Афина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— брат и сестра.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Их назвали в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честь Олимпийских богов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Апполона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(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Феба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,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Фебоса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 или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Фивоса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),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лучезарного бога света,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и Афины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, богини мудрости.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548680"/>
            <a:ext cx="2619375" cy="17430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139952" y="76470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Талисманы 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Олимпийских игр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(официальные)</a:t>
            </a:r>
          </a:p>
        </p:txBody>
      </p:sp>
      <p:pic>
        <p:nvPicPr>
          <p:cNvPr id="4" name="Рисунок 3" descr="http://wyg.su/i/services/olympics/winter/2006.pn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3068960"/>
            <a:ext cx="3312368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39552" y="2636912"/>
            <a:ext cx="46805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Calibri" pitchFamily="34" charset="0"/>
              </a:rPr>
              <a:t>Снег и лёд присутствуют на любой Зимней Олимпиаде. Они дополняют друг друга, являясь воплощением зимы и зимних видов спорта. По замыслу создателей, </a:t>
            </a:r>
            <a:r>
              <a:rPr lang="ru-RU" sz="2000" b="1" dirty="0">
                <a:latin typeface="Calibri" pitchFamily="34" charset="0"/>
              </a:rPr>
              <a:t>Неве</a:t>
            </a:r>
            <a:r>
              <a:rPr lang="ru-RU" sz="2000" dirty="0">
                <a:latin typeface="Calibri" pitchFamily="34" charset="0"/>
              </a:rPr>
              <a:t> и </a:t>
            </a:r>
            <a:r>
              <a:rPr lang="ru-RU" sz="2000" b="1" dirty="0" err="1">
                <a:latin typeface="Calibri" pitchFamily="34" charset="0"/>
              </a:rPr>
              <a:t>Глиц</a:t>
            </a:r>
            <a:r>
              <a:rPr lang="ru-RU" sz="2000" dirty="0">
                <a:latin typeface="Calibri" pitchFamily="34" charset="0"/>
              </a:rPr>
              <a:t> соответствуют таким основным качествам, как энтузиазм, элегантность, культура, бережное отношение к окружающей среде и любовь к спорту.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139952" y="177281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u="sng" dirty="0">
                <a:hlinkClick r:id="rId5"/>
              </a:rPr>
              <a:t>Зимние Олимпийские игры </a:t>
            </a:r>
            <a:r>
              <a:rPr lang="ru-RU" b="1" u="sng" dirty="0" smtClean="0">
                <a:hlinkClick r:id="rId5"/>
              </a:rPr>
              <a:t>2006</a:t>
            </a:r>
            <a:r>
              <a:rPr lang="ru-RU" b="1" dirty="0" smtClean="0"/>
              <a:t> </a:t>
            </a:r>
            <a:r>
              <a:rPr lang="ru-RU" b="1" u="sng" dirty="0">
                <a:hlinkClick r:id="rId6"/>
              </a:rPr>
              <a:t>Турин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588224" y="2492896"/>
            <a:ext cx="16498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FF9933"/>
                </a:solidFill>
              </a:rPr>
              <a:t>Неве и </a:t>
            </a:r>
            <a:r>
              <a:rPr lang="ru-RU" b="1" i="1" dirty="0" err="1">
                <a:solidFill>
                  <a:srgbClr val="FF9933"/>
                </a:solidFill>
              </a:rPr>
              <a:t>Глиц</a:t>
            </a:r>
            <a:r>
              <a:rPr lang="ru-RU" b="1" i="1" dirty="0">
                <a:solidFill>
                  <a:srgbClr val="FF9933"/>
                </a:solidFill>
              </a:rPr>
              <a:t> </a:t>
            </a:r>
            <a:endParaRPr lang="ru-RU" i="1" dirty="0">
              <a:solidFill>
                <a:srgbClr val="FF99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88640"/>
            <a:ext cx="2619375" cy="17430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23928" y="26064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Талисманы 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Олимпийских игр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(официальные)</a:t>
            </a:r>
          </a:p>
        </p:txBody>
      </p:sp>
      <p:pic>
        <p:nvPicPr>
          <p:cNvPr id="4" name="Рисунок 3" descr="http://wyg.su/i/services/olympics/summer/2008.png">
            <a:hlinkClick r:id="rId3"/>
          </p:cNvPr>
          <p:cNvPicPr/>
          <p:nvPr/>
        </p:nvPicPr>
        <p:blipFill>
          <a:blip r:embed="rId4" cstate="print"/>
          <a:srcRect b="21428"/>
          <a:stretch>
            <a:fillRect/>
          </a:stretch>
        </p:blipFill>
        <p:spPr bwMode="auto">
          <a:xfrm>
            <a:off x="1907704" y="1628800"/>
            <a:ext cx="4823817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851920" y="126876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u="sng" dirty="0">
                <a:hlinkClick r:id="rId5"/>
              </a:rPr>
              <a:t>Летние Олимпийские игры </a:t>
            </a:r>
            <a:r>
              <a:rPr lang="ru-RU" b="1" u="sng" dirty="0" smtClean="0">
                <a:hlinkClick r:id="rId5"/>
              </a:rPr>
              <a:t>2008</a:t>
            </a:r>
            <a:r>
              <a:rPr lang="ru-RU" b="1" dirty="0" smtClean="0"/>
              <a:t> </a:t>
            </a:r>
            <a:r>
              <a:rPr lang="ru-RU" b="1" u="sng" dirty="0">
                <a:hlinkClick r:id="rId6"/>
              </a:rPr>
              <a:t>Пекин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308304" y="1916832"/>
            <a:ext cx="7168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err="1">
                <a:solidFill>
                  <a:srgbClr val="FF9933"/>
                </a:solidFill>
              </a:rPr>
              <a:t>Фува</a:t>
            </a:r>
            <a:endParaRPr lang="ru-RU" i="1" dirty="0">
              <a:solidFill>
                <a:srgbClr val="FF9933"/>
              </a:solidFill>
            </a:endParaRPr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611560" y="3356992"/>
            <a:ext cx="7480138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переводе с китайского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Фува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означает 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Дети Удачи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Пять персонажей символизируют пять олимпийских колец,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каждый из них окрашен в один из олимпийских цветов.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 ореолу обитания животных — это пять природных стихий: вода, лес, огонь, земля и небо.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Данная символика отражена на атрибутах талисманов — шлемах.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Фува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олицетворяет открытость и стремления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китайцев всех провинций.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Первые слоги имён талисманов, сложенные вместе, составляют фразу 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Пекин приветствует вас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!»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88640"/>
            <a:ext cx="2619375" cy="17430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139952" y="54868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Талисманы 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Олимпийских игр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(официальные)</a:t>
            </a:r>
          </a:p>
        </p:txBody>
      </p:sp>
      <p:pic>
        <p:nvPicPr>
          <p:cNvPr id="5" name="Рисунок 4" descr="http://wyg.su/i/services/olympics/winter/2010.pn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988840"/>
            <a:ext cx="4176464" cy="3529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067944" y="155679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u="sng" dirty="0">
                <a:hlinkClick r:id="rId5"/>
              </a:rPr>
              <a:t>Зимние Олимпийские игры </a:t>
            </a:r>
            <a:r>
              <a:rPr lang="ru-RU" b="1" u="sng" dirty="0" smtClean="0">
                <a:hlinkClick r:id="rId5"/>
              </a:rPr>
              <a:t>2010</a:t>
            </a:r>
            <a:r>
              <a:rPr lang="ru-RU" b="1" dirty="0" smtClean="0"/>
              <a:t> </a:t>
            </a:r>
            <a:r>
              <a:rPr lang="ru-RU" b="1" u="sng" dirty="0">
                <a:hlinkClick r:id="rId6"/>
              </a:rPr>
              <a:t>Ванкувер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732240" y="2204864"/>
            <a:ext cx="1901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FF9933"/>
                </a:solidFill>
              </a:rPr>
              <a:t>Мига и </a:t>
            </a:r>
            <a:r>
              <a:rPr lang="ru-RU" b="1" i="1" dirty="0" err="1">
                <a:solidFill>
                  <a:srgbClr val="FF9933"/>
                </a:solidFill>
              </a:rPr>
              <a:t>Куатчи</a:t>
            </a:r>
            <a:r>
              <a:rPr lang="ru-RU" b="1" i="1" dirty="0">
                <a:solidFill>
                  <a:srgbClr val="FF9933"/>
                </a:solidFill>
              </a:rPr>
              <a:t> </a:t>
            </a:r>
            <a:endParaRPr lang="ru-RU" i="1" dirty="0">
              <a:solidFill>
                <a:srgbClr val="FF9933"/>
              </a:solidFill>
            </a:endParaRP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331640" y="2636912"/>
            <a:ext cx="7373839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конкурсе на создание персонажей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приняли участие 177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профессиональных дизайнеров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из Канады, Англии, Бразилии, Италии,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Японии, США и других стран мира.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Оргкомитет Игр выбрал для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создания окончательных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вариантов Вики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Вонг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Майкла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Мерфи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Талисманы были созданы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основе канадских легенд.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них воплощены черты как реальных обитателей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канадской фауны, так и мифологических существ.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548680"/>
            <a:ext cx="2619375" cy="17430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067944" y="62068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Талисманы 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Олимпийских игр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(официальные)</a:t>
            </a:r>
          </a:p>
        </p:txBody>
      </p:sp>
      <p:pic>
        <p:nvPicPr>
          <p:cNvPr id="4" name="Рисунок 3" descr="http://wyg.su/i/services/olympics/summer/2012.pn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636912"/>
            <a:ext cx="3240360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067944" y="155679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u="sng" dirty="0">
                <a:hlinkClick r:id="rId5"/>
              </a:rPr>
              <a:t>Летние Олимпийские игры </a:t>
            </a:r>
            <a:r>
              <a:rPr lang="ru-RU" b="1" u="sng" dirty="0" smtClean="0">
                <a:hlinkClick r:id="rId5"/>
              </a:rPr>
              <a:t>2012</a:t>
            </a:r>
            <a:r>
              <a:rPr lang="ru-RU" b="1" dirty="0" smtClean="0"/>
              <a:t> </a:t>
            </a:r>
            <a:r>
              <a:rPr lang="ru-RU" b="1" u="sng" dirty="0">
                <a:hlinkClick r:id="rId6"/>
              </a:rPr>
              <a:t>Лондон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96136" y="2204864"/>
            <a:ext cx="2768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err="1">
                <a:solidFill>
                  <a:srgbClr val="FF9933"/>
                </a:solidFill>
              </a:rPr>
              <a:t>Венлок</a:t>
            </a:r>
            <a:r>
              <a:rPr lang="ru-RU" b="1" i="1" dirty="0">
                <a:solidFill>
                  <a:srgbClr val="FF9933"/>
                </a:solidFill>
              </a:rPr>
              <a:t> и </a:t>
            </a:r>
            <a:r>
              <a:rPr lang="ru-RU" b="1" i="1" dirty="0" err="1">
                <a:solidFill>
                  <a:srgbClr val="FF9933"/>
                </a:solidFill>
              </a:rPr>
              <a:t>Мандевилль</a:t>
            </a:r>
            <a:r>
              <a:rPr lang="ru-RU" b="1" i="1" dirty="0">
                <a:solidFill>
                  <a:srgbClr val="FF9933"/>
                </a:solidFill>
              </a:rPr>
              <a:t> </a:t>
            </a:r>
            <a:endParaRPr lang="ru-RU" i="1" dirty="0">
              <a:solidFill>
                <a:srgbClr val="FF9933"/>
              </a:solidFill>
            </a:endParaRP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2771800" y="2708920"/>
            <a:ext cx="6183809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Талисманами Летних Олимпийских игр 2012 года в Лондоне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стали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Венлок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Мандевилль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—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два одноглазых существа, напоминающие инопланетян.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Венлок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получил своё имя в честь городка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МачВенлок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соревнования в котором в середине XIX века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вдохновили </a:t>
            </a:r>
            <a:r>
              <a:rPr kumimoji="0" lang="ru-RU" b="0" i="0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Пьера де Кубертена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возрождение Олимпиад в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1896</a:t>
            </a:r>
            <a:r>
              <a:rPr kumimoji="0" lang="ru-RU" b="0" i="0" u="none" strike="noStrike" cap="none" normalizeH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году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Мандевилль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был назван по имени госпиталя,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где в 1948 году были проведены первые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игры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для спортсменов-инвалидов.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2619375" cy="17430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139952" y="33265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Талисманы 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Олимпийских игр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(официальные)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11960" y="126876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u="sng" dirty="0">
                <a:hlinkClick r:id="rId3"/>
              </a:rPr>
              <a:t>Зимние Олимпийские игры </a:t>
            </a:r>
            <a:r>
              <a:rPr lang="ru-RU" b="1" u="sng" dirty="0" smtClean="0">
                <a:hlinkClick r:id="rId3"/>
              </a:rPr>
              <a:t>2014</a:t>
            </a:r>
            <a:r>
              <a:rPr lang="ru-RU" b="1" dirty="0" smtClean="0"/>
              <a:t> </a:t>
            </a:r>
            <a:r>
              <a:rPr lang="ru-RU" b="1" u="sng" dirty="0">
                <a:hlinkClick r:id="rId4"/>
              </a:rPr>
              <a:t>Сочи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44008" y="1916832"/>
            <a:ext cx="41120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b="1" i="1" dirty="0">
                <a:solidFill>
                  <a:srgbClr val="FF9933"/>
                </a:solidFill>
              </a:rPr>
              <a:t>Леопард, Белый медведь и Зайка </a:t>
            </a:r>
            <a:endParaRPr lang="ru-RU" i="1" dirty="0">
              <a:solidFill>
                <a:srgbClr val="FF9933"/>
              </a:solidFill>
            </a:endParaRP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1835696" y="4005064"/>
            <a:ext cx="4289974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26 февраля, Москва, Россия –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 итогам выборов, завершившихся в прямом эфире шоу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Талисмания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Сочи 2014.Финал»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Первом канале, талисманами Олимпийских Игр в Сочи стали: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Зайка, Белый мишка и Леопард.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Символами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Паралимпийских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Игр стали Лучик и Снежинка.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44208" y="2276872"/>
            <a:ext cx="22894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FF9933"/>
                </a:solidFill>
              </a:rPr>
              <a:t>Лучик и Снежинка</a:t>
            </a:r>
          </a:p>
        </p:txBody>
      </p:sp>
      <p:pic>
        <p:nvPicPr>
          <p:cNvPr id="39943" name="Picture 7" descr="Картинка 45 из 2299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1412776"/>
            <a:ext cx="3840425" cy="2592288"/>
          </a:xfrm>
          <a:prstGeom prst="rect">
            <a:avLst/>
          </a:prstGeom>
          <a:noFill/>
        </p:spPr>
      </p:pic>
      <p:pic>
        <p:nvPicPr>
          <p:cNvPr id="39945" name="Picture 9" descr="Картинка 242 из 2299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 l="42617" t="39690" b="-169"/>
          <a:stretch>
            <a:fillRect/>
          </a:stretch>
        </p:blipFill>
        <p:spPr bwMode="auto">
          <a:xfrm>
            <a:off x="5724128" y="3356992"/>
            <a:ext cx="3166120" cy="3271524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9"/>
            <a:ext cx="7772400" cy="1357321"/>
          </a:xfrm>
        </p:spPr>
        <p:txBody>
          <a:bodyPr>
            <a:normAutofit/>
          </a:bodyPr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4765591"/>
            <a:ext cx="77724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C:\Documents and Settings\Admin\Рабочий стол\olimp_kolca-300x1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2714620"/>
            <a:ext cx="3143272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28184" y="0"/>
            <a:ext cx="2619375" cy="1743075"/>
          </a:xfrm>
          <a:prstGeom prst="rect">
            <a:avLst/>
          </a:prstGeom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67544" y="1674676"/>
            <a:ext cx="817897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Олимпийский талисман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—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часть олимпийской символики.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Миссия олимпийского талисмана —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«отразить дух страны-хозяйки игр, принести удачу спортсменам и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накалить праздничную атмосферу».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Чаще всего олимпийский талисман изображается в виде животного,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наиболее популярного в стране, принимающей спортсменов,     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или в виде анимированного выдуманного существа.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</a:rPr>
              <a:t>Талисман</a:t>
            </a:r>
            <a:r>
              <a:rPr lang="ru-RU" dirty="0">
                <a:latin typeface="Calibri" pitchFamily="34" charset="0"/>
              </a:rPr>
              <a:t>, прежде всего, отражает дух того города, где будут проводиться Олимпийские игры. Это должен быть персонаж с запоминающимся именем, яркой личностью, которая становится центральной фигурой уникальной и волнующей истории… Талисман должен быть симпатичен как детям, так и взрослым, как женщинам, так и мужчинам, </a:t>
            </a:r>
            <a:endParaRPr lang="ru-RU" dirty="0" smtClean="0">
              <a:latin typeface="Calibri" pitchFamily="34" charset="0"/>
            </a:endParaRP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</a:rPr>
              <a:t>а </a:t>
            </a:r>
            <a:r>
              <a:rPr lang="ru-RU" dirty="0">
                <a:latin typeface="Calibri" pitchFamily="34" charset="0"/>
              </a:rPr>
              <a:t>также «поддерживать олимпийские идеалы».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716016" y="476672"/>
            <a:ext cx="3886200" cy="1512168"/>
          </a:xfrm>
          <a:prstGeom prst="rect">
            <a:avLst/>
          </a:prstGeom>
        </p:spPr>
        <p:txBody>
          <a:bodyPr>
            <a:normAutofit fontScale="55000" lnSpcReduction="2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/>
            </a:r>
            <a:b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</a:b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/>
            </a:r>
            <a:b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</a:b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/>
            </a:r>
            <a:b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</a:b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Талисманы Олимпийских игр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pic>
        <p:nvPicPr>
          <p:cNvPr id="19459" name="Picture 3" descr="Картинка 14 из 9600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11347" t="16412" r="14898" b="14666"/>
          <a:stretch>
            <a:fillRect/>
          </a:stretch>
        </p:blipFill>
        <p:spPr bwMode="auto">
          <a:xfrm>
            <a:off x="539552" y="476672"/>
            <a:ext cx="3744416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548680"/>
            <a:ext cx="2619375" cy="1743075"/>
          </a:xfrm>
          <a:prstGeom prst="rect">
            <a:avLst/>
          </a:prstGeom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67544" y="2267000"/>
            <a:ext cx="7011152" cy="3067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1968 году, </a:t>
            </a:r>
            <a:r>
              <a:rPr kumimoji="0" lang="ru-RU" sz="2000" b="0" i="0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Летних Олимпийских</a:t>
            </a:r>
            <a:r>
              <a:rPr kumimoji="0" lang="ru-RU" sz="2000" b="0" i="0" strike="noStrike" cap="none" normalizeH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играх в Мексике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впервые был представлен талисман —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Красный Ягуар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созданный по скульптурному изображению,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найденному при раскопках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Чичен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Ица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(древней столице народов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майя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).</a:t>
            </a:r>
            <a:endParaRPr kumimoji="0" lang="ru-RU" sz="2000" b="0" i="0" u="none" strike="noStrike" cap="none" normalizeH="0" baseline="30000" dirty="0" smtClean="0">
              <a:ln>
                <a:noFill/>
              </a:ln>
              <a:solidFill>
                <a:srgbClr val="0000FF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  <a:hlinkClick r:id="rId3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30000" dirty="0" smtClean="0">
              <a:ln>
                <a:noFill/>
              </a:ln>
              <a:solidFill>
                <a:srgbClr val="0000FF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Но первый талисман не имел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особой популярности и коммерческого успеха.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" name="Рисунок 3" descr="http://wyg.su/i/services/olympics/summer/1968.png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59835" y="2924944"/>
            <a:ext cx="3084165" cy="36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835696" y="0"/>
            <a:ext cx="6692280" cy="1944216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/>
            </a:r>
            <a:b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</a:b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/>
            </a:r>
            <a:b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</a:b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/>
            </a:r>
            <a:b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</a:b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Талисманы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Arial Black" pitchFamily="34" charset="0"/>
                <a:ea typeface="+mj-ea"/>
                <a:cs typeface="+mj-cs"/>
              </a:rPr>
              <a:t>Олимпийских игр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52120" y="1772816"/>
            <a:ext cx="25474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(неофициальные)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548680"/>
            <a:ext cx="2619375" cy="1743075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907704" y="1357319"/>
            <a:ext cx="676377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том же году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Олимпиаде в Гренобле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был использован в качестве талисмана анимированный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персонаж по имени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Schuss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Шюсс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или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Шусс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в некоторых источниках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Щусс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даже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Чусс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),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автором которого считается художник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Морис  Лафарг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Это была фигурка человечка на лыжах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 красно-белой головой и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Олимпийскими кольцами на лбу.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Синее, изогнутое, как при старте в прыжках с трамплина,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тело плавно переходило в лыжи.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результате окраска талисмана напоминала полосы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французского  флага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Данный талисман также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 получил официального признания.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 descr="http://wyg.su/i/services/olympics/winter/1968.pn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492896"/>
            <a:ext cx="252028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491880" y="692696"/>
            <a:ext cx="4572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2400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Талисманы 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sz="2400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Олимпийских </a:t>
            </a:r>
            <a:r>
              <a:rPr lang="ru-RU" sz="2400" b="1" dirty="0" smtClean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игр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(неофициальные)</a:t>
            </a:r>
            <a:endParaRPr lang="ru-RU" b="1" dirty="0">
              <a:solidFill>
                <a:srgbClr val="7030A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Картинка 4 из 96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4891850" cy="3600401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403648" y="1906960"/>
            <a:ext cx="7344816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Официально понятие «олимпийский талисман»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было утверждено летом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1972 </a:t>
            </a:r>
            <a:r>
              <a:rPr lang="ru-RU" sz="20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года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сессии МОК,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проходившей в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рамках </a:t>
            </a:r>
            <a:r>
              <a:rPr lang="en-US" sz="20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XX </a:t>
            </a:r>
            <a:r>
              <a:rPr lang="ru-RU" sz="20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Олимпийских игр в Мюнхене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Решением Комитета талисман стал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обязательным атрибутом Олимпийских игр.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Теперь в качестве талисмана может выступать любое существо,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отражающее особенности культуры народа страны,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принимающей Олимпиаду. Это может быть животное, человек,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мифологический или сказочный персонаж.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Кроме того, талисман непременно должен символизировать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ценности современного олимпийского движения.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23928" y="836712"/>
            <a:ext cx="457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2400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Талисманы 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sz="2400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Олимпийских игр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yg.su/i/services/olympics/summer/1972.pn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916832"/>
            <a:ext cx="2808312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198684" y="3501008"/>
            <a:ext cx="794531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Впервые в истории Олимпиады у Игр появился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официальный талисман - такса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Вальди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качестве талисмана собаку выбрали из-за её охотничьих качеств,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присущих настоящему спортсмену: стойкость, упорство и ловкость.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Вальди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 — имя нарицательное. В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</a:rPr>
              <a:t>Баварии,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где таксы очень популярны,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так могут назвать любую собаку этой породы,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как в России медведя Мишей, или кота Васькой.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292080" y="188640"/>
            <a:ext cx="3600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sz="2400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Талисманы 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sz="2400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Олимпийских </a:t>
            </a:r>
            <a:r>
              <a:rPr lang="ru-RU" sz="2400" b="1" dirty="0" smtClean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игр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 smtClean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(официальные)</a:t>
            </a:r>
            <a:endParaRPr lang="ru-RU" b="1" dirty="0">
              <a:solidFill>
                <a:srgbClr val="7030A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35896" y="1484784"/>
            <a:ext cx="51845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u="sng" dirty="0">
                <a:hlinkClick r:id="rId4"/>
              </a:rPr>
              <a:t>Летние Олимпийские игры </a:t>
            </a:r>
            <a:r>
              <a:rPr lang="ru-RU" b="1" u="sng" dirty="0" smtClean="0">
                <a:solidFill>
                  <a:srgbClr val="FFC000"/>
                </a:solidFill>
                <a:hlinkClick r:id="rId4"/>
              </a:rPr>
              <a:t>1972</a:t>
            </a:r>
            <a:endParaRPr lang="ru-RU" b="1" dirty="0">
              <a:solidFill>
                <a:srgbClr val="FFC000"/>
              </a:solidFill>
            </a:endParaRPr>
          </a:p>
          <a:p>
            <a:pPr algn="r"/>
            <a:r>
              <a:rPr lang="ru-RU" b="1" u="sng" dirty="0" smtClean="0">
                <a:solidFill>
                  <a:srgbClr val="FFC000"/>
                </a:solidFill>
                <a:hlinkClick r:id="rId5"/>
              </a:rPr>
              <a:t>Мюнхен</a:t>
            </a:r>
            <a:endParaRPr lang="ru-RU" b="1" u="sng" dirty="0" smtClean="0">
              <a:solidFill>
                <a:srgbClr val="FFC000"/>
              </a:solidFill>
            </a:endParaRPr>
          </a:p>
          <a:p>
            <a:pPr algn="r"/>
            <a:r>
              <a:rPr lang="ru-RU" b="1" i="1" dirty="0" smtClean="0">
                <a:hlinkClick r:id="rId6" tooltip="Такса Вальди (страница отсутствует)"/>
              </a:rPr>
              <a:t>Такса </a:t>
            </a:r>
            <a:r>
              <a:rPr lang="ru-RU" b="1" i="1" dirty="0" err="1">
                <a:hlinkClick r:id="rId6" tooltip="Такса Вальди (страница отсутствует)"/>
              </a:rPr>
              <a:t>Вальди</a:t>
            </a:r>
            <a:endParaRPr lang="ru-RU" dirty="0"/>
          </a:p>
        </p:txBody>
      </p:sp>
      <p:pic>
        <p:nvPicPr>
          <p:cNvPr id="2050" name="Picture 2" descr="C:\Documents and Settings\Admin\Рабочий стол\olimp_kolca-300x150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142852"/>
            <a:ext cx="2500298" cy="12501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07904" y="54868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Талисманы 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Олимпийских игр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(официальные)</a:t>
            </a:r>
          </a:p>
        </p:txBody>
      </p:sp>
      <p:pic>
        <p:nvPicPr>
          <p:cNvPr id="3" name="Рисунок 2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548680"/>
            <a:ext cx="2619375" cy="1743075"/>
          </a:xfrm>
          <a:prstGeom prst="rect">
            <a:avLst/>
          </a:prstGeom>
        </p:spPr>
      </p:pic>
      <p:pic>
        <p:nvPicPr>
          <p:cNvPr id="4" name="Рисунок 3" descr="http://wyg.su/i/services/olympics/winter/1976.pn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492896"/>
            <a:ext cx="3343325" cy="289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067944" y="1628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u="sng" dirty="0">
                <a:hlinkClick r:id="rId5"/>
              </a:rPr>
              <a:t>Зимние Олимпийские игры </a:t>
            </a:r>
            <a:r>
              <a:rPr lang="ru-RU" b="1" u="sng" dirty="0" smtClean="0">
                <a:hlinkClick r:id="rId5"/>
              </a:rPr>
              <a:t>1976</a:t>
            </a:r>
            <a:r>
              <a:rPr lang="ru-RU" b="1" dirty="0" smtClean="0"/>
              <a:t> </a:t>
            </a:r>
            <a:r>
              <a:rPr lang="ru-RU" b="1" u="sng" dirty="0">
                <a:hlinkClick r:id="rId6"/>
              </a:rPr>
              <a:t>Инсбрук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64088" y="2348880"/>
            <a:ext cx="31790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FF9933"/>
                </a:solidFill>
              </a:rPr>
              <a:t>Снеговик </a:t>
            </a:r>
            <a:r>
              <a:rPr lang="ru-RU" b="1" i="1" dirty="0" err="1">
                <a:solidFill>
                  <a:srgbClr val="FF9933"/>
                </a:solidFill>
              </a:rPr>
              <a:t>Олимпиямандл</a:t>
            </a:r>
            <a:r>
              <a:rPr lang="ru-RU" b="1" i="1" dirty="0">
                <a:solidFill>
                  <a:srgbClr val="FF9933"/>
                </a:solidFill>
              </a:rPr>
              <a:t> </a:t>
            </a:r>
            <a:endParaRPr lang="ru-RU" i="1" dirty="0">
              <a:solidFill>
                <a:srgbClr val="FF9933"/>
              </a:solidFill>
            </a:endParaRPr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2699792" y="2996952"/>
            <a:ext cx="605011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Символом Зимней Олимпиады-76 стал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Снеговик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 замыслу дизайнеров, он состоял всего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из одного снежного кома,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имел руки, ноги и традиционный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для снеговиков красный нос-морковку.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голове в качестве атрибута,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отражающего национальный характер,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талисман носил красную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тирольскую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шляпу.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Создатели дали ему необычное имя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Олимпиямандл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wyg.su/i/services/olympics/summer/1976.png">
            <a:hlinkClick r:id="rId2"/>
          </p:cNvPr>
          <p:cNvPicPr/>
          <p:nvPr/>
        </p:nvPicPr>
        <p:blipFill>
          <a:blip r:embed="rId3" cstate="print">
            <a:clrChange>
              <a:clrFrom>
                <a:srgbClr val="F2EDE9"/>
              </a:clrFrom>
              <a:clrTo>
                <a:srgbClr val="F2EDE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2060848"/>
            <a:ext cx="2627784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" y="0"/>
            <a:ext cx="2143108" cy="142614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95936" y="47667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Талисманы 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Олимпийских игр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b="1" dirty="0">
                <a:solidFill>
                  <a:srgbClr val="7030A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 Black" pitchFamily="34" charset="0"/>
              </a:rPr>
              <a:t>(официальные)</a:t>
            </a: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483768" y="3429000"/>
            <a:ext cx="647626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Канадский бобр — национальный символ Канады.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Ему присущи качества, отличающие настоящего спортсмена: терпение, сила воли, упорство.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Имя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Амик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на языке коренного населения Канады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также означает «бобр».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качестве основного атрибута талисман имел яркий красный пояс с изображением Олимпийской эмблемы,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похожий на ленту, на которой вручается медаль.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23928" y="16288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/>
            <a:r>
              <a:rPr lang="ru-RU" b="1" u="sng" dirty="0">
                <a:solidFill>
                  <a:srgbClr val="7030A0"/>
                </a:solidFill>
                <a:hlinkClick r:id="rId5"/>
              </a:rPr>
              <a:t>Летние Олимпийские игры </a:t>
            </a:r>
            <a:r>
              <a:rPr lang="ru-RU" b="1" u="sng" dirty="0" smtClean="0">
                <a:solidFill>
                  <a:srgbClr val="7030A0"/>
                </a:solidFill>
                <a:hlinkClick r:id="rId5"/>
              </a:rPr>
              <a:t>1976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u="sng" dirty="0" smtClean="0">
                <a:solidFill>
                  <a:srgbClr val="7030A0"/>
                </a:solidFill>
                <a:hlinkClick r:id="rId6"/>
              </a:rPr>
              <a:t>Монреаль</a:t>
            </a:r>
            <a:endParaRPr lang="ru-RU" b="1" u="sng" dirty="0" smtClean="0">
              <a:solidFill>
                <a:srgbClr val="7030A0"/>
              </a:solidFill>
            </a:endParaRPr>
          </a:p>
          <a:p>
            <a:pPr lvl="0" algn="r"/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7" tooltip="Бобр Амик (страница отсутствует)"/>
              </a:rPr>
              <a:t>Бобр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7" tooltip="Бобр Амик (страница отсутствует)"/>
              </a:rPr>
              <a:t>Амик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375</TotalTime>
  <Words>1881</Words>
  <Application>Microsoft Office PowerPoint</Application>
  <PresentationFormat>Экран (4:3)</PresentationFormat>
  <Paragraphs>389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Поток</vt:lpstr>
      <vt:lpstr>   Талисманы Олимпийских игр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Спасибо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Admin</cp:lastModifiedBy>
  <cp:revision>38</cp:revision>
  <dcterms:created xsi:type="dcterms:W3CDTF">2011-05-09T12:28:39Z</dcterms:created>
  <dcterms:modified xsi:type="dcterms:W3CDTF">2013-03-24T14:44:57Z</dcterms:modified>
</cp:coreProperties>
</file>