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75" r:id="rId4"/>
    <p:sldId id="273" r:id="rId5"/>
    <p:sldId id="274" r:id="rId6"/>
    <p:sldId id="258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57" r:id="rId15"/>
    <p:sldId id="259" r:id="rId16"/>
    <p:sldId id="260" r:id="rId17"/>
    <p:sldId id="261" r:id="rId18"/>
    <p:sldId id="262" r:id="rId19"/>
    <p:sldId id="263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8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9418" y="2924944"/>
            <a:ext cx="606364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B050"/>
                </a:solidFill>
              </a:rPr>
              <a:t>Spotlight-3</a:t>
            </a:r>
            <a:endParaRPr lang="ru-RU" sz="9600" dirty="0">
              <a:solidFill>
                <a:srgbClr val="00B05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71" y="836712"/>
            <a:ext cx="1407637" cy="173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687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88" y="4300500"/>
            <a:ext cx="53143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Arial Rounded MT Bold" pitchFamily="34" charset="0"/>
              </a:rPr>
              <a:t>Those</a:t>
            </a:r>
            <a:r>
              <a:rPr lang="en-US" sz="7200" dirty="0" smtClean="0">
                <a:latin typeface="Arial Rounded MT Bold" pitchFamily="34" charset="0"/>
              </a:rPr>
              <a:t> </a:t>
            </a:r>
            <a:r>
              <a:rPr lang="ru-RU" sz="7200" dirty="0">
                <a:latin typeface="Arial Rounded MT Bold" pitchFamily="34" charset="0"/>
              </a:rPr>
              <a:t> </a:t>
            </a:r>
            <a:r>
              <a:rPr lang="en-US" sz="7200" dirty="0" smtClean="0">
                <a:solidFill>
                  <a:srgbClr val="00B050"/>
                </a:solidFill>
                <a:latin typeface="Arial Rounded MT Bold" pitchFamily="34" charset="0"/>
              </a:rPr>
              <a:t>are</a:t>
            </a:r>
            <a:r>
              <a:rPr lang="en-US" sz="7200" dirty="0" smtClean="0">
                <a:latin typeface="Arial Rounded MT Bold" pitchFamily="34" charset="0"/>
              </a:rPr>
              <a:t> </a:t>
            </a:r>
            <a:r>
              <a:rPr lang="ru-RU" sz="7200" dirty="0" smtClean="0">
                <a:latin typeface="Arial Rounded MT Bold" pitchFamily="34" charset="0"/>
              </a:rPr>
              <a:t> </a:t>
            </a:r>
            <a:endParaRPr lang="en-US" sz="7200" dirty="0" smtClean="0">
              <a:latin typeface="Arial Rounded MT Bold" pitchFamily="34" charset="0"/>
            </a:endParaRPr>
          </a:p>
          <a:p>
            <a:r>
              <a:rPr lang="en-US" sz="7200" dirty="0" smtClean="0">
                <a:latin typeface="Arial Rounded MT Bold" pitchFamily="34" charset="0"/>
              </a:rPr>
              <a:t>lamp</a:t>
            </a:r>
            <a:r>
              <a:rPr lang="en-US" sz="7200" dirty="0" smtClean="0">
                <a:solidFill>
                  <a:srgbClr val="FF0000"/>
                </a:solidFill>
                <a:latin typeface="Arial Rounded MT Bold" pitchFamily="34" charset="0"/>
              </a:rPr>
              <a:t>s</a:t>
            </a:r>
            <a:r>
              <a:rPr lang="en-US" sz="7200" dirty="0" smtClean="0">
                <a:latin typeface="Arial Rounded MT Bold" pitchFamily="34" charset="0"/>
              </a:rPr>
              <a:t>.</a:t>
            </a:r>
            <a:endParaRPr lang="ru-RU" sz="7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762" y="4152568"/>
            <a:ext cx="752594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657" y="5502191"/>
            <a:ext cx="713699" cy="1094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4338" y="1126747"/>
            <a:ext cx="70476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7200" dirty="0" smtClean="0">
                <a:solidFill>
                  <a:srgbClr val="FF0000"/>
                </a:solidFill>
                <a:latin typeface="Arial Rounded MT Bold" pitchFamily="34" charset="0"/>
              </a:rPr>
              <a:t>That</a:t>
            </a:r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ru-RU" sz="72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7200" dirty="0" smtClean="0">
                <a:solidFill>
                  <a:srgbClr val="00B050"/>
                </a:solidFill>
                <a:latin typeface="Arial Rounded MT Bold" pitchFamily="34" charset="0"/>
              </a:rPr>
              <a:t>is </a:t>
            </a:r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a</a:t>
            </a:r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ru-RU" sz="72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lamp.</a:t>
            </a:r>
            <a:endParaRPr lang="ru-RU" sz="7200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700" y="0"/>
            <a:ext cx="74930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7162037" y="1158875"/>
            <a:ext cx="1026620" cy="7579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652120" y="5259201"/>
            <a:ext cx="18157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42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469388"/>
            <a:ext cx="48526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Arial Rounded MT Bold" pitchFamily="34" charset="0"/>
              </a:rPr>
              <a:t>Those</a:t>
            </a:r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7200" dirty="0" smtClean="0">
                <a:solidFill>
                  <a:srgbClr val="00B050"/>
                </a:solidFill>
                <a:latin typeface="Arial Rounded MT Bold" pitchFamily="34" charset="0"/>
              </a:rPr>
              <a:t>are</a:t>
            </a:r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</a:p>
          <a:p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bed</a:t>
            </a:r>
            <a:r>
              <a:rPr lang="en-US" sz="7200" dirty="0" smtClean="0">
                <a:solidFill>
                  <a:srgbClr val="FF0000"/>
                </a:solidFill>
                <a:latin typeface="Arial Rounded MT Bold" pitchFamily="34" charset="0"/>
              </a:rPr>
              <a:t>s</a:t>
            </a:r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.</a:t>
            </a:r>
            <a:endParaRPr lang="ru-RU" sz="72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275" y="4469388"/>
            <a:ext cx="1368152" cy="1076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275" y="5545523"/>
            <a:ext cx="1368152" cy="1076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561" y="1196752"/>
            <a:ext cx="5472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000" dirty="0" smtClean="0">
                <a:solidFill>
                  <a:srgbClr val="FF0000"/>
                </a:solidFill>
                <a:latin typeface="Arial Rounded MT Bold" pitchFamily="34" charset="0"/>
              </a:rPr>
              <a:t>That</a:t>
            </a:r>
            <a:r>
              <a:rPr lang="en-US" sz="60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6000" dirty="0" smtClean="0">
                <a:solidFill>
                  <a:srgbClr val="00B050"/>
                </a:solidFill>
                <a:latin typeface="Arial Rounded MT Bold" pitchFamily="34" charset="0"/>
              </a:rPr>
              <a:t>is </a:t>
            </a:r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a</a:t>
            </a:r>
            <a:r>
              <a:rPr lang="en-US" sz="6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6000" dirty="0" smtClean="0">
                <a:solidFill>
                  <a:prstClr val="black"/>
                </a:solidFill>
                <a:latin typeface="Arial Rounded MT Bold" pitchFamily="34" charset="0"/>
              </a:rPr>
              <a:t>bed.</a:t>
            </a:r>
            <a:endParaRPr lang="ru-RU" sz="6000" dirty="0">
              <a:solidFill>
                <a:prstClr val="black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625083"/>
            <a:ext cx="136525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>
            <a:off x="5652120" y="1704583"/>
            <a:ext cx="17891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868144" y="5545523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366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623" y="4060112"/>
            <a:ext cx="50835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Arial Rounded MT Bold" pitchFamily="34" charset="0"/>
              </a:rPr>
              <a:t>Those</a:t>
            </a:r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7200" dirty="0" smtClean="0">
                <a:solidFill>
                  <a:srgbClr val="00B050"/>
                </a:solidFill>
                <a:latin typeface="Arial Rounded MT Bold" pitchFamily="34" charset="0"/>
              </a:rPr>
              <a:t>are</a:t>
            </a:r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ru-RU" sz="72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endParaRPr lang="en-US" sz="7200" dirty="0" smtClean="0">
              <a:solidFill>
                <a:prstClr val="black"/>
              </a:solidFill>
              <a:latin typeface="Arial Rounded MT Bold" pitchFamily="34" charset="0"/>
            </a:endParaRPr>
          </a:p>
          <a:p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desk</a:t>
            </a:r>
            <a:r>
              <a:rPr lang="en-US" sz="7200" dirty="0" smtClean="0">
                <a:solidFill>
                  <a:srgbClr val="FF0000"/>
                </a:solidFill>
                <a:latin typeface="Arial Rounded MT Bold" pitchFamily="34" charset="0"/>
              </a:rPr>
              <a:t>s</a:t>
            </a:r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.</a:t>
            </a:r>
            <a:endParaRPr lang="ru-RU" sz="7200" dirty="0">
              <a:solidFill>
                <a:prstClr val="black"/>
              </a:solidFill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225" y="5403297"/>
            <a:ext cx="1152128" cy="833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481" y="4133975"/>
            <a:ext cx="1296144" cy="9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0623" y="1052736"/>
            <a:ext cx="5297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5400" dirty="0" smtClean="0">
                <a:solidFill>
                  <a:srgbClr val="FF0000"/>
                </a:solidFill>
                <a:latin typeface="Arial Rounded MT Bold" pitchFamily="34" charset="0"/>
              </a:rPr>
              <a:t>That</a:t>
            </a:r>
            <a:r>
              <a:rPr lang="en-US" sz="54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5400" dirty="0" smtClean="0">
                <a:solidFill>
                  <a:srgbClr val="00B050"/>
                </a:solidFill>
                <a:latin typeface="Arial Rounded MT Bold" pitchFamily="34" charset="0"/>
              </a:rPr>
              <a:t>is a</a:t>
            </a:r>
            <a:r>
              <a:rPr lang="en-US" sz="54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ru-RU" sz="54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5400" dirty="0" smtClean="0">
                <a:solidFill>
                  <a:prstClr val="black"/>
                </a:solidFill>
                <a:latin typeface="Arial Rounded MT Bold" pitchFamily="34" charset="0"/>
              </a:rPr>
              <a:t>desk.</a:t>
            </a:r>
            <a:endParaRPr lang="ru-RU" sz="5400" dirty="0">
              <a:solidFill>
                <a:prstClr val="black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002" y="583629"/>
            <a:ext cx="12985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5940152" y="1514401"/>
            <a:ext cx="144016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582163" y="5170714"/>
            <a:ext cx="179814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07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317665"/>
            <a:ext cx="50835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Arial Rounded MT Bold" pitchFamily="34" charset="0"/>
              </a:rPr>
              <a:t>Those</a:t>
            </a:r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ru-RU" sz="72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7200" dirty="0" smtClean="0">
                <a:solidFill>
                  <a:srgbClr val="00B050"/>
                </a:solidFill>
                <a:latin typeface="Arial Rounded MT Bold" pitchFamily="34" charset="0"/>
              </a:rPr>
              <a:t>are</a:t>
            </a:r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</a:p>
          <a:p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chair</a:t>
            </a:r>
            <a:r>
              <a:rPr lang="en-US" sz="7200" dirty="0" smtClean="0">
                <a:solidFill>
                  <a:srgbClr val="FF0000"/>
                </a:solidFill>
                <a:latin typeface="Arial Rounded MT Bold" pitchFamily="34" charset="0"/>
              </a:rPr>
              <a:t>s</a:t>
            </a:r>
            <a:r>
              <a:rPr lang="en-US" sz="7200" dirty="0" smtClean="0">
                <a:solidFill>
                  <a:prstClr val="black"/>
                </a:solidFill>
                <a:latin typeface="Arial Rounded MT Bold" pitchFamily="34" charset="0"/>
              </a:rPr>
              <a:t>.</a:t>
            </a:r>
            <a:endParaRPr lang="ru-RU" sz="7200" dirty="0">
              <a:solidFill>
                <a:prstClr val="black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185" y="5471827"/>
            <a:ext cx="806478" cy="1393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384" y="3793390"/>
            <a:ext cx="859279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052736"/>
            <a:ext cx="6516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5400" dirty="0" smtClean="0">
                <a:solidFill>
                  <a:srgbClr val="FF0000"/>
                </a:solidFill>
                <a:latin typeface="Arial Rounded MT Bold" pitchFamily="34" charset="0"/>
              </a:rPr>
              <a:t>That </a:t>
            </a:r>
            <a:r>
              <a:rPr lang="en-US" sz="5400" dirty="0" smtClean="0">
                <a:solidFill>
                  <a:srgbClr val="00B050"/>
                </a:solidFill>
                <a:latin typeface="Arial Rounded MT Bold" pitchFamily="34" charset="0"/>
              </a:rPr>
              <a:t>is</a:t>
            </a:r>
            <a:r>
              <a:rPr lang="en-US" sz="5400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5400" dirty="0" smtClean="0">
                <a:solidFill>
                  <a:srgbClr val="002060"/>
                </a:solidFill>
                <a:latin typeface="Arial Rounded MT Bold" pitchFamily="34" charset="0"/>
              </a:rPr>
              <a:t>a</a:t>
            </a:r>
            <a:r>
              <a:rPr lang="en-US" sz="5400" dirty="0" smtClean="0">
                <a:solidFill>
                  <a:prstClr val="black"/>
                </a:solidFill>
                <a:latin typeface="Arial Rounded MT Bold" pitchFamily="34" charset="0"/>
              </a:rPr>
              <a:t>  chair.</a:t>
            </a:r>
            <a:endParaRPr lang="ru-RU" sz="5400" dirty="0">
              <a:solidFill>
                <a:prstClr val="black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384" y="770657"/>
            <a:ext cx="858837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5724128" y="1514400"/>
            <a:ext cx="158417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084168" y="5278174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91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" y="260648"/>
            <a:ext cx="7724775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244352"/>
            <a:ext cx="5472609" cy="2032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458" y="4318126"/>
            <a:ext cx="48349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These</a:t>
            </a:r>
            <a:r>
              <a:rPr lang="en-US" sz="80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8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are</a:t>
            </a:r>
            <a:endParaRPr lang="ru-RU" sz="80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86498" y="4139469"/>
            <a:ext cx="322941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tabl</a:t>
            </a:r>
            <a:r>
              <a:rPr lang="en-US" sz="8800" dirty="0" smtClean="0">
                <a:solidFill>
                  <a:srgbClr val="FF0000"/>
                </a:solidFill>
              </a:rPr>
              <a:t>es</a:t>
            </a:r>
            <a:r>
              <a:rPr lang="en-US" sz="8800" dirty="0" smtClean="0"/>
              <a:t>.</a:t>
            </a:r>
            <a:endParaRPr lang="ru-RU" sz="8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940" y="1430635"/>
            <a:ext cx="1875275" cy="1141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441" y="5730844"/>
            <a:ext cx="1275467" cy="776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049" y="5730844"/>
            <a:ext cx="1292500" cy="78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/>
          <p:cNvSpPr/>
          <p:nvPr/>
        </p:nvSpPr>
        <p:spPr>
          <a:xfrm rot="5400000">
            <a:off x="209427" y="3129142"/>
            <a:ext cx="1443465" cy="314991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4023833">
            <a:off x="1858481" y="3529382"/>
            <a:ext cx="2372766" cy="307463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2494119">
            <a:off x="4613907" y="3347233"/>
            <a:ext cx="2257552" cy="34366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62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64704"/>
            <a:ext cx="663431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FF0000"/>
                </a:solidFill>
              </a:rPr>
              <a:t>That</a:t>
            </a:r>
            <a:r>
              <a:rPr lang="en-US" sz="8800" dirty="0" smtClean="0"/>
              <a:t> </a:t>
            </a:r>
            <a:r>
              <a:rPr lang="en-US" sz="8800" dirty="0" smtClean="0">
                <a:solidFill>
                  <a:srgbClr val="002060"/>
                </a:solidFill>
              </a:rPr>
              <a:t>is</a:t>
            </a:r>
            <a:r>
              <a:rPr lang="en-US" sz="8800" dirty="0" smtClean="0"/>
              <a:t> a desk.</a:t>
            </a:r>
            <a:endParaRPr lang="ru-RU" sz="8800" dirty="0"/>
          </a:p>
        </p:txBody>
      </p:sp>
      <p:sp>
        <p:nvSpPr>
          <p:cNvPr id="3" name="TextBox 2"/>
          <p:cNvSpPr txBox="1"/>
          <p:nvPr/>
        </p:nvSpPr>
        <p:spPr>
          <a:xfrm>
            <a:off x="363489" y="3902530"/>
            <a:ext cx="773673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FF0000"/>
                </a:solidFill>
              </a:rPr>
              <a:t>Those</a:t>
            </a:r>
            <a:r>
              <a:rPr lang="en-US" sz="8800" dirty="0" smtClean="0">
                <a:solidFill>
                  <a:srgbClr val="FF0000"/>
                </a:solidFill>
              </a:rPr>
              <a:t> </a:t>
            </a:r>
            <a:r>
              <a:rPr lang="en-US" sz="8800" dirty="0" smtClean="0">
                <a:solidFill>
                  <a:srgbClr val="002060"/>
                </a:solidFill>
              </a:rPr>
              <a:t>are</a:t>
            </a:r>
            <a:r>
              <a:rPr lang="en-US" sz="8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desk</a:t>
            </a:r>
            <a:r>
              <a:rPr lang="en-US" sz="8800" dirty="0" smtClean="0">
                <a:solidFill>
                  <a:srgbClr val="FF0000"/>
                </a:solidFill>
              </a:rPr>
              <a:t>s</a:t>
            </a:r>
            <a:r>
              <a:rPr lang="en-US" sz="8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88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24" b="20515"/>
          <a:stretch/>
        </p:blipFill>
        <p:spPr bwMode="auto">
          <a:xfrm>
            <a:off x="7821593" y="764704"/>
            <a:ext cx="1322407" cy="82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499" y="5953661"/>
            <a:ext cx="1326357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424" y="5953661"/>
            <a:ext cx="1326356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>
            <a:off x="6772631" y="2084538"/>
            <a:ext cx="982851" cy="18471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2"/>
          </p:cNvCxnSpPr>
          <p:nvPr/>
        </p:nvCxnSpPr>
        <p:spPr>
          <a:xfrm>
            <a:off x="3568679" y="2211254"/>
            <a:ext cx="663177" cy="17204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932856" y="2211254"/>
            <a:ext cx="0" cy="17204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471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22825"/>
            <a:ext cx="777488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That</a:t>
            </a:r>
            <a:r>
              <a:rPr lang="en-US" sz="8800" dirty="0" smtClean="0">
                <a:latin typeface="Aharoni" pitchFamily="2" charset="-79"/>
                <a:cs typeface="Aharoni" pitchFamily="2" charset="-79"/>
              </a:rPr>
              <a:t> is a chair.</a:t>
            </a:r>
            <a:endParaRPr lang="ru-RU" sz="8800" dirty="0"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717032"/>
            <a:ext cx="904767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Those</a:t>
            </a:r>
            <a:r>
              <a:rPr lang="en-US" sz="8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88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are</a:t>
            </a:r>
            <a:r>
              <a:rPr lang="en-US" sz="8800" dirty="0" smtClean="0">
                <a:latin typeface="Aharoni" pitchFamily="2" charset="-79"/>
                <a:cs typeface="Aharoni" pitchFamily="2" charset="-79"/>
              </a:rPr>
              <a:t> chair</a:t>
            </a:r>
            <a:r>
              <a:rPr lang="en-US" sz="88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</a:t>
            </a:r>
            <a:r>
              <a:rPr lang="en-US" sz="8800" dirty="0" smtClean="0">
                <a:latin typeface="Aharoni" pitchFamily="2" charset="-79"/>
                <a:cs typeface="Aharoni" pitchFamily="2" charset="-79"/>
              </a:rPr>
              <a:t>.</a:t>
            </a:r>
            <a:endParaRPr lang="ru-RU" sz="8800" dirty="0">
              <a:cs typeface="Aharoni" pitchFamily="2" charset="-79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5" r="13327"/>
          <a:stretch/>
        </p:blipFill>
        <p:spPr bwMode="auto">
          <a:xfrm>
            <a:off x="7615602" y="638683"/>
            <a:ext cx="702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542" y="5780010"/>
            <a:ext cx="540060" cy="93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011" y="5634795"/>
            <a:ext cx="624137" cy="1077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/>
          <p:cNvSpPr/>
          <p:nvPr/>
        </p:nvSpPr>
        <p:spPr>
          <a:xfrm rot="5400000">
            <a:off x="361543" y="2796988"/>
            <a:ext cx="2306772" cy="140364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4400726" flipV="1">
            <a:off x="2354338" y="2850253"/>
            <a:ext cx="2308635" cy="100116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4086440">
            <a:off x="6312860" y="2844714"/>
            <a:ext cx="2552618" cy="1983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40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516" y="483787"/>
            <a:ext cx="77732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</a:rPr>
              <a:t>This</a:t>
            </a:r>
            <a:r>
              <a:rPr lang="en-US" sz="7200" b="1" dirty="0" smtClean="0"/>
              <a:t> </a:t>
            </a:r>
            <a:r>
              <a:rPr lang="en-US" sz="7200" b="1" dirty="0" smtClean="0">
                <a:solidFill>
                  <a:srgbClr val="00B050"/>
                </a:solidFill>
              </a:rPr>
              <a:t>is</a:t>
            </a:r>
            <a:r>
              <a:rPr lang="en-US" sz="7200" b="1" dirty="0" smtClean="0"/>
              <a:t> an </a:t>
            </a:r>
            <a:r>
              <a:rPr lang="en-US" sz="7200" b="1" dirty="0" err="1" smtClean="0"/>
              <a:t>aeroplane</a:t>
            </a:r>
            <a:endParaRPr lang="ru-RU" sz="7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21325" y="4653136"/>
            <a:ext cx="93141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These</a:t>
            </a:r>
            <a:r>
              <a:rPr lang="en-US" sz="8000" dirty="0" smtClean="0"/>
              <a:t> </a:t>
            </a:r>
            <a:r>
              <a:rPr lang="en-US" sz="8000" dirty="0" smtClean="0">
                <a:solidFill>
                  <a:srgbClr val="00B050"/>
                </a:solidFill>
              </a:rPr>
              <a:t>are</a:t>
            </a:r>
            <a:r>
              <a:rPr lang="en-US" sz="8000" dirty="0" smtClean="0"/>
              <a:t> </a:t>
            </a:r>
            <a:r>
              <a:rPr lang="en-US" sz="8000" dirty="0" err="1" smtClean="0"/>
              <a:t>aeroplane</a:t>
            </a:r>
            <a:r>
              <a:rPr lang="en-US" sz="8000" dirty="0" err="1" smtClean="0">
                <a:solidFill>
                  <a:srgbClr val="FF0000"/>
                </a:solidFill>
              </a:rPr>
              <a:t>s</a:t>
            </a:r>
            <a:r>
              <a:rPr lang="en-US" sz="8000" dirty="0" smtClean="0"/>
              <a:t>.</a:t>
            </a:r>
            <a:endParaRPr lang="ru-RU" sz="8000" dirty="0"/>
          </a:p>
        </p:txBody>
      </p:sp>
      <p:sp>
        <p:nvSpPr>
          <p:cNvPr id="4" name="Стрелка вправо 3"/>
          <p:cNvSpPr/>
          <p:nvPr/>
        </p:nvSpPr>
        <p:spPr>
          <a:xfrm rot="5195898">
            <a:off x="296700" y="2497904"/>
            <a:ext cx="2198225" cy="259289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4771268">
            <a:off x="2025146" y="2605220"/>
            <a:ext cx="2262057" cy="121700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4203877" flipV="1">
            <a:off x="6881575" y="2741790"/>
            <a:ext cx="2081461" cy="77423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44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1051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This</a:t>
            </a:r>
            <a:r>
              <a:rPr lang="en-US" sz="72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72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is</a:t>
            </a:r>
            <a:r>
              <a:rPr lang="en-US" sz="7200" dirty="0" smtClean="0">
                <a:latin typeface="Aharoni" pitchFamily="2" charset="-79"/>
                <a:cs typeface="Aharoni" pitchFamily="2" charset="-79"/>
              </a:rPr>
              <a:t> my brother.</a:t>
            </a:r>
            <a:endParaRPr lang="ru-RU" sz="7200" dirty="0"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32425" y="4413011"/>
            <a:ext cx="931857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These</a:t>
            </a:r>
            <a:r>
              <a:rPr lang="en-US" sz="66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66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are</a:t>
            </a:r>
            <a:r>
              <a:rPr lang="en-US" sz="6600" dirty="0" smtClean="0">
                <a:latin typeface="Aharoni" pitchFamily="2" charset="-79"/>
                <a:cs typeface="Aharoni" pitchFamily="2" charset="-79"/>
              </a:rPr>
              <a:t> my brother</a:t>
            </a:r>
            <a:r>
              <a:rPr lang="en-US" sz="6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</a:t>
            </a:r>
            <a:r>
              <a:rPr lang="en-US" sz="6600" dirty="0" smtClean="0">
                <a:latin typeface="Aharoni" pitchFamily="2" charset="-79"/>
                <a:cs typeface="Aharoni" pitchFamily="2" charset="-79"/>
              </a:rPr>
              <a:t>.</a:t>
            </a:r>
            <a:endParaRPr lang="ru-RU" sz="6600" dirty="0">
              <a:cs typeface="Aharoni" pitchFamily="2" charset="-79"/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5400000" flipV="1">
            <a:off x="-309023" y="3035693"/>
            <a:ext cx="2587539" cy="261743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5166068">
            <a:off x="1472816" y="3093871"/>
            <a:ext cx="2553327" cy="17369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4601396">
            <a:off x="6693274" y="2871432"/>
            <a:ext cx="2489781" cy="107619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07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005895"/>
            <a:ext cx="73244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That</a:t>
            </a:r>
            <a:r>
              <a:rPr lang="en-US" sz="72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72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is</a:t>
            </a:r>
            <a:r>
              <a:rPr lang="en-US" sz="7200" dirty="0" smtClean="0">
                <a:latin typeface="Aharoni" pitchFamily="2" charset="-79"/>
                <a:cs typeface="Aharoni" pitchFamily="2" charset="-79"/>
              </a:rPr>
              <a:t> my book.</a:t>
            </a:r>
            <a:endParaRPr lang="ru-RU" sz="7200" dirty="0"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233604"/>
            <a:ext cx="85689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Those</a:t>
            </a:r>
            <a:r>
              <a:rPr lang="en-US" sz="66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66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are</a:t>
            </a:r>
            <a:r>
              <a:rPr lang="en-US" sz="6600" dirty="0" smtClean="0">
                <a:latin typeface="Aharoni" pitchFamily="2" charset="-79"/>
                <a:cs typeface="Aharoni" pitchFamily="2" charset="-79"/>
              </a:rPr>
              <a:t> my book</a:t>
            </a:r>
            <a:r>
              <a:rPr lang="en-US" sz="6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</a:t>
            </a:r>
            <a:r>
              <a:rPr lang="en-US" sz="6600" dirty="0" smtClean="0">
                <a:latin typeface="Aharoni" pitchFamily="2" charset="-79"/>
                <a:cs typeface="Aharoni" pitchFamily="2" charset="-79"/>
              </a:rPr>
              <a:t>. </a:t>
            </a:r>
            <a:endParaRPr lang="ru-RU" sz="6600" dirty="0">
              <a:cs typeface="Aharoni" pitchFamily="2" charset="-79"/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181751" y="3024417"/>
            <a:ext cx="2027758" cy="242316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4883715" flipV="1">
            <a:off x="1981990" y="3020689"/>
            <a:ext cx="2299697" cy="280353"/>
          </a:xfrm>
          <a:prstGeom prst="rightArrow">
            <a:avLst>
              <a:gd name="adj1" fmla="val 50000"/>
              <a:gd name="adj2" fmla="val 11701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4097994">
            <a:off x="6463612" y="2971931"/>
            <a:ext cx="2368717" cy="27639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2" y="2367137"/>
            <a:ext cx="924562" cy="83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217" y="5733256"/>
            <a:ext cx="1240152" cy="88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248" y="5733256"/>
            <a:ext cx="1028775" cy="73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17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9638" y="476672"/>
            <a:ext cx="184731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spc="100" dirty="0">
              <a:ln w="18000">
                <a:solidFill>
                  <a:srgbClr val="797B7E">
                    <a:satMod val="200000"/>
                    <a:tint val="72000"/>
                  </a:srgbClr>
                </a:solidFill>
                <a:prstDash val="solid"/>
              </a:ln>
              <a:solidFill>
                <a:srgbClr val="00B050">
                  <a:alpha val="5700"/>
                </a:srgbClr>
              </a:solidFill>
              <a:effectLst>
                <a:outerShdw blurRad="25000" dist="20000" dir="16020000" algn="tl">
                  <a:srgbClr val="797B7E">
                    <a:satMod val="200000"/>
                    <a:shade val="1000"/>
                    <a:alpha val="6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6093" y="799837"/>
            <a:ext cx="5711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In my room !</a:t>
            </a:r>
            <a:endParaRPr lang="ru-RU" sz="7200" dirty="0">
              <a:solidFill>
                <a:srgbClr val="00B050"/>
              </a:solidFill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9360" y="2060848"/>
            <a:ext cx="78652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          </a:t>
            </a:r>
            <a:r>
              <a:rPr lang="en-US" sz="4000" b="1" dirty="0" smtClean="0">
                <a:solidFill>
                  <a:srgbClr val="0070C0"/>
                </a:solidFill>
              </a:rPr>
              <a:t>Module 4, unit  8a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r>
              <a:rPr lang="en-US" sz="4000" b="1" dirty="0" smtClean="0">
                <a:solidFill>
                  <a:srgbClr val="0070C0"/>
                </a:solidFill>
              </a:rPr>
              <a:t>                   Ex.3p.24</a:t>
            </a:r>
          </a:p>
          <a:p>
            <a:endParaRPr lang="en-US" sz="4000" dirty="0" smtClean="0">
              <a:solidFill>
                <a:srgbClr val="000000"/>
              </a:solidFill>
            </a:endParaRPr>
          </a:p>
          <a:p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4959781"/>
            <a:ext cx="67305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Teacher : Svetlana </a:t>
            </a:r>
            <a:r>
              <a:rPr lang="en-US" sz="4000" dirty="0" err="1" smtClean="0">
                <a:solidFill>
                  <a:srgbClr val="000000"/>
                </a:solidFill>
              </a:rPr>
              <a:t>Khodakova</a:t>
            </a:r>
            <a:endParaRPr lang="en-US" sz="4000" dirty="0" smtClean="0">
              <a:solidFill>
                <a:srgbClr val="000000"/>
              </a:solidFill>
            </a:endParaRPr>
          </a:p>
          <a:p>
            <a:r>
              <a:rPr lang="ru-RU" sz="4000" dirty="0" smtClean="0">
                <a:solidFill>
                  <a:srgbClr val="000000"/>
                </a:solidFill>
              </a:rPr>
              <a:t>                </a:t>
            </a:r>
            <a:r>
              <a:rPr lang="en-US" sz="4000" dirty="0" smtClean="0">
                <a:solidFill>
                  <a:srgbClr val="000000"/>
                </a:solidFill>
              </a:rPr>
              <a:t>Moscow</a:t>
            </a:r>
            <a:endParaRPr lang="ru-RU" sz="4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09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659285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srgbClr val="000000"/>
                </a:solidFill>
                <a:latin typeface="Constantia"/>
              </a:rPr>
              <a:t>Учебник : Н.И. Быкова, </a:t>
            </a:r>
            <a:r>
              <a:rPr lang="ru-RU" sz="2800" dirty="0" err="1">
                <a:solidFill>
                  <a:srgbClr val="000000"/>
                </a:solidFill>
                <a:latin typeface="Constantia"/>
              </a:rPr>
              <a:t>Дж.Дули</a:t>
            </a:r>
            <a:r>
              <a:rPr lang="ru-RU" sz="2800" dirty="0">
                <a:solidFill>
                  <a:srgbClr val="000000"/>
                </a:solidFill>
                <a:latin typeface="Constantia"/>
              </a:rPr>
              <a:t>, М.Д. Поспелова, </a:t>
            </a:r>
            <a:r>
              <a:rPr lang="ru-RU" sz="2800" dirty="0" err="1">
                <a:solidFill>
                  <a:srgbClr val="000000"/>
                </a:solidFill>
                <a:latin typeface="Constantia"/>
              </a:rPr>
              <a:t>В.Эванс</a:t>
            </a:r>
            <a:r>
              <a:rPr lang="ru-RU" sz="2800" dirty="0">
                <a:solidFill>
                  <a:srgbClr val="000000"/>
                </a:solidFill>
                <a:latin typeface="Constantia"/>
              </a:rPr>
              <a:t> « Английский в фокусе» для 3 класса общеобразовательных учреждений , 2-е издание,</a:t>
            </a:r>
          </a:p>
          <a:p>
            <a:pPr lvl="0"/>
            <a:r>
              <a:rPr lang="en-US" sz="2800" dirty="0">
                <a:solidFill>
                  <a:srgbClr val="000000"/>
                </a:solidFill>
                <a:latin typeface="Constantia"/>
              </a:rPr>
              <a:t>M: Express Publishing : </a:t>
            </a:r>
            <a:r>
              <a:rPr lang="ru-RU" sz="2800" dirty="0">
                <a:solidFill>
                  <a:srgbClr val="000000"/>
                </a:solidFill>
                <a:latin typeface="Constantia"/>
              </a:rPr>
              <a:t>Просвещение, 2008.</a:t>
            </a:r>
          </a:p>
        </p:txBody>
      </p:sp>
    </p:spTree>
    <p:extLst>
      <p:ext uri="{BB962C8B-B14F-4D97-AF65-F5344CB8AC3E}">
        <p14:creationId xmlns:p14="http://schemas.microsoft.com/office/powerpoint/2010/main" val="299328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/>
              <a:t>view-source:www.google.ru</a:t>
            </a:r>
            <a:r>
              <a:rPr lang="en-US" dirty="0"/>
              <a:t>/</a:t>
            </a:r>
            <a:r>
              <a:rPr lang="en-US" dirty="0" err="1"/>
              <a:t>search?q</a:t>
            </a:r>
            <a:r>
              <a:rPr lang="en-US" dirty="0"/>
              <a:t>=</a:t>
            </a:r>
            <a:r>
              <a:rPr lang="en-US" dirty="0" err="1"/>
              <a:t>disney+characters+pictures+and+names&amp;hl</a:t>
            </a:r>
            <a:r>
              <a:rPr lang="en-US" dirty="0"/>
              <a:t>=</a:t>
            </a:r>
            <a:r>
              <a:rPr lang="en-US" dirty="0" err="1"/>
              <a:t>ru&amp;newwindow</a:t>
            </a:r>
            <a:r>
              <a:rPr lang="en-US" dirty="0"/>
              <a:t>=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50624" y="18448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http://www.google.ru/search?q=dogs+cartoon&amp;hl=ru&amp;newwindow=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50624" y="46531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http://www.google.ru/search?q=scooby+doo+cartoon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33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49" y="908720"/>
            <a:ext cx="8399523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267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8552240" cy="438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77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63337"/>
            <a:ext cx="8352928" cy="5734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8" r="19769"/>
          <a:stretch/>
        </p:blipFill>
        <p:spPr bwMode="auto">
          <a:xfrm>
            <a:off x="2017106" y="1981406"/>
            <a:ext cx="827992" cy="852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78919"/>
            <a:ext cx="8286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771" y="1981406"/>
            <a:ext cx="8286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617" y="1981406"/>
            <a:ext cx="8286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433" y="3460235"/>
            <a:ext cx="8286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291" y="2055727"/>
            <a:ext cx="8286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495" y="5445224"/>
            <a:ext cx="8286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747" y="5445223"/>
            <a:ext cx="8286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954" y="5445224"/>
            <a:ext cx="8286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892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564050"/>
            <a:ext cx="21996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this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8064" y="1564050"/>
            <a:ext cx="32784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these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4653136"/>
            <a:ext cx="24817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that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096" y="4653136"/>
            <a:ext cx="33345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those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635896" y="2106564"/>
            <a:ext cx="978408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870566" y="5142397"/>
            <a:ext cx="978408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82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436" y="3807911"/>
            <a:ext cx="580511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FF0000"/>
                </a:solidFill>
                <a:latin typeface="Arial Rounded MT Bold" pitchFamily="34" charset="0"/>
              </a:rPr>
              <a:t>These</a:t>
            </a:r>
            <a:r>
              <a:rPr lang="en-US" sz="8000" dirty="0" smtClean="0">
                <a:latin typeface="Arial Rounded MT Bold" pitchFamily="34" charset="0"/>
              </a:rPr>
              <a:t> </a:t>
            </a:r>
            <a:r>
              <a:rPr lang="en-US" sz="8000" dirty="0" smtClean="0">
                <a:solidFill>
                  <a:srgbClr val="00B050"/>
                </a:solidFill>
                <a:latin typeface="Arial Rounded MT Bold" pitchFamily="34" charset="0"/>
              </a:rPr>
              <a:t>are</a:t>
            </a:r>
            <a:r>
              <a:rPr lang="en-US" sz="8000" dirty="0" smtClean="0">
                <a:latin typeface="Arial Rounded MT Bold" pitchFamily="34" charset="0"/>
              </a:rPr>
              <a:t> </a:t>
            </a:r>
          </a:p>
          <a:p>
            <a:r>
              <a:rPr lang="en-US" sz="8000" dirty="0" smtClean="0">
                <a:latin typeface="Arial Rounded MT Bold" pitchFamily="34" charset="0"/>
              </a:rPr>
              <a:t>computer</a:t>
            </a:r>
            <a:r>
              <a:rPr lang="en-US" sz="8000" dirty="0" smtClean="0">
                <a:solidFill>
                  <a:srgbClr val="FF0000"/>
                </a:solidFill>
                <a:latin typeface="Arial Rounded MT Bold" pitchFamily="34" charset="0"/>
              </a:rPr>
              <a:t>s</a:t>
            </a:r>
            <a:r>
              <a:rPr lang="en-US" sz="8000" dirty="0" smtClean="0">
                <a:latin typeface="Arial Rounded MT Bold" pitchFamily="34" charset="0"/>
              </a:rPr>
              <a:t>.</a:t>
            </a:r>
            <a:endParaRPr lang="ru-RU" sz="8000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757" y="3807911"/>
            <a:ext cx="1091393" cy="998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8431">
            <a:off x="6402757" y="5085183"/>
            <a:ext cx="1145954" cy="1043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843" y="1582602"/>
            <a:ext cx="1090613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6822" y="1641355"/>
            <a:ext cx="62850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This</a:t>
            </a:r>
            <a:r>
              <a:rPr lang="en-US" sz="5400" b="1" dirty="0" smtClean="0"/>
              <a:t> </a:t>
            </a:r>
            <a:r>
              <a:rPr lang="en-US" sz="5400" b="1" dirty="0" smtClean="0">
                <a:solidFill>
                  <a:srgbClr val="00B050"/>
                </a:solidFill>
              </a:rPr>
              <a:t>is</a:t>
            </a:r>
            <a:r>
              <a:rPr lang="en-US" sz="5400" b="1" dirty="0" smtClean="0"/>
              <a:t> </a:t>
            </a:r>
            <a:r>
              <a:rPr lang="en-US" sz="54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-US" sz="5400" b="1" dirty="0" smtClean="0"/>
              <a:t> computer</a:t>
            </a:r>
            <a:r>
              <a:rPr lang="en-US" sz="5400" dirty="0" smtClean="0"/>
              <a:t>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23058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077" y="3789040"/>
            <a:ext cx="536178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FF0000"/>
                </a:solidFill>
                <a:latin typeface="Arial Rounded MT Bold" pitchFamily="34" charset="0"/>
              </a:rPr>
              <a:t>These</a:t>
            </a:r>
            <a:r>
              <a:rPr lang="en-US" sz="80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8000" dirty="0" smtClean="0">
                <a:solidFill>
                  <a:srgbClr val="00B050"/>
                </a:solidFill>
                <a:latin typeface="Arial Rounded MT Bold" pitchFamily="34" charset="0"/>
              </a:rPr>
              <a:t>are</a:t>
            </a:r>
            <a:r>
              <a:rPr lang="en-US" sz="80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</a:p>
          <a:p>
            <a:r>
              <a:rPr lang="en-US" sz="8000" dirty="0" smtClean="0">
                <a:solidFill>
                  <a:prstClr val="black"/>
                </a:solidFill>
                <a:latin typeface="Arial Rounded MT Bold" pitchFamily="34" charset="0"/>
              </a:rPr>
              <a:t>radio</a:t>
            </a:r>
            <a:r>
              <a:rPr lang="en-US" sz="8000" dirty="0" smtClean="0">
                <a:solidFill>
                  <a:srgbClr val="FF0000"/>
                </a:solidFill>
                <a:latin typeface="Arial Rounded MT Bold" pitchFamily="34" charset="0"/>
              </a:rPr>
              <a:t>s</a:t>
            </a:r>
            <a:r>
              <a:rPr lang="en-US" sz="8000" dirty="0" smtClean="0">
                <a:solidFill>
                  <a:prstClr val="black"/>
                </a:solidFill>
                <a:latin typeface="Arial Rounded MT Bold" pitchFamily="34" charset="0"/>
              </a:rPr>
              <a:t>.</a:t>
            </a:r>
            <a:endParaRPr lang="ru-RU" sz="8000" dirty="0">
              <a:solidFill>
                <a:prstClr val="black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855" y="3434691"/>
            <a:ext cx="1792444" cy="1342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443" y="4829137"/>
            <a:ext cx="1862856" cy="1394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1420491"/>
            <a:ext cx="685207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600" dirty="0" smtClean="0">
                <a:solidFill>
                  <a:srgbClr val="FF0000"/>
                </a:solidFill>
                <a:latin typeface="Arial Rounded MT Bold" pitchFamily="34" charset="0"/>
              </a:rPr>
              <a:t>This</a:t>
            </a:r>
            <a:r>
              <a:rPr lang="en-US" sz="66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6600" dirty="0" smtClean="0">
                <a:solidFill>
                  <a:srgbClr val="00B050"/>
                </a:solidFill>
                <a:latin typeface="Arial Rounded MT Bold" pitchFamily="34" charset="0"/>
              </a:rPr>
              <a:t>is </a:t>
            </a:r>
            <a:r>
              <a:rPr lang="en-US" sz="6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a</a:t>
            </a:r>
            <a:r>
              <a:rPr lang="en-US" sz="6600" dirty="0" smtClean="0">
                <a:solidFill>
                  <a:prstClr val="black"/>
                </a:solidFill>
                <a:latin typeface="Arial Rounded MT Bold" pitchFamily="34" charset="0"/>
              </a:rPr>
              <a:t>  radio.</a:t>
            </a:r>
            <a:endParaRPr lang="ru-RU" sz="66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469" y="746597"/>
            <a:ext cx="1792287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524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077" y="3717032"/>
            <a:ext cx="548945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FF0000"/>
                </a:solidFill>
                <a:latin typeface="Arial Rounded MT Bold" pitchFamily="34" charset="0"/>
              </a:rPr>
              <a:t>These</a:t>
            </a:r>
            <a:r>
              <a:rPr lang="en-US" sz="80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8000" dirty="0" smtClean="0">
                <a:solidFill>
                  <a:srgbClr val="00B050"/>
                </a:solidFill>
                <a:latin typeface="Arial Rounded MT Bold" pitchFamily="34" charset="0"/>
              </a:rPr>
              <a:t>are</a:t>
            </a:r>
            <a:r>
              <a:rPr lang="en-US" sz="80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</a:p>
          <a:p>
            <a:r>
              <a:rPr lang="en-US" sz="8000" dirty="0" smtClean="0">
                <a:solidFill>
                  <a:prstClr val="black"/>
                </a:solidFill>
                <a:latin typeface="Arial Rounded MT Bold" pitchFamily="34" charset="0"/>
              </a:rPr>
              <a:t>armchair</a:t>
            </a:r>
            <a:r>
              <a:rPr lang="en-US" sz="8000" dirty="0" smtClean="0">
                <a:solidFill>
                  <a:srgbClr val="FF0000"/>
                </a:solidFill>
                <a:latin typeface="Arial Rounded MT Bold" pitchFamily="34" charset="0"/>
              </a:rPr>
              <a:t>s</a:t>
            </a:r>
            <a:r>
              <a:rPr lang="en-US" sz="8000" dirty="0" smtClean="0">
                <a:solidFill>
                  <a:prstClr val="black"/>
                </a:solidFill>
                <a:latin typeface="Arial Rounded MT Bold" pitchFamily="34" charset="0"/>
              </a:rPr>
              <a:t>.</a:t>
            </a:r>
            <a:endParaRPr lang="ru-RU" sz="8000" dirty="0">
              <a:solidFill>
                <a:prstClr val="black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038" y="3571892"/>
            <a:ext cx="1553784" cy="135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732" y="4952873"/>
            <a:ext cx="1507090" cy="1318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158950"/>
            <a:ext cx="6918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5400" dirty="0" smtClean="0">
                <a:solidFill>
                  <a:srgbClr val="FF0000"/>
                </a:solidFill>
                <a:latin typeface="Arial Rounded MT Bold" pitchFamily="34" charset="0"/>
              </a:rPr>
              <a:t>This</a:t>
            </a:r>
            <a:r>
              <a:rPr lang="en-US" sz="54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5400" dirty="0" smtClean="0">
                <a:solidFill>
                  <a:srgbClr val="00B050"/>
                </a:solidFill>
                <a:latin typeface="Arial Rounded MT Bold" pitchFamily="34" charset="0"/>
              </a:rPr>
              <a:t>is </a:t>
            </a:r>
            <a:r>
              <a:rPr lang="en-US" sz="54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an</a:t>
            </a:r>
            <a:r>
              <a:rPr lang="en-US" sz="5400" dirty="0" smtClean="0">
                <a:solidFill>
                  <a:prstClr val="black"/>
                </a:solidFill>
                <a:latin typeface="Arial Rounded MT Bold" pitchFamily="34" charset="0"/>
              </a:rPr>
              <a:t> armchair.</a:t>
            </a:r>
            <a:endParaRPr lang="ru-RU" sz="5400" dirty="0">
              <a:solidFill>
                <a:prstClr val="black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277" y="941165"/>
            <a:ext cx="1554163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858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</TotalTime>
  <Words>181</Words>
  <Application>Microsoft Office PowerPoint</Application>
  <PresentationFormat>Экран (4:3)</PresentationFormat>
  <Paragraphs>48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2012-12-01T16:30:34Z</dcterms:created>
  <dcterms:modified xsi:type="dcterms:W3CDTF">2013-04-22T16:44:25Z</dcterms:modified>
</cp:coreProperties>
</file>