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356" r:id="rId4"/>
    <p:sldId id="357" r:id="rId5"/>
    <p:sldId id="358" r:id="rId6"/>
    <p:sldId id="269" r:id="rId7"/>
    <p:sldId id="360" r:id="rId8"/>
    <p:sldId id="260" r:id="rId9"/>
    <p:sldId id="262" r:id="rId10"/>
    <p:sldId id="263" r:id="rId11"/>
    <p:sldId id="363" r:id="rId12"/>
    <p:sldId id="361" r:id="rId13"/>
    <p:sldId id="362" r:id="rId14"/>
    <p:sldId id="264" r:id="rId15"/>
    <p:sldId id="364" r:id="rId16"/>
    <p:sldId id="320" r:id="rId17"/>
    <p:sldId id="432" r:id="rId18"/>
    <p:sldId id="325" r:id="rId19"/>
    <p:sldId id="434" r:id="rId20"/>
    <p:sldId id="429" r:id="rId21"/>
    <p:sldId id="365" r:id="rId22"/>
    <p:sldId id="366" r:id="rId23"/>
    <p:sldId id="311" r:id="rId24"/>
    <p:sldId id="381" r:id="rId25"/>
    <p:sldId id="303" r:id="rId26"/>
    <p:sldId id="316" r:id="rId27"/>
    <p:sldId id="352" r:id="rId28"/>
    <p:sldId id="314" r:id="rId29"/>
    <p:sldId id="318" r:id="rId30"/>
    <p:sldId id="353" r:id="rId31"/>
    <p:sldId id="386" r:id="rId32"/>
    <p:sldId id="401" r:id="rId33"/>
    <p:sldId id="327" r:id="rId34"/>
    <p:sldId id="351" r:id="rId35"/>
    <p:sldId id="370" r:id="rId36"/>
    <p:sldId id="371" r:id="rId37"/>
    <p:sldId id="372" r:id="rId38"/>
    <p:sldId id="373" r:id="rId39"/>
    <p:sldId id="374" r:id="rId40"/>
    <p:sldId id="375" r:id="rId41"/>
    <p:sldId id="376" r:id="rId42"/>
    <p:sldId id="298" r:id="rId43"/>
    <p:sldId id="436" r:id="rId44"/>
    <p:sldId id="300" r:id="rId45"/>
    <p:sldId id="301" r:id="rId46"/>
    <p:sldId id="377" r:id="rId47"/>
    <p:sldId id="394" r:id="rId48"/>
    <p:sldId id="410" r:id="rId49"/>
    <p:sldId id="397" r:id="rId50"/>
    <p:sldId id="398" r:id="rId51"/>
    <p:sldId id="395" r:id="rId52"/>
    <p:sldId id="359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77" autoAdjust="0"/>
  </p:normalViewPr>
  <p:slideViewPr>
    <p:cSldViewPr>
      <p:cViewPr>
        <p:scale>
          <a:sx n="40" d="100"/>
          <a:sy n="40" d="100"/>
        </p:scale>
        <p:origin x="-1386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906EF3-1051-4E99-BD26-0D935F808D24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B7B93-5150-4BB9-91FD-BFB33BA9A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7B93-5150-4BB9-91FD-BFB33BA9ABC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D0CAD3-F8F7-4D3C-9A67-3D48B4D5B4E3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B99280-492E-4343-99E6-86459534E424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F37A80-1744-4C5F-B678-379AE87A7D80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9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68815F-A00C-4886-B09E-3304D1D4D5C5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1BFAAD8-FD7D-43C2-8877-1DEAAB432934}" type="slidenum">
              <a:rPr lang="ru-RU" smtClean="0"/>
              <a:pPr/>
              <a:t>30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1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075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C83810-02B5-4DAA-9235-A91C2E412E3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1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50CE33-2F16-493F-977E-AEEB0E0186DC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roshkolu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edsovet.org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journal.ru/" TargetMode="External"/><Relationship Id="rId2" Type="http://schemas.openxmlformats.org/officeDocument/2006/relationships/hyperlink" Target="http://zavuch.info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journal.ru/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10" Type="http://schemas.openxmlformats.org/officeDocument/2006/relationships/image" Target="../media/image73.jpeg"/><Relationship Id="rId4" Type="http://schemas.openxmlformats.org/officeDocument/2006/relationships/image" Target="../media/image67.jpeg"/><Relationship Id="rId9" Type="http://schemas.openxmlformats.org/officeDocument/2006/relationships/image" Target="../media/image7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jpe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pk-belore4ensk.ucoz.ru/" TargetMode="External"/><Relationship Id="rId2" Type="http://schemas.openxmlformats.org/officeDocument/2006/relationships/hyperlink" Target="http://nsportal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64305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   </a:t>
            </a:r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Портфолио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428736"/>
            <a:ext cx="6700862" cy="4929222"/>
          </a:xfrm>
        </p:spPr>
        <p:txBody>
          <a:bodyPr>
            <a:normAutofit fontScale="62500" lnSpcReduction="20000"/>
          </a:bodyPr>
          <a:lstStyle/>
          <a:p>
            <a:r>
              <a:rPr lang="ru-RU" sz="6400" b="1" dirty="0" err="1" smtClean="0">
                <a:solidFill>
                  <a:schemeClr val="tx1"/>
                </a:solidFill>
                <a:latin typeface="Sylfaen" pitchFamily="18" charset="0"/>
              </a:rPr>
              <a:t>Горбулина</a:t>
            </a:r>
            <a:r>
              <a:rPr lang="ru-RU" sz="6400" b="1" dirty="0" smtClean="0">
                <a:solidFill>
                  <a:schemeClr val="tx1"/>
                </a:solidFill>
                <a:latin typeface="Sylfaen" pitchFamily="18" charset="0"/>
              </a:rPr>
              <a:t> </a:t>
            </a:r>
          </a:p>
          <a:p>
            <a:r>
              <a:rPr lang="ru-RU" sz="6400" b="1" dirty="0" smtClean="0">
                <a:solidFill>
                  <a:schemeClr val="tx1"/>
                </a:solidFill>
                <a:latin typeface="Sylfaen" pitchFamily="18" charset="0"/>
              </a:rPr>
              <a:t>Татьяна Геннадьевна</a:t>
            </a:r>
            <a:endParaRPr lang="ru-RU" sz="4600" dirty="0" smtClean="0">
              <a:solidFill>
                <a:schemeClr val="tx1"/>
              </a:solidFill>
              <a:latin typeface="Sylfaen" pitchFamily="18" charset="0"/>
            </a:endParaRPr>
          </a:p>
          <a:p>
            <a:r>
              <a:rPr lang="ru-RU" sz="5100" b="1" dirty="0" smtClean="0">
                <a:solidFill>
                  <a:schemeClr val="tx1"/>
                </a:solidFill>
                <a:latin typeface="Sylfaen" pitchFamily="18" charset="0"/>
              </a:rPr>
              <a:t>учитель музыки, </a:t>
            </a:r>
          </a:p>
          <a:p>
            <a:r>
              <a:rPr lang="ru-RU" sz="5100" b="1" dirty="0" smtClean="0">
                <a:solidFill>
                  <a:schemeClr val="tx1"/>
                </a:solidFill>
                <a:latin typeface="Sylfaen" pitchFamily="18" charset="0"/>
              </a:rPr>
              <a:t>основ православной культуры</a:t>
            </a:r>
          </a:p>
          <a:p>
            <a:r>
              <a:rPr lang="ru-RU" sz="5100" b="1" dirty="0" smtClean="0">
                <a:solidFill>
                  <a:schemeClr val="tx1"/>
                </a:solidFill>
                <a:latin typeface="Sylfaen" pitchFamily="18" charset="0"/>
              </a:rPr>
              <a:t>МБОУ СОШ № 5 города Белореченска Краснодарского края,</a:t>
            </a:r>
          </a:p>
          <a:p>
            <a:r>
              <a:rPr lang="ru-RU" sz="5100" b="1" dirty="0" smtClean="0">
                <a:solidFill>
                  <a:schemeClr val="tx1"/>
                </a:solidFill>
                <a:latin typeface="Sylfaen" pitchFamily="18" charset="0"/>
              </a:rPr>
              <a:t>музыкальный руководитель </a:t>
            </a:r>
          </a:p>
          <a:p>
            <a:r>
              <a:rPr lang="ru-RU" sz="5100" b="1" dirty="0" smtClean="0">
                <a:solidFill>
                  <a:schemeClr val="tx1"/>
                </a:solidFill>
                <a:latin typeface="Sylfaen" pitchFamily="18" charset="0"/>
              </a:rPr>
              <a:t>НОУ СПО Краснодарского кооперативного техникума </a:t>
            </a:r>
            <a:r>
              <a:rPr lang="ru-RU" sz="5100" b="1" dirty="0" err="1" smtClean="0">
                <a:solidFill>
                  <a:schemeClr val="tx1"/>
                </a:solidFill>
                <a:latin typeface="Sylfaen" pitchFamily="18" charset="0"/>
              </a:rPr>
              <a:t>крайпотребсоюза</a:t>
            </a:r>
            <a:endParaRPr lang="ru-RU" sz="5100" b="1" dirty="0">
              <a:solidFill>
                <a:schemeClr val="tx1"/>
              </a:solidFill>
              <a:latin typeface="Sylfaen" pitchFamily="18" charset="0"/>
            </a:endParaRPr>
          </a:p>
        </p:txBody>
      </p:sp>
      <p:pic>
        <p:nvPicPr>
          <p:cNvPr id="4" name="Picture 2" descr="H:\фото октябрь 2012\IMG_8265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0" y="1214422"/>
            <a:ext cx="2048501" cy="307181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Публикации работ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6215082"/>
          </a:xfrm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ru-RU" sz="2000" b="1" u="sng" dirty="0" smtClean="0">
                <a:latin typeface="Sylfaen" pitchFamily="18" charset="0"/>
              </a:rPr>
              <a:t>Социальная сеть работников образования  </a:t>
            </a:r>
            <a:r>
              <a:rPr lang="ru-RU" sz="2000" b="1" u="sng" dirty="0" err="1" smtClean="0">
                <a:latin typeface="Sylfaen" pitchFamily="18" charset="0"/>
              </a:rPr>
              <a:t>nsportal.ru</a:t>
            </a:r>
            <a:r>
              <a:rPr lang="ru-RU" sz="2000" b="1" u="sng" dirty="0" smtClean="0">
                <a:latin typeface="Sylfaen" pitchFamily="18" charset="0"/>
              </a:rPr>
              <a:t> </a:t>
            </a:r>
            <a:r>
              <a:rPr lang="ru-RU" sz="2000" dirty="0" smtClean="0">
                <a:latin typeface="Sylfaen" pitchFamily="18" charset="0"/>
              </a:rPr>
              <a:t>Представление своего педагогического опыта, </a:t>
            </a:r>
            <a:r>
              <a:rPr lang="ru-RU" sz="2000" b="1" dirty="0" smtClean="0">
                <a:latin typeface="Sylfaen" pitchFamily="18" charset="0"/>
              </a:rPr>
              <a:t>размещение электронного </a:t>
            </a:r>
            <a:r>
              <a:rPr lang="ru-RU" sz="2000" b="1" dirty="0" err="1" smtClean="0">
                <a:latin typeface="Sylfaen" pitchFamily="18" charset="0"/>
              </a:rPr>
              <a:t>портфолио</a:t>
            </a:r>
            <a:r>
              <a:rPr lang="ru-RU" sz="2000" dirty="0" smtClean="0">
                <a:latin typeface="Sylfaen" pitchFamily="18" charset="0"/>
              </a:rPr>
              <a:t>, публикации в электронных средствах массовой информации на </a:t>
            </a:r>
            <a:r>
              <a:rPr lang="ru-RU" sz="2000" b="1" u="sng" dirty="0" smtClean="0">
                <a:latin typeface="Sylfaen" pitchFamily="18" charset="0"/>
                <a:hlinkClick r:id="rId2"/>
              </a:rPr>
              <a:t>http://nsportal.ru</a:t>
            </a:r>
            <a:r>
              <a:rPr lang="ru-RU" sz="2000" b="1" dirty="0" smtClean="0">
                <a:latin typeface="Sylfaen" pitchFamily="18" charset="0"/>
              </a:rPr>
              <a:t>:</a:t>
            </a:r>
            <a:endParaRPr lang="ru-RU" sz="2000" dirty="0" smtClean="0">
              <a:latin typeface="Sylfaen" pitchFamily="18" charset="0"/>
            </a:endParaRPr>
          </a:p>
          <a:p>
            <a:pPr algn="just"/>
            <a:r>
              <a:rPr lang="ru-RU" sz="2000" dirty="0" smtClean="0">
                <a:latin typeface="Sylfaen" pitchFamily="18" charset="0"/>
              </a:rPr>
              <a:t>программа дополнительного образования «Музыкальный театр»;</a:t>
            </a:r>
          </a:p>
          <a:p>
            <a:pPr algn="just"/>
            <a:r>
              <a:rPr lang="ru-RU" sz="2000" dirty="0" smtClean="0">
                <a:latin typeface="Sylfaen" pitchFamily="18" charset="0"/>
              </a:rPr>
              <a:t>учебно-методический материал «Богатырская тема в искусстве»;</a:t>
            </a:r>
          </a:p>
          <a:p>
            <a:pPr algn="just"/>
            <a:r>
              <a:rPr lang="ru-RU" sz="2000" dirty="0" smtClean="0">
                <a:latin typeface="Sylfaen" pitchFamily="18" charset="0"/>
              </a:rPr>
              <a:t>интегрированный урок «Истинная любовь всегда жертвенна»;</a:t>
            </a:r>
          </a:p>
          <a:p>
            <a:pPr algn="just"/>
            <a:r>
              <a:rPr lang="ru-RU" sz="2000" dirty="0" smtClean="0">
                <a:latin typeface="Sylfaen" pitchFamily="18" charset="0"/>
              </a:rPr>
              <a:t>учебно-методический материал «Идеал святости в материнском подвиге»;</a:t>
            </a:r>
          </a:p>
          <a:p>
            <a:pPr algn="just"/>
            <a:r>
              <a:rPr lang="ru-RU" sz="2000" dirty="0" smtClean="0">
                <a:latin typeface="Sylfaen" pitchFamily="18" charset="0"/>
              </a:rPr>
              <a:t>учебно-методический материал «Красота нерукотворного мира»;</a:t>
            </a:r>
          </a:p>
          <a:p>
            <a:pPr algn="just"/>
            <a:r>
              <a:rPr lang="ru-RU" sz="2000" dirty="0" smtClean="0">
                <a:latin typeface="Sylfaen" pitchFamily="18" charset="0"/>
              </a:rPr>
              <a:t>учебно-методический материал «Духовный подвиг русских воинов»;</a:t>
            </a:r>
          </a:p>
          <a:p>
            <a:pPr algn="just"/>
            <a:r>
              <a:rPr lang="ru-RU" sz="2000" dirty="0" smtClean="0">
                <a:latin typeface="Sylfaen" pitchFamily="18" charset="0"/>
              </a:rPr>
              <a:t>учебно-методический материал «Православная азбука»;</a:t>
            </a:r>
          </a:p>
          <a:p>
            <a:pPr algn="just"/>
            <a:r>
              <a:rPr lang="ru-RU" sz="2000" dirty="0" smtClean="0">
                <a:latin typeface="Sylfaen" pitchFamily="18" charset="0"/>
              </a:rPr>
              <a:t>статья «Вопросы духовно-нравственного воспитания»,</a:t>
            </a:r>
          </a:p>
          <a:p>
            <a:pPr algn="just"/>
            <a:r>
              <a:rPr lang="ru-RU" sz="2000" dirty="0" smtClean="0">
                <a:latin typeface="Sylfaen" pitchFamily="18" charset="0"/>
              </a:rPr>
              <a:t>исследовательская работа учащейся 10 «А» класса МБОУ СОШ 5 </a:t>
            </a:r>
            <a:r>
              <a:rPr lang="ru-RU" sz="2000" dirty="0" err="1" smtClean="0">
                <a:latin typeface="Sylfaen" pitchFamily="18" charset="0"/>
              </a:rPr>
              <a:t>Шейко</a:t>
            </a:r>
            <a:r>
              <a:rPr lang="ru-RU" sz="2000" dirty="0" smtClean="0">
                <a:latin typeface="Sylfaen" pitchFamily="18" charset="0"/>
              </a:rPr>
              <a:t> Ирины «Влияние музыки на человека и на его поведение», выполненная под моим руководством.</a:t>
            </a:r>
            <a:endParaRPr lang="ru-RU" sz="20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126163"/>
          </a:xfrm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ru-RU" sz="2000" b="1" u="sng" dirty="0" smtClean="0">
                <a:latin typeface="Sylfaen" pitchFamily="18" charset="0"/>
              </a:rPr>
              <a:t>Всероссийский фестиваль педагогических идей «Открытый урок»</a:t>
            </a:r>
            <a:endParaRPr lang="ru-RU" sz="20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000" dirty="0" smtClean="0">
                <a:latin typeface="Sylfaen" pitchFamily="18" charset="0"/>
              </a:rPr>
              <a:t>Представление своего педагогического опыта, публикация статьи в материалах Фестиваля (на сайте Фестиваля, на компакт-диске и в сборнике тезисов) «Истинная любовь всегда жертвенна». Издательский дом «Первое сентября», Москва (2008-2009 учебный год).</a:t>
            </a:r>
          </a:p>
          <a:p>
            <a:pPr indent="0" algn="just">
              <a:buNone/>
            </a:pPr>
            <a:r>
              <a:rPr lang="ru-RU" sz="2000" b="1" u="sng" dirty="0" smtClean="0">
                <a:latin typeface="Sylfaen" pitchFamily="18" charset="0"/>
              </a:rPr>
              <a:t>Всероссийский фестиваль педагогических идей «Открытый урок»</a:t>
            </a:r>
            <a:endParaRPr lang="ru-RU" sz="20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000" dirty="0" smtClean="0">
                <a:latin typeface="Sylfaen" pitchFamily="18" charset="0"/>
              </a:rPr>
              <a:t>Представление своего педагогического опыта, публикация статьи в материалах Фестиваля (на сайте Фестиваля, на компакт-диске и в сборнике тезисов) «Григорий Пономаренко – певец родного края». Издательский дом «Первое сентября», Москва (2009-2010 учебный год).</a:t>
            </a:r>
          </a:p>
          <a:p>
            <a:pPr indent="0" algn="just">
              <a:buNone/>
            </a:pPr>
            <a:r>
              <a:rPr lang="ru-RU" sz="2000" b="1" u="sng" dirty="0" smtClean="0">
                <a:latin typeface="Sylfaen" pitchFamily="18" charset="0"/>
              </a:rPr>
              <a:t>Всероссийский фестиваль педагогических идей «Открытый урок»</a:t>
            </a:r>
            <a:endParaRPr lang="ru-RU" sz="20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000" dirty="0" smtClean="0">
                <a:latin typeface="Sylfaen" pitchFamily="18" charset="0"/>
              </a:rPr>
              <a:t>Представление своего педагогического опыта, публикация статьи в материалах Фестиваля (на сайте Фестиваля, на компакт-диске и в сборнике тезисов) «Можем ли мы увидеть музыку. Мужественные, героические образы в искусстве». Издательский дом «Первое сентября», Москва (2011-2012 учебный год).</a:t>
            </a:r>
          </a:p>
          <a:p>
            <a:pPr indent="0" algn="just">
              <a:buNone/>
            </a:pPr>
            <a:r>
              <a:rPr lang="ru-RU" sz="2000" b="1" u="sng" dirty="0" smtClean="0">
                <a:latin typeface="Sylfaen" pitchFamily="18" charset="0"/>
              </a:rPr>
              <a:t>Открытый педагогический Форум «Новая школа» </a:t>
            </a:r>
            <a:r>
              <a:rPr lang="ru-RU" sz="2000" dirty="0" smtClean="0">
                <a:latin typeface="Sylfaen" pitchFamily="18" charset="0"/>
              </a:rPr>
              <a:t>Представление своего педагогического опыта, публикация статьи в материалах Форума (на сайте Форума, на компакт-диске и в сборнике тезисов) «Идеал святости в материнском подвиге». Издательство ООО «Школьная пресса», (2011-2012 учебный год). </a:t>
            </a:r>
            <a:endParaRPr lang="ru-RU" sz="20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28"/>
            <a:ext cx="9144000" cy="6286544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</a:pPr>
            <a:r>
              <a:rPr lang="ru-RU" sz="2600" b="1" u="sng" dirty="0" smtClean="0">
                <a:latin typeface="Sylfaen" pitchFamily="18" charset="0"/>
              </a:rPr>
              <a:t>Сайт Про школу.</a:t>
            </a:r>
            <a:r>
              <a:rPr lang="en-US" sz="2600" b="1" u="sng" dirty="0" err="1" smtClean="0">
                <a:latin typeface="Sylfaen" pitchFamily="18" charset="0"/>
              </a:rPr>
              <a:t>ru</a:t>
            </a:r>
            <a:r>
              <a:rPr lang="en-US" sz="2600" b="1" dirty="0" smtClean="0">
                <a:latin typeface="Sylfaen" pitchFamily="18" charset="0"/>
              </a:rPr>
              <a:t> </a:t>
            </a:r>
            <a:r>
              <a:rPr lang="ru-RU" sz="2600" b="1" u="sng" dirty="0" smtClean="0">
                <a:latin typeface="Sylfaen" pitchFamily="18" charset="0"/>
                <a:hlinkClick r:id="rId3"/>
              </a:rPr>
              <a:t>http://</a:t>
            </a:r>
            <a:r>
              <a:rPr lang="en-US" sz="2600" b="1" u="sng" dirty="0" smtClean="0">
                <a:latin typeface="Sylfaen" pitchFamily="18" charset="0"/>
                <a:hlinkClick r:id="rId3"/>
              </a:rPr>
              <a:t>www</a:t>
            </a:r>
            <a:r>
              <a:rPr lang="ru-RU" sz="2600" b="1" u="sng" dirty="0" smtClean="0">
                <a:latin typeface="Sylfaen" pitchFamily="18" charset="0"/>
                <a:hlinkClick r:id="rId3"/>
              </a:rPr>
              <a:t>.</a:t>
            </a:r>
            <a:r>
              <a:rPr lang="en-US" sz="2600" b="1" u="sng" dirty="0" err="1" smtClean="0">
                <a:latin typeface="Sylfaen" pitchFamily="18" charset="0"/>
                <a:hlinkClick r:id="rId3"/>
              </a:rPr>
              <a:t>hroshkolu</a:t>
            </a:r>
            <a:r>
              <a:rPr lang="ru-RU" sz="2600" b="1" u="sng" dirty="0" smtClean="0">
                <a:latin typeface="Sylfaen" pitchFamily="18" charset="0"/>
                <a:hlinkClick r:id="rId3"/>
              </a:rPr>
              <a:t>.</a:t>
            </a:r>
            <a:r>
              <a:rPr lang="ru-RU" sz="2600" b="1" u="sng" dirty="0" err="1" smtClean="0">
                <a:latin typeface="Sylfaen" pitchFamily="18" charset="0"/>
                <a:hlinkClick r:id="rId3"/>
              </a:rPr>
              <a:t>ru</a:t>
            </a:r>
            <a:endParaRPr lang="ru-RU" sz="2600" dirty="0" smtClean="0">
              <a:latin typeface="Sylfaen" pitchFamily="18" charset="0"/>
            </a:endParaRPr>
          </a:p>
          <a:p>
            <a:pPr indent="0"/>
            <a:r>
              <a:rPr lang="ru-RU" sz="2600" dirty="0" smtClean="0">
                <a:latin typeface="Sylfaen" pitchFamily="18" charset="0"/>
              </a:rPr>
              <a:t>Статья «Духовно-нравственное воспитание в образовательном учреждении»;</a:t>
            </a:r>
          </a:p>
          <a:p>
            <a:pPr indent="0"/>
            <a:r>
              <a:rPr lang="ru-RU" sz="2600" dirty="0" smtClean="0">
                <a:latin typeface="Sylfaen" pitchFamily="18" charset="0"/>
              </a:rPr>
              <a:t>Опыт проведения предметной Недели основ православной культуры;</a:t>
            </a:r>
          </a:p>
          <a:p>
            <a:pPr indent="0"/>
            <a:r>
              <a:rPr lang="ru-RU" sz="2600" dirty="0" smtClean="0">
                <a:latin typeface="Sylfaen" pitchFamily="18" charset="0"/>
              </a:rPr>
              <a:t>Фоторепортаж «Красота Божьего мира»;</a:t>
            </a:r>
          </a:p>
          <a:p>
            <a:pPr indent="0"/>
            <a:r>
              <a:rPr lang="ru-RU" sz="2600" dirty="0" smtClean="0">
                <a:latin typeface="Sylfaen" pitchFamily="18" charset="0"/>
              </a:rPr>
              <a:t>Презентации к урокам МХК, ОПК по темам: «Мировые религии», «Христианство», «Каменная летопись Древней Руси».</a:t>
            </a:r>
          </a:p>
          <a:p>
            <a:pPr indent="0">
              <a:buNone/>
            </a:pPr>
            <a:endParaRPr lang="ru-RU" sz="2600" dirty="0" smtClean="0">
              <a:latin typeface="Sylfaen" pitchFamily="18" charset="0"/>
            </a:endParaRPr>
          </a:p>
          <a:p>
            <a:pPr indent="0">
              <a:buNone/>
            </a:pPr>
            <a:r>
              <a:rPr lang="ru-RU" sz="2600" b="1" u="sng" dirty="0" smtClean="0">
                <a:latin typeface="Sylfaen" pitchFamily="18" charset="0"/>
              </a:rPr>
              <a:t>Педсовет.</a:t>
            </a:r>
            <a:r>
              <a:rPr lang="en-US" sz="2600" b="1" u="sng" dirty="0" smtClean="0">
                <a:latin typeface="Sylfaen" pitchFamily="18" charset="0"/>
              </a:rPr>
              <a:t>org</a:t>
            </a:r>
            <a:r>
              <a:rPr lang="ru-RU" sz="2600" b="1" u="sng" dirty="0" smtClean="0">
                <a:latin typeface="Sylfaen" pitchFamily="18" charset="0"/>
              </a:rPr>
              <a:t> Всероссийский интернет-педсовет</a:t>
            </a:r>
            <a:r>
              <a:rPr lang="ru-RU" sz="2600" dirty="0" smtClean="0">
                <a:latin typeface="Sylfaen" pitchFamily="18" charset="0"/>
              </a:rPr>
              <a:t> </a:t>
            </a:r>
            <a:r>
              <a:rPr lang="ru-RU" sz="2600" b="1" u="sng" dirty="0" smtClean="0">
                <a:latin typeface="Sylfaen" pitchFamily="18" charset="0"/>
                <a:hlinkClick r:id="rId4" tooltip="http://pedsovet.org"/>
              </a:rPr>
              <a:t>http://pedsovet.org</a:t>
            </a:r>
            <a:endParaRPr lang="ru-RU" sz="2600" dirty="0" smtClean="0">
              <a:latin typeface="Sylfaen" pitchFamily="18" charset="0"/>
            </a:endParaRPr>
          </a:p>
          <a:p>
            <a:pPr indent="0"/>
            <a:r>
              <a:rPr lang="ru-RU" sz="2600" dirty="0" smtClean="0">
                <a:latin typeface="Sylfaen" pitchFamily="18" charset="0"/>
              </a:rPr>
              <a:t>Статья «Роль и место гуманитарно-обществоведческих дисциплин в общеобразовательной школе. Курс «Мировая художественная культура»;</a:t>
            </a:r>
          </a:p>
          <a:p>
            <a:pPr indent="0"/>
            <a:r>
              <a:rPr lang="ru-RU" sz="2600" dirty="0" smtClean="0">
                <a:latin typeface="Sylfaen" pitchFamily="18" charset="0"/>
              </a:rPr>
              <a:t>Методическая разработка классного часа «Идеал святости в материнском подвиге»;</a:t>
            </a:r>
          </a:p>
          <a:p>
            <a:pPr indent="0"/>
            <a:r>
              <a:rPr lang="ru-RU" sz="2600" dirty="0" smtClean="0">
                <a:latin typeface="Sylfaen" pitchFamily="18" charset="0"/>
              </a:rPr>
              <a:t>Сценарий праздника «Светлое Рождество».</a:t>
            </a:r>
          </a:p>
          <a:p>
            <a:pPr algn="just"/>
            <a:endParaRPr lang="ru-RU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285750"/>
            <a:ext cx="8429684" cy="5840413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Всероссийский интернет-портал Завуч </a:t>
            </a:r>
            <a:r>
              <a:rPr lang="ru-RU" sz="2400" b="1" u="sng" dirty="0" err="1" smtClean="0">
                <a:latin typeface="Sylfaen" pitchFamily="18" charset="0"/>
              </a:rPr>
              <a:t>Инфо</a:t>
            </a:r>
            <a:r>
              <a:rPr lang="ru-RU" sz="2400" dirty="0" smtClean="0">
                <a:latin typeface="Sylfaen" pitchFamily="18" charset="0"/>
              </a:rPr>
              <a:t> </a:t>
            </a:r>
            <a:r>
              <a:rPr lang="ru-RU" sz="2400" b="1" u="sng" dirty="0" smtClean="0">
                <a:latin typeface="Sylfaen" pitchFamily="18" charset="0"/>
                <a:hlinkClick r:id="rId2" tooltip="http://zavuch.info"/>
              </a:rPr>
              <a:t>http://zavuch.info</a:t>
            </a:r>
            <a:endParaRPr lang="ru-RU" sz="2400" dirty="0" smtClean="0">
              <a:latin typeface="Sylfaen" pitchFamily="18" charset="0"/>
            </a:endParaRPr>
          </a:p>
          <a:p>
            <a:pPr indent="0" algn="just"/>
            <a:r>
              <a:rPr lang="ru-RU" sz="2400" dirty="0" smtClean="0">
                <a:latin typeface="Sylfaen" pitchFamily="18" charset="0"/>
              </a:rPr>
              <a:t>Урок музыки «Можем ли мы увидеть музыку. Богатырская тема в искусстве».</a:t>
            </a:r>
          </a:p>
          <a:p>
            <a:pPr indent="0" algn="just">
              <a:buNone/>
            </a:pPr>
            <a:r>
              <a:rPr lang="ru-RU" sz="2400" dirty="0" smtClean="0">
                <a:latin typeface="Sylfaen" pitchFamily="18" charset="0"/>
              </a:rPr>
              <a:t> </a:t>
            </a:r>
          </a:p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Педагогический научно-методический журнал «Новое образование» </a:t>
            </a:r>
            <a:r>
              <a:rPr lang="ru-RU" sz="2400" b="1" u="sng" dirty="0" err="1" smtClean="0">
                <a:latin typeface="Sylfaen" pitchFamily="18" charset="0"/>
                <a:hlinkClick r:id="rId3"/>
              </a:rPr>
              <a:t>www.nojournal.ru</a:t>
            </a:r>
            <a:r>
              <a:rPr lang="ru-RU" sz="2400" b="1" dirty="0" smtClean="0">
                <a:latin typeface="Sylfaen" pitchFamily="18" charset="0"/>
              </a:rPr>
              <a:t> Конкурс на лучшую методическую разработку, рубрика «Лучший классный час 2011» </a:t>
            </a:r>
            <a:r>
              <a:rPr lang="ru-RU" sz="2400" dirty="0" smtClean="0">
                <a:latin typeface="Sylfaen" pitchFamily="18" charset="0"/>
              </a:rPr>
              <a:t>«Идеал святости в материнском подвиге».</a:t>
            </a:r>
            <a:endParaRPr lang="ru-RU" sz="24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Участие в методической работе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340369"/>
          </a:xfrm>
        </p:spPr>
        <p:txBody>
          <a:bodyPr>
            <a:noAutofit/>
          </a:bodyPr>
          <a:lstStyle/>
          <a:p>
            <a:pPr algn="just"/>
            <a:endParaRPr lang="ru-RU" sz="2000" b="1" u="sng" dirty="0" smtClean="0">
              <a:latin typeface="Sylfaen" pitchFamily="18" charset="0"/>
            </a:endParaRPr>
          </a:p>
          <a:p>
            <a:pPr algn="just"/>
            <a:r>
              <a:rPr lang="ru-RU" sz="2000" b="1" u="sng" dirty="0" smtClean="0">
                <a:latin typeface="Sylfaen" pitchFamily="18" charset="0"/>
              </a:rPr>
              <a:t>Курсы повышения квалификации ГБОУ Краснодарского края ККИДППО </a:t>
            </a:r>
            <a:r>
              <a:rPr lang="ru-RU" sz="2000" u="sng" dirty="0" smtClean="0">
                <a:latin typeface="Sylfaen" pitchFamily="18" charset="0"/>
              </a:rPr>
              <a:t>«Деятельность ресурсного центра как фактор качества общего образования» </a:t>
            </a:r>
            <a:r>
              <a:rPr lang="ru-RU" sz="2000" dirty="0" smtClean="0">
                <a:latin typeface="Sylfaen" pitchFamily="18" charset="0"/>
              </a:rPr>
              <a:t>Тема выступления «Проект программы перехода к </a:t>
            </a:r>
            <a:r>
              <a:rPr lang="ru-RU" sz="2000" dirty="0" err="1" smtClean="0">
                <a:latin typeface="Sylfaen" pitchFamily="18" charset="0"/>
              </a:rPr>
              <a:t>предпрофильной</a:t>
            </a:r>
            <a:r>
              <a:rPr lang="ru-RU" sz="2000" dirty="0" smtClean="0">
                <a:latin typeface="Sylfaen" pitchFamily="18" charset="0"/>
              </a:rPr>
              <a:t> и профильной подготовке учащихся с использованием информационных технологий в условиях ресурсного центра на базе МОУ СОШ 5 города Белореченска» (февраль 2009 г.)</a:t>
            </a:r>
          </a:p>
          <a:p>
            <a:pPr algn="just"/>
            <a:r>
              <a:rPr lang="ru-RU" sz="2000" b="1" u="sng" dirty="0" smtClean="0">
                <a:latin typeface="Sylfaen" pitchFamily="18" charset="0"/>
              </a:rPr>
              <a:t>Четвёртый краевой Благовещенский православно-педагогический форум «Отечественные духовно-нравственные традиции как основа развития современной культуры и образования» </a:t>
            </a:r>
            <a:r>
              <a:rPr lang="ru-RU" sz="2000" dirty="0" smtClean="0">
                <a:latin typeface="Sylfae" pitchFamily="18" charset="0"/>
              </a:rPr>
              <a:t>Тема </a:t>
            </a:r>
            <a:r>
              <a:rPr lang="ru-RU" sz="2000" dirty="0" smtClean="0">
                <a:latin typeface="Sylfaen" pitchFamily="18" charset="0"/>
              </a:rPr>
              <a:t>выступления «О совместной деятельности учителей-предметников гуманитарно-эстетического цикла и педагогов дополнительного образования в процессе преподавания ОПК, подготовки школьников к участию в литературно-творческих конкурсах на православную тематику и предметной олимпиаде по ОПК (март 2009г.)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8786842" cy="5840413"/>
          </a:xfrm>
        </p:spPr>
        <p:txBody>
          <a:bodyPr>
            <a:normAutofit/>
          </a:bodyPr>
          <a:lstStyle/>
          <a:p>
            <a:pPr algn="just"/>
            <a:r>
              <a:rPr lang="ru-RU" sz="2000" b="1" u="sng" dirty="0" smtClean="0">
                <a:latin typeface="Sylfaen" pitchFamily="18" charset="0"/>
              </a:rPr>
              <a:t>Краевой семинар по духовно-нравственному воспитанию для муниципальных координаторов курса ОПК «Учитель православной культуры как духовный наставник в современную эпоху». </a:t>
            </a:r>
            <a:r>
              <a:rPr lang="ru-RU" sz="2000" dirty="0" smtClean="0">
                <a:latin typeface="Sylfaen" pitchFamily="18" charset="0"/>
              </a:rPr>
              <a:t>Тема выступления: «Духовно-нравственное воспитание в образовательном учреждении» (город Апшеронск, станица Нефтяная ноябрь 2010 г.)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>
                <a:latin typeface="Sylfaen" pitchFamily="18" charset="0"/>
              </a:rPr>
              <a:t>Мастер-класс в рамках проведения </a:t>
            </a:r>
            <a:r>
              <a:rPr lang="ru-RU" sz="2000" b="1" dirty="0" err="1" smtClean="0">
                <a:latin typeface="Sylfaen" pitchFamily="18" charset="0"/>
              </a:rPr>
              <a:t>Всекубанского</a:t>
            </a:r>
            <a:r>
              <a:rPr lang="ru-RU" sz="2000" b="1" dirty="0" smtClean="0">
                <a:latin typeface="Sylfaen" pitchFamily="18" charset="0"/>
              </a:rPr>
              <a:t> педагогического марафона</a:t>
            </a:r>
            <a:r>
              <a:rPr lang="ru-RU" sz="2000" dirty="0" smtClean="0">
                <a:latin typeface="Sylfaen" pitchFamily="18" charset="0"/>
              </a:rPr>
              <a:t>, посвящённого Дню матери. Тема «Идеал святости в материнском подвиге», БВК 26.11.2010.</a:t>
            </a:r>
          </a:p>
          <a:p>
            <a:pPr algn="just"/>
            <a:endParaRPr lang="ru-RU" sz="2000" dirty="0" smtClean="0">
              <a:latin typeface="Sylfaen" pitchFamily="18" charset="0"/>
            </a:endParaRPr>
          </a:p>
          <a:p>
            <a:pPr algn="just"/>
            <a:r>
              <a:rPr lang="ru-RU" sz="2000" dirty="0" smtClean="0">
                <a:latin typeface="Sylfaen" pitchFamily="18" charset="0"/>
              </a:rPr>
              <a:t>Мастер-класс в рамках проведения </a:t>
            </a:r>
            <a:r>
              <a:rPr lang="ru-RU" sz="2000" b="1" dirty="0" smtClean="0">
                <a:latin typeface="Sylfaen" pitchFamily="18" charset="0"/>
              </a:rPr>
              <a:t>краевого Форума «Введение курса основы религиозной культуры и светской этики»</a:t>
            </a:r>
            <a:r>
              <a:rPr lang="ru-RU" sz="2000" dirty="0" smtClean="0">
                <a:latin typeface="Sylfaen" pitchFamily="18" charset="0"/>
              </a:rPr>
              <a:t>, г. Краснодар концертный зал творческого объединения «Премьера», 6.04.2012.</a:t>
            </a:r>
          </a:p>
          <a:p>
            <a:pPr algn="just"/>
            <a:endParaRPr lang="ru-RU" sz="2000" dirty="0" smtClean="0">
              <a:latin typeface="Sylfaen" pitchFamily="18" charset="0"/>
            </a:endParaRPr>
          </a:p>
          <a:p>
            <a:pPr algn="just"/>
            <a:r>
              <a:rPr lang="ru-RU" sz="2000" dirty="0" smtClean="0">
                <a:latin typeface="Sylfaen" pitchFamily="18" charset="0"/>
              </a:rPr>
              <a:t>Мастер-класс в рамках проведения </a:t>
            </a:r>
            <a:r>
              <a:rPr lang="ru-RU" sz="2000" b="1" dirty="0" smtClean="0">
                <a:latin typeface="Sylfaen" pitchFamily="18" charset="0"/>
              </a:rPr>
              <a:t>курсов повышения квалификации учителей ОРК и СЭ</a:t>
            </a:r>
            <a:r>
              <a:rPr lang="ru-RU" sz="2000" dirty="0" smtClean="0">
                <a:latin typeface="Sylfaen" pitchFamily="18" charset="0"/>
              </a:rPr>
              <a:t>. г. Краснодар, ККИДППО, 23.06.2012.</a:t>
            </a:r>
          </a:p>
          <a:p>
            <a:pPr algn="just"/>
            <a:endParaRPr lang="ru-RU" sz="2000" dirty="0" smtClean="0">
              <a:latin typeface="Sylfaen" pitchFamily="18" charset="0"/>
            </a:endParaRPr>
          </a:p>
          <a:p>
            <a:pPr algn="just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 fontScale="90000"/>
          </a:bodyPr>
          <a:lstStyle/>
          <a:p>
            <a:pPr algn="just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На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XX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 Международных духовно-образовательных Рождественских чтениях. Москва 2012.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65540" name="Picture 3" descr="G:\для О. В\IMG_13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429375" y="4214818"/>
            <a:ext cx="2714625" cy="2643182"/>
          </a:xfrm>
          <a:solidFill>
            <a:schemeClr val="accent2"/>
          </a:solidFill>
          <a:ln>
            <a:solidFill>
              <a:srgbClr val="C00000"/>
            </a:solidFill>
          </a:ln>
        </p:spPr>
      </p:pic>
      <p:pic>
        <p:nvPicPr>
          <p:cNvPr id="11" name="Picture 3" descr="C:\Documents and Settings\Admin\Рабочий стол\С Рождественских чтений\DSC_18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899778"/>
            <a:ext cx="4429156" cy="3110215"/>
          </a:xfrm>
          <a:prstGeom prst="rect">
            <a:avLst/>
          </a:prstGeom>
          <a:noFill/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5546" name="Picture 2" descr="G:\для О. В\IMG_13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357686" y="4214794"/>
            <a:ext cx="1767112" cy="2643206"/>
          </a:xfrm>
          <a:noFill/>
          <a:ln>
            <a:solidFill>
              <a:srgbClr val="C00000"/>
            </a:solidFill>
          </a:ln>
        </p:spPr>
      </p:pic>
      <p:pic>
        <p:nvPicPr>
          <p:cNvPr id="65548" name="Picture 2" descr="C:\Documents and Settings\Admin\Мои документы\Мои рисунки\img249.jpg"/>
          <p:cNvPicPr>
            <a:picLocks noChangeAspect="1" noChangeArrowheads="1"/>
          </p:cNvPicPr>
          <p:nvPr/>
        </p:nvPicPr>
        <p:blipFill>
          <a:blip r:embed="rId6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428596" y="1285860"/>
            <a:ext cx="3440165" cy="507209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71435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Поклониться святыням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67588" name="Picture 2" descr="C:\Documents and Settings\1\Рабочий стол\Москва экскурсия\с фотика\IMG_006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>
          <a:xfrm>
            <a:off x="5429250" y="2332038"/>
            <a:ext cx="3394075" cy="4525962"/>
          </a:xfrm>
          <a:noFill/>
          <a:ln>
            <a:solidFill>
              <a:srgbClr val="C00000"/>
            </a:solidFill>
          </a:ln>
        </p:spPr>
      </p:pic>
      <p:pic>
        <p:nvPicPr>
          <p:cNvPr id="67589" name="Picture 3" descr="C:\Documents and Settings\1\Рабочий стол\Москва экскурсия\с фотика\IMG_00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857250"/>
            <a:ext cx="4572000" cy="6000750"/>
          </a:xfrm>
          <a:noFill/>
          <a:ln>
            <a:solidFill>
              <a:srgbClr val="C00000"/>
            </a:solidFill>
          </a:ln>
        </p:spPr>
      </p:pic>
      <p:pic>
        <p:nvPicPr>
          <p:cNvPr id="67590" name="Picture 3" descr="C:\Documents and Settings\1\Рабочий стол\Москва экскурсия\фото с сайта\83778006_4Ikonostas_Bolshogo_sobora_v_chest_Donskoy_ikonuy_Bozhiey_Mater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50" y="785813"/>
            <a:ext cx="1857375" cy="271621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67591" name="Picture 2" descr="C:\Documents and Settings\1\Рабочий стол\Москва экскурсия\фото с сайта\religion-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51700" y="0"/>
            <a:ext cx="1892300" cy="27146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6500813"/>
            <a:ext cx="52546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Паломническая поездка. Москва, 11.04.2012.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928688"/>
            <a:ext cx="25177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Донской монастырь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0010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На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XXI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 Международных духовно-образовательных Рождественских чтениях. Москва 2013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23" name="Picture 4" descr="C:\Documents and Settings\1\Рабочий стол\Рожд для презент\IMG_004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>
          <a:xfrm>
            <a:off x="1714480" y="3524246"/>
            <a:ext cx="2000232" cy="3333754"/>
          </a:xfrm>
          <a:noFill/>
          <a:ln>
            <a:solidFill>
              <a:schemeClr val="accent1"/>
            </a:solidFill>
          </a:ln>
        </p:spPr>
      </p:pic>
      <p:pic>
        <p:nvPicPr>
          <p:cNvPr id="10" name="Picture 2" descr="C:\Documents and Settings\1\Рабочий стол\Рожд для презент\IMG_00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786190"/>
            <a:ext cx="1572483" cy="271464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Picture 2" descr="C:\Documents and Settings\1\Рабочий стол\Рожд для презент\IMG_0343.JPG"/>
          <p:cNvPicPr>
            <a:picLocks noChangeAspect="1" noChangeArrowheads="1"/>
          </p:cNvPicPr>
          <p:nvPr/>
        </p:nvPicPr>
        <p:blipFill>
          <a:blip r:embed="rId5" cstate="email">
            <a:lum contrast="30000"/>
          </a:blip>
          <a:srcRect/>
          <a:stretch>
            <a:fillRect/>
          </a:stretch>
        </p:blipFill>
        <p:spPr bwMode="auto">
          <a:xfrm>
            <a:off x="5485575" y="928670"/>
            <a:ext cx="3658425" cy="30003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Picture 2" descr="C:\Documents and Settings\1\Рабочий стол\Рожд для презент\41d44041640d6edf8b76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000108"/>
            <a:ext cx="3671025" cy="242889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8" name="Picture 2" descr="F:\Рождественские 2013\2010-01-29-Rozhd-chten.04.jpg"/>
          <p:cNvPicPr>
            <a:picLocks noChangeAspect="1" noChangeArrowheads="1"/>
          </p:cNvPicPr>
          <p:nvPr/>
        </p:nvPicPr>
        <p:blipFill>
          <a:blip r:embed="rId7" cstate="email">
            <a:lum contrast="10000"/>
          </a:blip>
          <a:srcRect/>
          <a:stretch>
            <a:fillRect/>
          </a:stretch>
        </p:blipFill>
        <p:spPr bwMode="auto">
          <a:xfrm>
            <a:off x="5643570" y="3998719"/>
            <a:ext cx="3500430" cy="285928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9" name="Picture 2" descr="F:\приглашение Рожд\img68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6200000">
            <a:off x="3429029" y="1357261"/>
            <a:ext cx="2286016" cy="157170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2" name="Picture 3" descr="F:\Рождественские 2013 доп\2_files\logo_oroik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00496" y="4286256"/>
            <a:ext cx="13335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8229600" cy="642918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Поездка в г. Санкт-Петербург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70660" name="Picture 2" descr="G:\Питер с сайта\Кулич и Пасха\kulich_i_pasha_01[1]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510878"/>
            <a:ext cx="4000496" cy="5347122"/>
          </a:xfrm>
          <a:ln>
            <a:solidFill>
              <a:schemeClr val="accent1"/>
            </a:solidFill>
          </a:ln>
        </p:spPr>
      </p:pic>
      <p:pic>
        <p:nvPicPr>
          <p:cNvPr id="70662" name="Picture 2" descr="C:\Documents and Settings\Admin\Рабочий стол\для отчёта\IMG_0028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5429257" y="1905823"/>
            <a:ext cx="3714744" cy="495217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70665" name="Picture 4" descr="G:\Питер с сайта\Иоанновский\0_6145b_8daa7bdf_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3571876"/>
            <a:ext cx="1571625" cy="19510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0666" name="Picture 2" descr="C:\Documents and Settings\1\Рабочий стол\Питер фото\В монастыре АлександраСвирского\Свято-Троицкий собор.JPG"/>
          <p:cNvPicPr>
            <a:picLocks noChangeAspect="1" noChangeArrowheads="1"/>
          </p:cNvPicPr>
          <p:nvPr/>
        </p:nvPicPr>
        <p:blipFill>
          <a:blip r:embed="rId5" cstate="email">
            <a:lum bright="10000" contrast="10000"/>
          </a:blip>
          <a:srcRect/>
          <a:stretch>
            <a:fillRect/>
          </a:stretch>
        </p:blipFill>
        <p:spPr bwMode="auto">
          <a:xfrm>
            <a:off x="3000364" y="642918"/>
            <a:ext cx="3238524" cy="242889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Информационная карта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8858280" cy="592933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err="1" smtClean="0">
                <a:latin typeface="Sylfaen" pitchFamily="18" charset="0"/>
              </a:rPr>
              <a:t>Горбулина</a:t>
            </a:r>
            <a:r>
              <a:rPr lang="ru-RU" b="1" dirty="0" smtClean="0">
                <a:latin typeface="Sylfaen" pitchFamily="18" charset="0"/>
              </a:rPr>
              <a:t> Татьяна Геннадьевна. </a:t>
            </a:r>
            <a:r>
              <a:rPr lang="ru-RU" dirty="0" smtClean="0">
                <a:latin typeface="Sylfaen" pitchFamily="18" charset="0"/>
              </a:rPr>
              <a:t>Имею стаж педагогической работы 27 лет, с 1986 г. – концертмейстер </a:t>
            </a:r>
            <a:r>
              <a:rPr lang="ru-RU" dirty="0" err="1" smtClean="0">
                <a:latin typeface="Sylfaen" pitchFamily="18" charset="0"/>
              </a:rPr>
              <a:t>Майкопского</a:t>
            </a:r>
            <a:r>
              <a:rPr lang="ru-RU" dirty="0" smtClean="0">
                <a:latin typeface="Sylfaen" pitchFamily="18" charset="0"/>
              </a:rPr>
              <a:t> училища искусств, с 1990 г. работаю в МБОУ СОШ 5 г. Белореченска учителем музыки, с 1999 г. - учитель высшей квалификационной категории, с 2006 г. преподаю музыку и основы православной культуры. Являюсь руководителем школьного методического объединения учителей гуманитарно-эстетического цикла, руководителем районного методического объединения учителей основ православной культуры,  </a:t>
            </a:r>
            <a:r>
              <a:rPr lang="ru-RU" dirty="0" err="1" smtClean="0">
                <a:latin typeface="Sylfaen" pitchFamily="18" charset="0"/>
              </a:rPr>
              <a:t>тьютором</a:t>
            </a:r>
            <a:r>
              <a:rPr lang="ru-RU" dirty="0" smtClean="0">
                <a:latin typeface="Sylfaen" pitchFamily="18" charset="0"/>
              </a:rPr>
              <a:t> курса «Основы православной культуры». По совместительству работаю в Краснодарском кооперативном техникуме в должности музыкального руководителя.</a:t>
            </a:r>
            <a:endParaRPr lang="ru-RU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Горбулина. Поездка в Санкт-Петербург\На Дворцовой площади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3885913" y="1768043"/>
            <a:ext cx="5258087" cy="50899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" name="Picture 3" descr="G:\Питер с сайта\Дворцовая\photo68.jpg"/>
          <p:cNvPicPr>
            <a:picLocks noChangeAspect="1" noChangeArrowheads="1"/>
          </p:cNvPicPr>
          <p:nvPr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 bwMode="auto">
          <a:xfrm rot="-300000">
            <a:off x="4260637" y="160818"/>
            <a:ext cx="3815116" cy="285749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Picture 2" descr="C:\Documents and Settings\1\Рабочий стол\Питер фото\Спас на Крови\В храме Спас на Крови.JPG"/>
          <p:cNvPicPr>
            <a:picLocks noChangeAspect="1" noChangeArrowheads="1"/>
          </p:cNvPicPr>
          <p:nvPr/>
        </p:nvPicPr>
        <p:blipFill>
          <a:blip r:embed="rId4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3571868" cy="68580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Участие в профессиональных конкурсах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929718" cy="5214974"/>
          </a:xfrm>
        </p:spPr>
        <p:txBody>
          <a:bodyPr>
            <a:normAutofit fontScale="70000" lnSpcReduction="20000"/>
          </a:bodyPr>
          <a:lstStyle/>
          <a:p>
            <a:pPr indent="0" algn="just">
              <a:buNone/>
            </a:pPr>
            <a:r>
              <a:rPr lang="ru-RU" b="1" u="sng" dirty="0" smtClean="0">
                <a:latin typeface="Sylfaen" pitchFamily="18" charset="0"/>
              </a:rPr>
              <a:t>Муниципальный конкурс «Вдохновенный певец Кубани»</a:t>
            </a:r>
            <a:endParaRPr lang="ru-RU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dirty="0" smtClean="0">
                <a:latin typeface="Sylfaen" pitchFamily="18" charset="0"/>
              </a:rPr>
              <a:t>В номинации «лучший урок» - </a:t>
            </a:r>
            <a:r>
              <a:rPr lang="ru-RU" b="1" dirty="0" smtClean="0">
                <a:solidFill>
                  <a:srgbClr val="C00000"/>
                </a:solidFill>
                <a:latin typeface="Sylfaen" pitchFamily="18" charset="0"/>
              </a:rPr>
              <a:t>призёр</a:t>
            </a:r>
            <a:r>
              <a:rPr lang="ru-RU" dirty="0" smtClean="0">
                <a:latin typeface="Sylfaen" pitchFamily="18" charset="0"/>
              </a:rPr>
              <a:t> (март 2009 г.)</a:t>
            </a:r>
          </a:p>
          <a:p>
            <a:pPr indent="0" algn="just">
              <a:buNone/>
            </a:pPr>
            <a:r>
              <a:rPr lang="ru-RU" b="1" dirty="0" smtClean="0">
                <a:latin typeface="Sylfaen" pitchFamily="18" charset="0"/>
              </a:rPr>
              <a:t> </a:t>
            </a:r>
            <a:endParaRPr lang="ru-RU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b="1" u="sng" dirty="0" smtClean="0">
                <a:latin typeface="Sylfaen" pitchFamily="18" charset="0"/>
              </a:rPr>
              <a:t>Муниципальный конкурс на лучшую разработку программы проведения Единой </a:t>
            </a:r>
            <a:r>
              <a:rPr lang="ru-RU" b="1" u="sng" dirty="0" err="1" smtClean="0">
                <a:latin typeface="Sylfaen" pitchFamily="18" charset="0"/>
              </a:rPr>
              <a:t>всекубанской</a:t>
            </a:r>
            <a:r>
              <a:rPr lang="ru-RU" b="1" u="sng" dirty="0" smtClean="0">
                <a:latin typeface="Sylfaen" pitchFamily="18" charset="0"/>
              </a:rPr>
              <a:t> предметной Недели основ православной культуры </a:t>
            </a:r>
            <a:r>
              <a:rPr lang="ru-RU" b="1" dirty="0" smtClean="0">
                <a:solidFill>
                  <a:srgbClr val="C00000"/>
                </a:solidFill>
                <a:latin typeface="Sylfaen" pitchFamily="18" charset="0"/>
              </a:rPr>
              <a:t>победитель </a:t>
            </a:r>
            <a:r>
              <a:rPr lang="ru-RU" dirty="0" smtClean="0">
                <a:latin typeface="Sylfaen" pitchFamily="18" charset="0"/>
              </a:rPr>
              <a:t>(март 2011 г.)</a:t>
            </a:r>
          </a:p>
          <a:p>
            <a:pPr indent="0" algn="just">
              <a:buNone/>
            </a:pPr>
            <a:r>
              <a:rPr lang="ru-RU" b="1" dirty="0" smtClean="0">
                <a:latin typeface="Sylfaen" pitchFamily="18" charset="0"/>
              </a:rPr>
              <a:t> </a:t>
            </a:r>
            <a:endParaRPr lang="ru-RU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b="1" u="sng" dirty="0" smtClean="0">
                <a:latin typeface="Sylfaen" pitchFamily="18" charset="0"/>
              </a:rPr>
              <a:t>Краевой конкурс среди преподавателей ОПК на лучшую разработку урока «Земная жизнь Пресвятой Богородицы» (Образ Пресвятой Богородицы – прообраз женщины – матери), посвящённом Дню матери в России» </a:t>
            </a:r>
            <a:r>
              <a:rPr lang="ru-RU" dirty="0" smtClean="0">
                <a:latin typeface="Sylfaen" pitchFamily="18" charset="0"/>
              </a:rPr>
              <a:t>Тема урока: </a:t>
            </a:r>
            <a:r>
              <a:rPr lang="ru-RU" i="1" dirty="0" smtClean="0">
                <a:latin typeface="Sylfaen" pitchFamily="18" charset="0"/>
              </a:rPr>
              <a:t>«Идеал святости в материнском подвиге»</a:t>
            </a:r>
            <a:r>
              <a:rPr lang="ru-RU" dirty="0" smtClean="0">
                <a:latin typeface="Sylfaen" pitchFamily="18" charset="0"/>
              </a:rPr>
              <a:t> </a:t>
            </a:r>
            <a:r>
              <a:rPr lang="ru-RU" b="1" dirty="0" smtClean="0">
                <a:latin typeface="Sylfaen" pitchFamily="18" charset="0"/>
              </a:rPr>
              <a:t>(</a:t>
            </a:r>
            <a:r>
              <a:rPr lang="ru-RU" b="1" dirty="0" smtClean="0">
                <a:solidFill>
                  <a:srgbClr val="C00000"/>
                </a:solidFill>
                <a:latin typeface="Sylfaen" pitchFamily="18" charset="0"/>
              </a:rPr>
              <a:t>победитель</a:t>
            </a:r>
            <a:r>
              <a:rPr lang="ru-RU" b="1" dirty="0" smtClean="0">
                <a:latin typeface="Sylfaen" pitchFamily="18" charset="0"/>
              </a:rPr>
              <a:t> - муниципальный уровень) </a:t>
            </a:r>
            <a:r>
              <a:rPr lang="ru-RU" dirty="0" smtClean="0">
                <a:latin typeface="Sylfaen" pitchFamily="18" charset="0"/>
              </a:rPr>
              <a:t>Урок проведён в форме мастер-класса в рамках проведения Краевого марафона, посвящённого празднованию Дня матери в </a:t>
            </a:r>
            <a:r>
              <a:rPr lang="ru-RU" dirty="0" err="1" smtClean="0">
                <a:latin typeface="Sylfaen" pitchFamily="18" charset="0"/>
              </a:rPr>
              <a:t>Белореченской</a:t>
            </a:r>
            <a:r>
              <a:rPr lang="ru-RU" dirty="0" smtClean="0">
                <a:latin typeface="Sylfaen" pitchFamily="18" charset="0"/>
              </a:rPr>
              <a:t> воспитательной колонии.</a:t>
            </a:r>
            <a:endParaRPr lang="ru-RU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28"/>
            <a:ext cx="8929718" cy="5840413"/>
          </a:xfrm>
        </p:spPr>
        <p:txBody>
          <a:bodyPr>
            <a:normAutofit fontScale="92500" lnSpcReduction="20000"/>
          </a:bodyPr>
          <a:lstStyle/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Краевой конкурс среди преподавателей ОПК на лучшую методическую разработку урока «Земная жизнь Пресвятой Богородицы» (Образ Пресвятой Богородицы – прообраз женщины – матери), посвящённом празднованию Дня матери в России»</a:t>
            </a:r>
            <a:r>
              <a:rPr lang="ru-RU" sz="2400" b="1" dirty="0" smtClean="0">
                <a:latin typeface="Sylfaen" pitchFamily="18" charset="0"/>
              </a:rPr>
              <a:t> </a:t>
            </a:r>
            <a:r>
              <a:rPr lang="ru-RU" sz="2400" dirty="0" smtClean="0">
                <a:latin typeface="Sylfaen" pitchFamily="18" charset="0"/>
              </a:rPr>
              <a:t>Тема урока: </a:t>
            </a:r>
            <a:r>
              <a:rPr lang="ru-RU" sz="2400" i="1" dirty="0" smtClean="0">
                <a:latin typeface="Sylfaen" pitchFamily="18" charset="0"/>
              </a:rPr>
              <a:t>«Идеал святости в материнском подвиге»</a:t>
            </a:r>
            <a:r>
              <a:rPr lang="ru-RU" sz="2400" dirty="0" smtClean="0">
                <a:latin typeface="Sylfaen" pitchFamily="18" charset="0"/>
              </a:rPr>
              <a:t>  </a:t>
            </a:r>
            <a:r>
              <a:rPr lang="ru-RU" sz="2400" b="1" dirty="0" smtClean="0">
                <a:latin typeface="Sylfaen" pitchFamily="18" charset="0"/>
              </a:rPr>
              <a:t>(</a:t>
            </a:r>
            <a:r>
              <a:rPr lang="ru-RU" sz="2400" b="1" dirty="0" smtClean="0">
                <a:solidFill>
                  <a:srgbClr val="C00000"/>
                </a:solidFill>
                <a:latin typeface="Sylfaen" pitchFamily="18" charset="0"/>
              </a:rPr>
              <a:t>призёр</a:t>
            </a:r>
            <a:r>
              <a:rPr lang="ru-RU" sz="2400" b="1" dirty="0" smtClean="0">
                <a:latin typeface="Sylfaen" pitchFamily="18" charset="0"/>
              </a:rPr>
              <a:t> краевого конкурса)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 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Приоритетный национальный проект «Образование»</a:t>
            </a:r>
            <a:r>
              <a:rPr lang="ru-RU" sz="2400" b="1" dirty="0" smtClean="0">
                <a:latin typeface="Sylfaen" pitchFamily="18" charset="0"/>
              </a:rPr>
              <a:t> (</a:t>
            </a:r>
            <a:r>
              <a:rPr lang="ru-RU" sz="2400" b="1" dirty="0" smtClean="0">
                <a:solidFill>
                  <a:srgbClr val="C00000"/>
                </a:solidFill>
                <a:latin typeface="Sylfaen" pitchFamily="18" charset="0"/>
              </a:rPr>
              <a:t>победитель</a:t>
            </a:r>
            <a:r>
              <a:rPr lang="ru-RU" sz="2400" b="1" dirty="0" smtClean="0">
                <a:latin typeface="Sylfaen" pitchFamily="18" charset="0"/>
              </a:rPr>
              <a:t> муниципального тура, 2011, 2012 гг.)</a:t>
            </a:r>
          </a:p>
          <a:p>
            <a:pPr indent="0" algn="just"/>
            <a:endParaRPr lang="ru-RU" sz="2400" b="1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Краевой профессиональный конкурс «Учитель года Кубани – 2011»</a:t>
            </a:r>
            <a:r>
              <a:rPr lang="ru-RU" sz="2400" b="1" dirty="0" smtClean="0">
                <a:latin typeface="Sylfaen" pitchFamily="18" charset="0"/>
              </a:rPr>
              <a:t> (</a:t>
            </a:r>
            <a:r>
              <a:rPr lang="ru-RU" sz="2400" b="1" dirty="0" smtClean="0">
                <a:solidFill>
                  <a:srgbClr val="C00000"/>
                </a:solidFill>
                <a:latin typeface="Sylfaen" pitchFamily="18" charset="0"/>
              </a:rPr>
              <a:t>лауреат </a:t>
            </a:r>
            <a:r>
              <a:rPr lang="ru-RU" sz="2400" b="1" dirty="0" smtClean="0">
                <a:latin typeface="Sylfaen" pitchFamily="18" charset="0"/>
              </a:rPr>
              <a:t>конкурса в номинации «Основы православной культуры»)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 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Педагогический научно-методический журнал «Новое образование» </a:t>
            </a:r>
            <a:r>
              <a:rPr lang="ru-RU" sz="2400" b="1" u="sng" dirty="0" err="1" smtClean="0">
                <a:latin typeface="Sylfaen" pitchFamily="18" charset="0"/>
                <a:hlinkClick r:id="rId2"/>
              </a:rPr>
              <a:t>www.nojournal.ru</a:t>
            </a:r>
            <a:r>
              <a:rPr lang="ru-RU" sz="2400" b="1" dirty="0" smtClean="0">
                <a:latin typeface="Sylfaen" pitchFamily="18" charset="0"/>
              </a:rPr>
              <a:t> Конкурс на лучшую методическую разработку, рубрика «Лучший классный час 2011» </a:t>
            </a:r>
            <a:r>
              <a:rPr lang="ru-RU" sz="2400" dirty="0" smtClean="0">
                <a:latin typeface="Sylfaen" pitchFamily="18" charset="0"/>
              </a:rPr>
              <a:t>«Идеал святости в материнском подвиге» </a:t>
            </a:r>
            <a:r>
              <a:rPr lang="ru-RU" sz="2400" b="1" dirty="0" smtClean="0">
                <a:latin typeface="Sylfaen" pitchFamily="18" charset="0"/>
              </a:rPr>
              <a:t>(</a:t>
            </a:r>
            <a:r>
              <a:rPr lang="ru-RU" sz="2400" b="1" dirty="0" smtClean="0">
                <a:solidFill>
                  <a:srgbClr val="C00000"/>
                </a:solidFill>
                <a:latin typeface="Sylfaen" pitchFamily="18" charset="0"/>
              </a:rPr>
              <a:t>дипломант </a:t>
            </a:r>
            <a:r>
              <a:rPr lang="ru-RU" sz="2400" b="1" dirty="0" smtClean="0">
                <a:latin typeface="Sylfaen" pitchFamily="18" charset="0"/>
              </a:rPr>
              <a:t>конкурса – федеральный уровень)</a:t>
            </a:r>
            <a:endParaRPr lang="ru-RU" sz="24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4071934" cy="857232"/>
          </a:xfrm>
        </p:spPr>
        <p:txBody>
          <a:bodyPr/>
          <a:lstStyle/>
          <a:p>
            <a:pPr algn="l"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Мой класс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90116" name="Picture 3" descr="D:\класс\горячий ключ\IMG_06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3829050"/>
            <a:ext cx="4038600" cy="3028950"/>
          </a:xfrm>
          <a:noFill/>
          <a:ln>
            <a:solidFill>
              <a:schemeClr val="accent1"/>
            </a:solidFill>
          </a:ln>
        </p:spPr>
      </p:pic>
      <p:pic>
        <p:nvPicPr>
          <p:cNvPr id="90117" name="Picture 2" descr="F:\Мои\учителя\IMG_04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 rot="20940000">
            <a:off x="197655" y="867386"/>
            <a:ext cx="4388152" cy="2870071"/>
          </a:xfrm>
          <a:noFill/>
          <a:ln>
            <a:solidFill>
              <a:schemeClr val="accent1"/>
            </a:solidFill>
          </a:ln>
        </p:spPr>
      </p:pic>
      <p:pic>
        <p:nvPicPr>
          <p:cNvPr id="90118" name="Picture 6" descr="D:\класс\гузерипль\IMG_048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38755" y="3929066"/>
            <a:ext cx="3905245" cy="292893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0120" name="Picture 8" descr="D:\класс\IMG_039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43474" y="0"/>
            <a:ext cx="4200526" cy="35004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0123" name="Picture 5" descr="D:\класс\гузерипль\IMG_0429.JPG"/>
          <p:cNvPicPr>
            <a:picLocks noChangeAspect="1" noChangeArrowheads="1"/>
          </p:cNvPicPr>
          <p:nvPr/>
        </p:nvPicPr>
        <p:blipFill>
          <a:blip r:embed="rId7" cstate="email">
            <a:lum bright="-10000"/>
          </a:blip>
          <a:srcRect/>
          <a:stretch>
            <a:fillRect/>
          </a:stretch>
        </p:blipFill>
        <p:spPr bwMode="auto">
          <a:xfrm rot="660000">
            <a:off x="3125928" y="3305115"/>
            <a:ext cx="2405288" cy="18039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F:\фоны\2537266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122" name="Picture 2" descr="C:\Documents and Settings\1\Рабочий стол\9 Б для презентац\img12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446588" cy="33845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8376" name="Picture 11" descr="G:\Документы Таня 2011\img125.jpg"/>
          <p:cNvPicPr>
            <a:picLocks noChangeAspect="1" noChangeArrowheads="1"/>
          </p:cNvPicPr>
          <p:nvPr/>
        </p:nvPicPr>
        <p:blipFill>
          <a:blip r:embed="rId4" cstate="email">
            <a:lum bright="-10000"/>
          </a:blip>
          <a:srcRect/>
          <a:stretch>
            <a:fillRect/>
          </a:stretch>
        </p:blipFill>
        <p:spPr bwMode="auto">
          <a:xfrm>
            <a:off x="4446195" y="1785926"/>
            <a:ext cx="4697805" cy="35719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1" name="Picture 2" descr="C:\Documents and Settings\1\Рабочий стол\9 Б для презентац\класс 3\img55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643315"/>
            <a:ext cx="4180113" cy="32146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Участие в общественной деятельности учебного заведения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endParaRPr lang="ru-RU" dirty="0" smtClean="0">
              <a:latin typeface="Sylfaen" pitchFamily="18" charset="0"/>
            </a:endParaRPr>
          </a:p>
          <a:p>
            <a:pPr algn="just"/>
            <a:endParaRPr lang="ru-RU" dirty="0" smtClean="0">
              <a:latin typeface="Sylfaen" pitchFamily="18" charset="0"/>
            </a:endParaRPr>
          </a:p>
          <a:p>
            <a:pPr algn="just"/>
            <a:r>
              <a:rPr lang="ru-RU" dirty="0" smtClean="0">
                <a:latin typeface="Sylfaen" pitchFamily="18" charset="0"/>
              </a:rPr>
              <a:t>Мероприятия</a:t>
            </a:r>
          </a:p>
          <a:p>
            <a:pPr algn="just"/>
            <a:r>
              <a:rPr lang="ru-RU" dirty="0" smtClean="0">
                <a:latin typeface="Sylfaen" pitchFamily="18" charset="0"/>
              </a:rPr>
              <a:t>Концерты</a:t>
            </a:r>
          </a:p>
          <a:p>
            <a:pPr algn="just"/>
            <a:r>
              <a:rPr lang="ru-RU" dirty="0" smtClean="0">
                <a:latin typeface="Sylfaen" pitchFamily="18" charset="0"/>
              </a:rPr>
              <a:t>Театрализованные представления</a:t>
            </a:r>
          </a:p>
          <a:p>
            <a:pPr algn="just"/>
            <a:r>
              <a:rPr lang="ru-RU" dirty="0" smtClean="0">
                <a:latin typeface="Sylfaen" pitchFamily="18" charset="0"/>
              </a:rPr>
              <a:t>Конкурсы художественного творчества</a:t>
            </a:r>
          </a:p>
          <a:p>
            <a:pPr algn="just"/>
            <a:r>
              <a:rPr lang="ru-RU" dirty="0" smtClean="0">
                <a:latin typeface="Sylfaen" pitchFamily="18" charset="0"/>
              </a:rPr>
              <a:t>Мероприятия в рамках проведения Предметных недель искусства и основ православной культуры</a:t>
            </a:r>
            <a:endParaRPr lang="ru-RU" dirty="0">
              <a:latin typeface="Sylfaen" pitchFamily="18" charset="0"/>
            </a:endParaRPr>
          </a:p>
        </p:txBody>
      </p:sp>
      <p:pic>
        <p:nvPicPr>
          <p:cNvPr id="4" name="Picture 7" descr="Логотип4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3428992" y="1214422"/>
            <a:ext cx="1928811" cy="113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Школьные мероприятия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55300" name="Picture 2" descr="D:\1 звонок 2011\DSC004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>
          <a:xfrm>
            <a:off x="3214678" y="1357298"/>
            <a:ext cx="2952296" cy="2214563"/>
          </a:xfrm>
          <a:noFill/>
          <a:ln>
            <a:solidFill>
              <a:schemeClr val="accent1"/>
            </a:solidFill>
          </a:ln>
        </p:spPr>
      </p:pic>
      <p:pic>
        <p:nvPicPr>
          <p:cNvPr id="55301" name="Picture 4" descr="D:\1 звонок 2011\DSC00502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0" y="3786190"/>
            <a:ext cx="4362451" cy="307181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5302" name="Picture 5" descr="D:\1 звонок 2011\DSC00527.JPG"/>
          <p:cNvPicPr>
            <a:picLocks noChangeAspect="1" noChangeArrowheads="1"/>
          </p:cNvPicPr>
          <p:nvPr/>
        </p:nvPicPr>
        <p:blipFill>
          <a:blip r:embed="rId4" cstate="email">
            <a:lum bright="-10000"/>
          </a:blip>
          <a:srcRect/>
          <a:stretch>
            <a:fillRect/>
          </a:stretch>
        </p:blipFill>
        <p:spPr bwMode="auto">
          <a:xfrm rot="-540000">
            <a:off x="4487863" y="3562350"/>
            <a:ext cx="4713287" cy="29448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5303" name="Picture 6" descr="D:\1 звонок 2011\DSC0053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26163" y="714375"/>
            <a:ext cx="3017837" cy="2714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5304" name="Picture 3" descr="D:\1 звонок 2011\DSC0049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857232"/>
            <a:ext cx="3421063" cy="2565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Содержимое 4" descr="IMG_0078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>
          <a:xfrm>
            <a:off x="5000628" y="0"/>
            <a:ext cx="4143372" cy="3330523"/>
          </a:xfrm>
          <a:ln>
            <a:solidFill>
              <a:srgbClr val="C00000"/>
            </a:solidFill>
          </a:ln>
        </p:spPr>
      </p:pic>
      <p:pic>
        <p:nvPicPr>
          <p:cNvPr id="41988" name="Содержимое 5" descr="IMG_0060.JPG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>
          <a:xfrm>
            <a:off x="5039682" y="3481387"/>
            <a:ext cx="4104318" cy="3376613"/>
          </a:xfrm>
          <a:ln>
            <a:solidFill>
              <a:srgbClr val="C00000"/>
            </a:solidFill>
          </a:ln>
        </p:spPr>
      </p:pic>
      <p:sp>
        <p:nvSpPr>
          <p:cNvPr id="41989" name="TextBox 6"/>
          <p:cNvSpPr txBox="1">
            <a:spLocks noChangeArrowheads="1"/>
          </p:cNvSpPr>
          <p:nvPr/>
        </p:nvSpPr>
        <p:spPr bwMode="auto">
          <a:xfrm>
            <a:off x="5500661" y="6211669"/>
            <a:ext cx="36433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Sylfaen" pitchFamily="18" charset="0"/>
              </a:rPr>
              <a:t>Инсценированное представление: </a:t>
            </a:r>
            <a:endParaRPr lang="ru-RU" b="1" dirty="0" smtClean="0">
              <a:solidFill>
                <a:schemeClr val="bg1"/>
              </a:solidFill>
              <a:latin typeface="Sylfaen" pitchFamily="18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Sylfaen" pitchFamily="18" charset="0"/>
              </a:rPr>
              <a:t>«</a:t>
            </a:r>
            <a:r>
              <a:rPr lang="ru-RU" b="1" dirty="0">
                <a:solidFill>
                  <a:schemeClr val="bg1"/>
                </a:solidFill>
                <a:latin typeface="Sylfaen" pitchFamily="18" charset="0"/>
              </a:rPr>
              <a:t>Сказание о пасхальном яйце»</a:t>
            </a:r>
          </a:p>
        </p:txBody>
      </p:sp>
      <p:pic>
        <p:nvPicPr>
          <p:cNvPr id="7" name="Содержимое 4" descr="IMG_0055.JPG"/>
          <p:cNvPicPr>
            <a:picLocks noChangeAspect="1"/>
          </p:cNvPicPr>
          <p:nvPr/>
        </p:nvPicPr>
        <p:blipFill>
          <a:blip r:embed="rId4" cstate="email">
            <a:lum bright="10000" contrast="10000"/>
          </a:blip>
          <a:srcRect/>
          <a:stretch>
            <a:fillRect/>
          </a:stretch>
        </p:blipFill>
        <p:spPr>
          <a:xfrm>
            <a:off x="0" y="0"/>
            <a:ext cx="4286280" cy="3090611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0" y="2786058"/>
            <a:ext cx="4357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Sylfaen" pitchFamily="18" charset="0"/>
              </a:rPr>
              <a:t>Мероприятие «Православная азбука»</a:t>
            </a:r>
            <a:endParaRPr lang="ru-RU" b="1" dirty="0">
              <a:solidFill>
                <a:schemeClr val="bg1"/>
              </a:solidFill>
              <a:latin typeface="Sylfaen" pitchFamily="18" charset="0"/>
            </a:endParaRPr>
          </a:p>
        </p:txBody>
      </p:sp>
      <p:pic>
        <p:nvPicPr>
          <p:cNvPr id="11" name="Picture 7" descr="F:\8 марта 2012\DSC02153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</a:blip>
          <a:srcRect/>
          <a:stretch>
            <a:fillRect/>
          </a:stretch>
        </p:blipFill>
        <p:spPr>
          <a:xfrm>
            <a:off x="357158" y="3280915"/>
            <a:ext cx="3450835" cy="357708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Тематические вечера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94212" name="Picture 3" descr="H:\8.03.2011 10Г\IMG_042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214438"/>
            <a:ext cx="3643313" cy="4286250"/>
          </a:xfrm>
          <a:ln>
            <a:solidFill>
              <a:srgbClr val="0070C0"/>
            </a:solidFill>
          </a:ln>
        </p:spPr>
      </p:pic>
      <p:pic>
        <p:nvPicPr>
          <p:cNvPr id="94214" name="Picture 3" descr="H:\для отчёта неделя ОПК\фотки март 11 341.jpg"/>
          <p:cNvPicPr>
            <a:picLocks noChangeAspect="1" noChangeArrowheads="1"/>
          </p:cNvPicPr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 bwMode="auto">
          <a:xfrm>
            <a:off x="5429256" y="785794"/>
            <a:ext cx="3352686" cy="314327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94216" name="Picture 3" descr="H:\для отчёта неделя ОПК\фотки март 11 3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">
            <a:off x="2586832" y="3314799"/>
            <a:ext cx="4016113" cy="324907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2" descr="G:\9 мая 2011\SL273276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5643569" y="2625725"/>
            <a:ext cx="3500431" cy="42322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7348" name="Picture 3" descr="G:\9 мая 2011\SL2732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786313" cy="28051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7349" name="Picture 4" descr="G:\9 мая 2011\SL2732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900000">
            <a:off x="6925346" y="225612"/>
            <a:ext cx="2000250" cy="19510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7350" name="Picture 5" descr="G:\9 мая 2011\SL27332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071813"/>
            <a:ext cx="2808288" cy="378618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7351" name="Picture 6" descr="G:\9 мая 2011\SL27329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72066" y="285728"/>
            <a:ext cx="1649413" cy="22002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7352" name="Picture 7" descr="G:\9 мая 2011\SL27329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720000">
            <a:off x="2545388" y="3289407"/>
            <a:ext cx="3076620" cy="28186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28"/>
            <a:ext cx="8858280" cy="5840435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latin typeface="Sylfaen" pitchFamily="18" charset="0"/>
              </a:rPr>
              <a:t>Мои учащиеся принимают участие в предметных олимпиадах, творческих конкурсах художественно-эстетической направленности (районный фестиваль-конкурс детских творческих коллективов   «Океан улыбок», районный православный фестиваль детского творчества  «Светлая Пасха», конкурс героико-патриотической песни «Пою моё Отечество», «Хрустальная магнолия»); интеллектуальных играх (Всероссийский интеллектуальный конкурс «Золотое руно», конкурс научно-исследовательских проектов школьников в рамках краевой научно-практической конференции «Эврика» Малой академии наук учащихся Кубани), муниципальном и краевом конкурсе «Студенческая весна», «Созвездие успеха». </a:t>
            </a:r>
            <a:endParaRPr lang="ru-RU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5727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Развитие творческой деятельности учащихся 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37892" name="Содержимое 7" descr="IMG_0422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5250" y="1198563"/>
            <a:ext cx="4333875" cy="2944812"/>
          </a:xfrm>
          <a:ln>
            <a:solidFill>
              <a:srgbClr val="C00000"/>
            </a:solidFill>
          </a:ln>
        </p:spPr>
      </p:pic>
      <p:pic>
        <p:nvPicPr>
          <p:cNvPr id="3789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 rot="21600000">
            <a:off x="4786314" y="1214422"/>
            <a:ext cx="3825875" cy="2560637"/>
          </a:xfrm>
          <a:ln>
            <a:solidFill>
              <a:srgbClr val="C00000"/>
            </a:solidFill>
          </a:ln>
        </p:spPr>
      </p:pic>
      <p:sp>
        <p:nvSpPr>
          <p:cNvPr id="45061" name="TextBox 6"/>
          <p:cNvSpPr txBox="1">
            <a:spLocks noChangeArrowheads="1"/>
          </p:cNvSpPr>
          <p:nvPr/>
        </p:nvSpPr>
        <p:spPr bwMode="auto">
          <a:xfrm>
            <a:off x="500063" y="3786188"/>
            <a:ext cx="4076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Проведение мастер-классов</a:t>
            </a:r>
          </a:p>
        </p:txBody>
      </p:sp>
      <p:pic>
        <p:nvPicPr>
          <p:cNvPr id="37895" name="Содержимое 5" descr="IMG_042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4286256"/>
            <a:ext cx="2892433" cy="197115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7896" name="Picture 1" descr="H:\для портфолио\IMG_041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36" y="4071942"/>
            <a:ext cx="2571750" cy="226218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7897" name="Picture 2" descr="H:\для портфолио\IMG_0421.JPG"/>
          <p:cNvPicPr>
            <a:picLocks noChangeAspect="1" noChangeArrowheads="1"/>
          </p:cNvPicPr>
          <p:nvPr/>
        </p:nvPicPr>
        <p:blipFill>
          <a:blip r:embed="rId7" cstate="email">
            <a:lum bright="-20000"/>
          </a:blip>
          <a:srcRect/>
          <a:stretch>
            <a:fillRect/>
          </a:stretch>
        </p:blipFill>
        <p:spPr bwMode="auto">
          <a:xfrm>
            <a:off x="357158" y="4357694"/>
            <a:ext cx="2476500" cy="16637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газета ОПК\img01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lum bright="-10000" contrast="30000"/>
          </a:blip>
          <a:srcRect/>
          <a:stretch>
            <a:fillRect/>
          </a:stretch>
        </p:blipFill>
        <p:spPr bwMode="auto">
          <a:xfrm>
            <a:off x="-1" y="0"/>
            <a:ext cx="4647371" cy="68580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6" name="Picture 2" descr="F:\газета ОПК\img01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4901320" y="214290"/>
            <a:ext cx="4242680" cy="592935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F:\грамоты для переделки\газета ОПК\img01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357166"/>
            <a:ext cx="4514784" cy="65008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9155" name="Picture 3" descr="F:\грамоты для переделки\газета ОПК\img01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9" y="0"/>
            <a:ext cx="4143372" cy="642696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472487" cy="6429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Проведение недели искусств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29700" name="Picture 9" descr="F:\8 марта 2012\DSC021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642938"/>
            <a:ext cx="3054350" cy="4071937"/>
          </a:xfrm>
          <a:ln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5572125"/>
            <a:ext cx="39290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29702" name="Picture 8" descr="F:\8 марта 2012\DSC020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 rot="20340000">
            <a:off x="1611313" y="4138613"/>
            <a:ext cx="3213100" cy="2411412"/>
          </a:xfrm>
          <a:ln>
            <a:solidFill>
              <a:srgbClr val="C00000"/>
            </a:solidFill>
          </a:ln>
        </p:spPr>
      </p:pic>
      <p:pic>
        <p:nvPicPr>
          <p:cNvPr id="29703" name="Picture 8" descr="F:\8 марта 2012\DSC021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25" y="642938"/>
            <a:ext cx="2071688" cy="293528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9704" name="Picture 9" descr="F:\8 марта 2012\DSC022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1020000">
            <a:off x="5561013" y="835025"/>
            <a:ext cx="3133725" cy="235108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9705" name="Picture 8" descr="F:\8 марта 2012\DSC0221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10063" y="3500438"/>
            <a:ext cx="4833937" cy="335756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Достижения моих учеников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929718" cy="621508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b="1" u="sng" dirty="0" smtClean="0">
                <a:latin typeface="Sylfaen" pitchFamily="18" charset="0"/>
              </a:rPr>
              <a:t>Основы православной культуры</a:t>
            </a:r>
            <a:endParaRPr lang="ru-RU" dirty="0" smtClean="0">
              <a:latin typeface="Sylfae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Sylfaen" pitchFamily="18" charset="0"/>
              </a:rPr>
              <a:t> </a:t>
            </a:r>
            <a:endParaRPr lang="ru-RU" dirty="0" smtClean="0">
              <a:latin typeface="Sylfae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Sylfaen" pitchFamily="18" charset="0"/>
              </a:rPr>
              <a:t>2008-2009 г.</a:t>
            </a:r>
            <a:endParaRPr lang="ru-RU" dirty="0" smtClean="0">
              <a:latin typeface="Sylfaen" pitchFamily="18" charset="0"/>
            </a:endParaRPr>
          </a:p>
          <a:p>
            <a:pPr algn="just">
              <a:buNone/>
            </a:pPr>
            <a:r>
              <a:rPr lang="ru-RU" dirty="0" err="1" smtClean="0">
                <a:latin typeface="Sylfaen" pitchFamily="18" charset="0"/>
              </a:rPr>
              <a:t>Крейтор</a:t>
            </a:r>
            <a:r>
              <a:rPr lang="ru-RU" dirty="0" smtClean="0">
                <a:latin typeface="Sylfaen" pitchFamily="18" charset="0"/>
              </a:rPr>
              <a:t> Екатерина (8 класс, </a:t>
            </a:r>
            <a:r>
              <a:rPr lang="ru-RU" b="1" dirty="0" smtClean="0">
                <a:latin typeface="Sylfaen" pitchFamily="18" charset="0"/>
              </a:rPr>
              <a:t>2 место</a:t>
            </a:r>
            <a:r>
              <a:rPr lang="ru-RU" dirty="0" smtClean="0">
                <a:latin typeface="Sylfaen" pitchFamily="18" charset="0"/>
              </a:rPr>
              <a:t>) муниципальный уровень,</a:t>
            </a:r>
          </a:p>
          <a:p>
            <a:pPr algn="just">
              <a:buNone/>
            </a:pPr>
            <a:r>
              <a:rPr lang="ru-RU" dirty="0" err="1" smtClean="0">
                <a:latin typeface="Sylfaen" pitchFamily="18" charset="0"/>
              </a:rPr>
              <a:t>Крейтор</a:t>
            </a:r>
            <a:r>
              <a:rPr lang="ru-RU" dirty="0" smtClean="0">
                <a:latin typeface="Sylfaen" pitchFamily="18" charset="0"/>
              </a:rPr>
              <a:t> Екатерина (8 класс, </a:t>
            </a:r>
            <a:r>
              <a:rPr lang="ru-RU" b="1" dirty="0" smtClean="0">
                <a:latin typeface="Sylfaen" pitchFamily="18" charset="0"/>
              </a:rPr>
              <a:t>3 место</a:t>
            </a:r>
            <a:r>
              <a:rPr lang="ru-RU" dirty="0" smtClean="0">
                <a:latin typeface="Sylfaen" pitchFamily="18" charset="0"/>
              </a:rPr>
              <a:t>) зональный уровень,</a:t>
            </a:r>
          </a:p>
          <a:p>
            <a:pPr algn="just">
              <a:buNone/>
            </a:pPr>
            <a:r>
              <a:rPr lang="ru-RU" dirty="0" err="1" smtClean="0">
                <a:latin typeface="Sylfaen" pitchFamily="18" charset="0"/>
              </a:rPr>
              <a:t>рейтор</a:t>
            </a:r>
            <a:r>
              <a:rPr lang="ru-RU" dirty="0" smtClean="0">
                <a:latin typeface="Sylfaen" pitchFamily="18" charset="0"/>
              </a:rPr>
              <a:t> Екатерина (8 класс,</a:t>
            </a:r>
            <a:r>
              <a:rPr lang="ru-RU" b="1" dirty="0" smtClean="0">
                <a:latin typeface="Sylfaen" pitchFamily="18" charset="0"/>
              </a:rPr>
              <a:t> 1 место) региональный уровень.</a:t>
            </a:r>
            <a:endParaRPr lang="ru-RU" dirty="0" smtClean="0">
              <a:latin typeface="Sylfae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Sylfaen" pitchFamily="18" charset="0"/>
              </a:rPr>
              <a:t>2009-2010 гг.</a:t>
            </a:r>
            <a:endParaRPr lang="ru-RU" dirty="0" smtClean="0">
              <a:latin typeface="Sylfae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Sylfaen" pitchFamily="18" charset="0"/>
              </a:rPr>
              <a:t>Маркарян </a:t>
            </a:r>
            <a:r>
              <a:rPr lang="ru-RU" dirty="0" err="1" smtClean="0">
                <a:latin typeface="Sylfaen" pitchFamily="18" charset="0"/>
              </a:rPr>
              <a:t>Лаура</a:t>
            </a:r>
            <a:r>
              <a:rPr lang="ru-RU" dirty="0" smtClean="0">
                <a:latin typeface="Sylfaen" pitchFamily="18" charset="0"/>
              </a:rPr>
              <a:t> (9 класс, </a:t>
            </a:r>
            <a:r>
              <a:rPr lang="ru-RU" b="1" dirty="0" smtClean="0">
                <a:latin typeface="Sylfaen" pitchFamily="18" charset="0"/>
              </a:rPr>
              <a:t>призёр</a:t>
            </a:r>
            <a:r>
              <a:rPr lang="ru-RU" dirty="0" smtClean="0">
                <a:latin typeface="Sylfaen" pitchFamily="18" charset="0"/>
              </a:rPr>
              <a:t>) муниципальный уровень.</a:t>
            </a:r>
          </a:p>
          <a:p>
            <a:pPr algn="just">
              <a:buNone/>
            </a:pPr>
            <a:r>
              <a:rPr lang="ru-RU" b="1" dirty="0" smtClean="0">
                <a:latin typeface="Sylfaen" pitchFamily="18" charset="0"/>
              </a:rPr>
              <a:t>2010-2011 гг.</a:t>
            </a:r>
            <a:endParaRPr lang="ru-RU" dirty="0" smtClean="0">
              <a:latin typeface="Sylfaen" pitchFamily="18" charset="0"/>
            </a:endParaRPr>
          </a:p>
          <a:p>
            <a:pPr algn="just">
              <a:buNone/>
            </a:pPr>
            <a:r>
              <a:rPr lang="ru-RU" dirty="0" err="1" smtClean="0">
                <a:latin typeface="Sylfaen" pitchFamily="18" charset="0"/>
              </a:rPr>
              <a:t>Крейтор</a:t>
            </a:r>
            <a:r>
              <a:rPr lang="ru-RU" dirty="0" smtClean="0">
                <a:latin typeface="Sylfaen" pitchFamily="18" charset="0"/>
              </a:rPr>
              <a:t> Екатерина (10 класс, </a:t>
            </a:r>
            <a:r>
              <a:rPr lang="ru-RU" b="1" dirty="0" smtClean="0">
                <a:latin typeface="Sylfaen" pitchFamily="18" charset="0"/>
              </a:rPr>
              <a:t>призёр</a:t>
            </a:r>
            <a:r>
              <a:rPr lang="ru-RU" dirty="0" smtClean="0">
                <a:latin typeface="Sylfaen" pitchFamily="18" charset="0"/>
              </a:rPr>
              <a:t>) муниципальный уровень.</a:t>
            </a:r>
          </a:p>
          <a:p>
            <a:pPr algn="just">
              <a:buNone/>
            </a:pPr>
            <a:r>
              <a:rPr lang="ru-RU" b="1" dirty="0" smtClean="0">
                <a:latin typeface="Sylfaen" pitchFamily="18" charset="0"/>
              </a:rPr>
              <a:t> 2011-2012 гг.</a:t>
            </a:r>
          </a:p>
          <a:p>
            <a:pPr algn="just">
              <a:buNone/>
            </a:pPr>
            <a:r>
              <a:rPr lang="ru-RU" dirty="0" err="1" smtClean="0">
                <a:latin typeface="Sylfaen" pitchFamily="18" charset="0"/>
              </a:rPr>
              <a:t>Михалец</a:t>
            </a:r>
            <a:r>
              <a:rPr lang="ru-RU" dirty="0" smtClean="0">
                <a:latin typeface="Sylfaen" pitchFamily="18" charset="0"/>
              </a:rPr>
              <a:t> Надежда (11 класс, </a:t>
            </a:r>
            <a:r>
              <a:rPr lang="ru-RU" b="1" dirty="0" smtClean="0">
                <a:latin typeface="Sylfaen" pitchFamily="18" charset="0"/>
              </a:rPr>
              <a:t>победитель</a:t>
            </a:r>
            <a:r>
              <a:rPr lang="ru-RU" dirty="0" smtClean="0">
                <a:latin typeface="Sylfaen" pitchFamily="18" charset="0"/>
              </a:rPr>
              <a:t>) муниципальный уровень.</a:t>
            </a:r>
          </a:p>
          <a:p>
            <a:pPr algn="just">
              <a:buNone/>
            </a:pPr>
            <a:r>
              <a:rPr lang="ru-RU" dirty="0" err="1" smtClean="0">
                <a:latin typeface="Sylfaen" pitchFamily="18" charset="0"/>
              </a:rPr>
              <a:t>Пензин</a:t>
            </a:r>
            <a:r>
              <a:rPr lang="ru-RU" dirty="0" smtClean="0">
                <a:latin typeface="Sylfaen" pitchFamily="18" charset="0"/>
              </a:rPr>
              <a:t> Кирилл (11 класс, </a:t>
            </a:r>
            <a:r>
              <a:rPr lang="ru-RU" b="1" dirty="0" smtClean="0">
                <a:latin typeface="Sylfaen" pitchFamily="18" charset="0"/>
              </a:rPr>
              <a:t>призёр</a:t>
            </a:r>
            <a:r>
              <a:rPr lang="ru-RU" dirty="0" smtClean="0">
                <a:latin typeface="Sylfaen" pitchFamily="18" charset="0"/>
              </a:rPr>
              <a:t>) муниципальный уровень.</a:t>
            </a:r>
          </a:p>
          <a:p>
            <a:pPr algn="just">
              <a:buNone/>
            </a:pPr>
            <a:r>
              <a:rPr lang="ru-RU" b="1" dirty="0" smtClean="0">
                <a:latin typeface="Sylfaen" pitchFamily="18" charset="0"/>
              </a:rPr>
              <a:t>2012-2013 гг.</a:t>
            </a:r>
          </a:p>
          <a:p>
            <a:pPr algn="just">
              <a:buNone/>
            </a:pPr>
            <a:r>
              <a:rPr lang="ru-RU" dirty="0" smtClean="0">
                <a:latin typeface="Sylfaen" pitchFamily="18" charset="0"/>
              </a:rPr>
              <a:t>Матвеева Анастасия (4 класс, </a:t>
            </a:r>
            <a:r>
              <a:rPr lang="ru-RU" b="1" dirty="0" smtClean="0">
                <a:latin typeface="Sylfaen" pitchFamily="18" charset="0"/>
              </a:rPr>
              <a:t>призёр</a:t>
            </a:r>
            <a:r>
              <a:rPr lang="ru-RU" dirty="0" smtClean="0">
                <a:latin typeface="Sylfaen" pitchFamily="18" charset="0"/>
              </a:rPr>
              <a:t>) муниципальный уровень.</a:t>
            </a:r>
          </a:p>
          <a:p>
            <a:pPr algn="just">
              <a:buNone/>
            </a:pPr>
            <a:r>
              <a:rPr lang="ru-RU" dirty="0" err="1" smtClean="0">
                <a:latin typeface="Sylfaen" pitchFamily="18" charset="0"/>
              </a:rPr>
              <a:t>Михайленко</a:t>
            </a:r>
            <a:r>
              <a:rPr lang="ru-RU" dirty="0" smtClean="0">
                <a:latin typeface="Sylfaen" pitchFamily="18" charset="0"/>
              </a:rPr>
              <a:t> Олеся (4 класс, </a:t>
            </a:r>
            <a:r>
              <a:rPr lang="ru-RU" b="1" dirty="0" smtClean="0">
                <a:latin typeface="Sylfaen" pitchFamily="18" charset="0"/>
              </a:rPr>
              <a:t>призёр</a:t>
            </a:r>
            <a:r>
              <a:rPr lang="ru-RU" dirty="0" smtClean="0">
                <a:latin typeface="Sylfaen" pitchFamily="18" charset="0"/>
              </a:rPr>
              <a:t>) муниципальный уровень.</a:t>
            </a:r>
          </a:p>
          <a:p>
            <a:pPr algn="just">
              <a:buNone/>
            </a:pPr>
            <a:r>
              <a:rPr lang="ru-RU" dirty="0" smtClean="0">
                <a:latin typeface="Sylfaen" pitchFamily="18" charset="0"/>
              </a:rPr>
              <a:t>Черных Иван  (11 класс, </a:t>
            </a:r>
            <a:r>
              <a:rPr lang="ru-RU" b="1" dirty="0" smtClean="0">
                <a:latin typeface="Sylfaen" pitchFamily="18" charset="0"/>
              </a:rPr>
              <a:t>победитель</a:t>
            </a:r>
            <a:r>
              <a:rPr lang="ru-RU" dirty="0" smtClean="0">
                <a:latin typeface="Sylfaen" pitchFamily="18" charset="0"/>
              </a:rPr>
              <a:t>) муниципальный уровень.</a:t>
            </a:r>
          </a:p>
          <a:p>
            <a:pPr algn="just">
              <a:buNone/>
            </a:pPr>
            <a:endParaRPr lang="ru-RU" b="1" dirty="0" smtClean="0">
              <a:latin typeface="Sylfaen" pitchFamily="18" charset="0"/>
            </a:endParaRPr>
          </a:p>
          <a:p>
            <a:pPr algn="just">
              <a:buNone/>
            </a:pPr>
            <a:endParaRPr lang="ru-RU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9144000" cy="5840413"/>
          </a:xfrm>
        </p:spPr>
        <p:txBody>
          <a:bodyPr>
            <a:normAutofit fontScale="92500" lnSpcReduction="20000"/>
          </a:bodyPr>
          <a:lstStyle/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Конкурс научно-исследовательских проектов школьников в рамках краевой научно-практической конференции «Эврика» Малой академии наук учащихся Кубани </a:t>
            </a:r>
            <a:r>
              <a:rPr lang="ru-RU" sz="2400" b="1" dirty="0" smtClean="0">
                <a:latin typeface="Sylfaen" pitchFamily="18" charset="0"/>
              </a:rPr>
              <a:t>2011-2012 гг.</a:t>
            </a:r>
          </a:p>
          <a:p>
            <a:pPr indent="0" algn="just">
              <a:buNone/>
            </a:pPr>
            <a:r>
              <a:rPr lang="ru-RU" sz="2400" dirty="0" err="1" smtClean="0">
                <a:latin typeface="Sylfaen" pitchFamily="18" charset="0"/>
              </a:rPr>
              <a:t>Шейко</a:t>
            </a:r>
            <a:r>
              <a:rPr lang="ru-RU" sz="2400" dirty="0" smtClean="0">
                <a:latin typeface="Sylfaen" pitchFamily="18" charset="0"/>
              </a:rPr>
              <a:t> Ирина (10 класс, гуманитарное направление, секция «Искусствознание», </a:t>
            </a:r>
            <a:r>
              <a:rPr lang="ru-RU" sz="2400" b="1" dirty="0" smtClean="0">
                <a:latin typeface="Sylfaen" pitchFamily="18" charset="0"/>
              </a:rPr>
              <a:t>победитель</a:t>
            </a:r>
            <a:r>
              <a:rPr lang="ru-RU" sz="2400" dirty="0" smtClean="0">
                <a:latin typeface="Sylfaen" pitchFamily="18" charset="0"/>
              </a:rPr>
              <a:t>) муниципальный уровень.</a:t>
            </a: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Творческие конкурсы</a:t>
            </a:r>
          </a:p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Международный фестиваль молодых исполнителей «Хрустальная    магнолия </a:t>
            </a:r>
            <a:r>
              <a:rPr lang="ru-RU" sz="2400" b="1" dirty="0" smtClean="0">
                <a:latin typeface="Sylfaen" pitchFamily="18" charset="0"/>
              </a:rPr>
              <a:t>Номинация:</a:t>
            </a:r>
            <a:r>
              <a:rPr lang="ru-RU" sz="2400" dirty="0" smtClean="0">
                <a:latin typeface="Sylfaen" pitchFamily="18" charset="0"/>
              </a:rPr>
              <a:t> вокал (от 10 до 13 лет)</a:t>
            </a:r>
          </a:p>
          <a:p>
            <a:pPr indent="0" algn="just">
              <a:buNone/>
            </a:pPr>
            <a:r>
              <a:rPr lang="ru-RU" sz="2400" dirty="0" smtClean="0">
                <a:latin typeface="Sylfaen" pitchFamily="18" charset="0"/>
              </a:rPr>
              <a:t>Терзян </a:t>
            </a:r>
            <a:r>
              <a:rPr lang="ru-RU" sz="2400" dirty="0" err="1" smtClean="0">
                <a:latin typeface="Sylfaen" pitchFamily="18" charset="0"/>
              </a:rPr>
              <a:t>Анжелика</a:t>
            </a:r>
            <a:r>
              <a:rPr lang="ru-RU" sz="2400" b="1" dirty="0" smtClean="0">
                <a:latin typeface="Sylfaen" pitchFamily="18" charset="0"/>
              </a:rPr>
              <a:t> (диплом лауреата </a:t>
            </a:r>
            <a:r>
              <a:rPr lang="en-US" sz="2400" b="1" dirty="0" smtClean="0">
                <a:latin typeface="Sylfaen" pitchFamily="18" charset="0"/>
              </a:rPr>
              <a:t>I</a:t>
            </a:r>
            <a:r>
              <a:rPr lang="ru-RU" sz="2400" b="1" dirty="0" smtClean="0">
                <a:latin typeface="Sylfaen" pitchFamily="18" charset="0"/>
              </a:rPr>
              <a:t> степени), федеральный уровень.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2009-2010 гг.</a:t>
            </a:r>
          </a:p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Всероссийский интеллектуальный конкурс «Золотое руно»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dirty="0" smtClean="0">
                <a:latin typeface="Sylfaen" pitchFamily="18" charset="0"/>
              </a:rPr>
              <a:t>Кутья Ольга (7 класс, </a:t>
            </a:r>
            <a:r>
              <a:rPr lang="ru-RU" sz="2400" b="1" dirty="0" smtClean="0">
                <a:latin typeface="Sylfaen" pitchFamily="18" charset="0"/>
              </a:rPr>
              <a:t>1 место</a:t>
            </a:r>
            <a:r>
              <a:rPr lang="ru-RU" sz="2400" dirty="0" smtClean="0">
                <a:latin typeface="Sylfaen" pitchFamily="18" charset="0"/>
              </a:rPr>
              <a:t>) муниципальный уровень,</a:t>
            </a:r>
          </a:p>
          <a:p>
            <a:pPr indent="0" algn="just">
              <a:buNone/>
            </a:pPr>
            <a:r>
              <a:rPr lang="ru-RU" sz="2400" dirty="0" smtClean="0">
                <a:latin typeface="Sylfaen" pitchFamily="18" charset="0"/>
              </a:rPr>
              <a:t>Сорокина Анастасия (8 класс, </a:t>
            </a:r>
            <a:r>
              <a:rPr lang="ru-RU" sz="2400" b="1" dirty="0" smtClean="0">
                <a:latin typeface="Sylfaen" pitchFamily="18" charset="0"/>
              </a:rPr>
              <a:t>1 место</a:t>
            </a:r>
            <a:r>
              <a:rPr lang="ru-RU" sz="2400" dirty="0" smtClean="0">
                <a:latin typeface="Sylfaen" pitchFamily="18" charset="0"/>
              </a:rPr>
              <a:t>) муниципальный уровень.</a:t>
            </a: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 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Краевой конкурс «Светлый праздник – Рождество Христово»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Номинация</a:t>
            </a:r>
            <a:r>
              <a:rPr lang="ru-RU" sz="2400" dirty="0" smtClean="0">
                <a:latin typeface="Sylfaen" pitchFamily="18" charset="0"/>
              </a:rPr>
              <a:t> «Изобразительное искусство» старшая возрастная группа:</a:t>
            </a:r>
          </a:p>
          <a:p>
            <a:pPr indent="0" algn="just">
              <a:buNone/>
            </a:pPr>
            <a:r>
              <a:rPr lang="ru-RU" sz="2400" dirty="0" err="1" smtClean="0">
                <a:latin typeface="Sylfaen" pitchFamily="18" charset="0"/>
              </a:rPr>
              <a:t>Крейтор</a:t>
            </a:r>
            <a:r>
              <a:rPr lang="ru-RU" sz="2400" dirty="0" smtClean="0">
                <a:latin typeface="Sylfaen" pitchFamily="18" charset="0"/>
              </a:rPr>
              <a:t> Екатерина (9 класс, </a:t>
            </a:r>
            <a:r>
              <a:rPr lang="ru-RU" sz="2400" b="1" dirty="0" smtClean="0">
                <a:latin typeface="Sylfaen" pitchFamily="18" charset="0"/>
              </a:rPr>
              <a:t>победитель</a:t>
            </a:r>
            <a:r>
              <a:rPr lang="ru-RU" sz="2400" dirty="0" smtClean="0">
                <a:latin typeface="Sylfaen" pitchFamily="18" charset="0"/>
              </a:rPr>
              <a:t>) муниципальный уровень.</a:t>
            </a:r>
          </a:p>
          <a:p>
            <a:pPr indent="0" algn="just">
              <a:buNone/>
            </a:pPr>
            <a:endParaRPr lang="ru-RU" sz="24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57188"/>
            <a:ext cx="8786842" cy="5768975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2010-2011 гг.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Всероссийский интеллектуальный конкурс «Золотое руно»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dirty="0" err="1" smtClean="0">
                <a:latin typeface="Sylfaen" pitchFamily="18" charset="0"/>
              </a:rPr>
              <a:t>Колоколова</a:t>
            </a:r>
            <a:r>
              <a:rPr lang="ru-RU" sz="2400" dirty="0" smtClean="0">
                <a:latin typeface="Sylfaen" pitchFamily="18" charset="0"/>
              </a:rPr>
              <a:t> Анастасия (8 класс, </a:t>
            </a:r>
            <a:r>
              <a:rPr lang="ru-RU" sz="2400" b="1" dirty="0" smtClean="0">
                <a:latin typeface="Sylfaen" pitchFamily="18" charset="0"/>
              </a:rPr>
              <a:t>2 место</a:t>
            </a:r>
            <a:r>
              <a:rPr lang="ru-RU" sz="2400" dirty="0" smtClean="0">
                <a:latin typeface="Sylfaen" pitchFamily="18" charset="0"/>
              </a:rPr>
              <a:t> муниципальный уровень);</a:t>
            </a:r>
          </a:p>
          <a:p>
            <a:pPr indent="0" algn="just">
              <a:buNone/>
            </a:pPr>
            <a:r>
              <a:rPr lang="ru-RU" sz="2400" dirty="0" err="1" smtClean="0">
                <a:latin typeface="Sylfaen" pitchFamily="18" charset="0"/>
              </a:rPr>
              <a:t>Крейтор</a:t>
            </a:r>
            <a:r>
              <a:rPr lang="ru-RU" sz="2400" dirty="0" smtClean="0">
                <a:latin typeface="Sylfaen" pitchFamily="18" charset="0"/>
              </a:rPr>
              <a:t> Екатерина (10 класс, </a:t>
            </a:r>
            <a:r>
              <a:rPr lang="ru-RU" sz="2400" b="1" dirty="0" smtClean="0">
                <a:latin typeface="Sylfaen" pitchFamily="18" charset="0"/>
              </a:rPr>
              <a:t>1 место</a:t>
            </a:r>
            <a:r>
              <a:rPr lang="ru-RU" sz="2400" dirty="0" smtClean="0">
                <a:latin typeface="Sylfaen" pitchFamily="18" charset="0"/>
              </a:rPr>
              <a:t> муниципальный уровень);</a:t>
            </a:r>
          </a:p>
          <a:p>
            <a:pPr indent="0" algn="just">
              <a:buNone/>
            </a:pPr>
            <a:r>
              <a:rPr lang="ru-RU" sz="2400" dirty="0" smtClean="0">
                <a:latin typeface="Sylfaen" pitchFamily="18" charset="0"/>
              </a:rPr>
              <a:t>Матвеев Игорь (5 класс, </a:t>
            </a:r>
            <a:r>
              <a:rPr lang="ru-RU" sz="2400" b="1" dirty="0" smtClean="0">
                <a:latin typeface="Sylfaen" pitchFamily="18" charset="0"/>
              </a:rPr>
              <a:t>2 место</a:t>
            </a:r>
            <a:r>
              <a:rPr lang="ru-RU" sz="2400" dirty="0" smtClean="0">
                <a:latin typeface="Sylfaen" pitchFamily="18" charset="0"/>
              </a:rPr>
              <a:t> муниципальный уровень).</a:t>
            </a: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2011-2012 гг.</a:t>
            </a:r>
          </a:p>
          <a:p>
            <a:pPr indent="0" algn="just">
              <a:buNone/>
            </a:pPr>
            <a:r>
              <a:rPr lang="ru-RU" sz="2400" dirty="0" smtClean="0">
                <a:latin typeface="Sylfaen" pitchFamily="18" charset="0"/>
              </a:rPr>
              <a:t>Королёв Никита (6 класс, </a:t>
            </a:r>
            <a:r>
              <a:rPr lang="ru-RU" sz="2400" b="1" dirty="0" smtClean="0">
                <a:solidFill>
                  <a:srgbClr val="C00000"/>
                </a:solidFill>
                <a:latin typeface="Sylfaen" pitchFamily="18" charset="0"/>
              </a:rPr>
              <a:t>1 место федеральный уровень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dirty="0" smtClean="0">
                <a:latin typeface="Sylfaen" pitchFamily="18" charset="0"/>
              </a:rPr>
              <a:t>Ткаченко Анастасия (8 класс, </a:t>
            </a:r>
            <a:r>
              <a:rPr lang="ru-RU" sz="2400" b="1" dirty="0" smtClean="0">
                <a:solidFill>
                  <a:srgbClr val="C00000"/>
                </a:solidFill>
                <a:latin typeface="Sylfaen" pitchFamily="18" charset="0"/>
              </a:rPr>
              <a:t>1 место федеральный уровень</a:t>
            </a:r>
            <a:r>
              <a:rPr lang="ru-RU" sz="2400" dirty="0" smtClean="0">
                <a:latin typeface="Sylfaen" pitchFamily="18" charset="0"/>
              </a:rPr>
              <a:t>).</a:t>
            </a:r>
          </a:p>
          <a:p>
            <a:pPr indent="0" algn="just">
              <a:buNone/>
            </a:pP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endParaRPr lang="ru-RU" sz="24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126163"/>
          </a:xfrm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Районный фестиваль-конкурс детских творческих коллективов  художественно-эстетической направленности «Океан улыбок»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2009-2010 гг.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В номинациях: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академический ансамбль</a:t>
            </a:r>
            <a:r>
              <a:rPr lang="ru-RU" sz="2400" dirty="0" smtClean="0">
                <a:latin typeface="Sylfaen" pitchFamily="18" charset="0"/>
              </a:rPr>
              <a:t>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1 место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вокальный дуэт</a:t>
            </a:r>
            <a:r>
              <a:rPr lang="ru-RU" sz="2400" dirty="0" smtClean="0">
                <a:latin typeface="Sylfaen" pitchFamily="18" charset="0"/>
              </a:rPr>
              <a:t> </a:t>
            </a:r>
            <a:r>
              <a:rPr lang="ru-RU" sz="2400" dirty="0" err="1" smtClean="0">
                <a:latin typeface="Sylfaen" pitchFamily="18" charset="0"/>
              </a:rPr>
              <a:t>Войцещук</a:t>
            </a:r>
            <a:r>
              <a:rPr lang="ru-RU" sz="2400" dirty="0" smtClean="0">
                <a:latin typeface="Sylfaen" pitchFamily="18" charset="0"/>
              </a:rPr>
              <a:t> Светлана, Истомина Алина 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1 место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вокальное трио</a:t>
            </a:r>
            <a:r>
              <a:rPr lang="ru-RU" sz="2400" dirty="0" smtClean="0">
                <a:latin typeface="Sylfaen" pitchFamily="18" charset="0"/>
              </a:rPr>
              <a:t> Бабаева Виктория, Войтович Валентина, Гончарова Виктория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1 место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солист-вокалист</a:t>
            </a:r>
            <a:r>
              <a:rPr lang="ru-RU" sz="2400" dirty="0" smtClean="0">
                <a:latin typeface="Sylfaen" pitchFamily="18" charset="0"/>
              </a:rPr>
              <a:t> Бабаева Виктория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2 место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солист-вокалист </a:t>
            </a:r>
            <a:r>
              <a:rPr lang="ru-RU" sz="2400" dirty="0" smtClean="0">
                <a:latin typeface="Sylfaen" pitchFamily="18" charset="0"/>
              </a:rPr>
              <a:t>Войтович Валентина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3 место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солист-вокалист </a:t>
            </a:r>
            <a:r>
              <a:rPr lang="ru-RU" sz="2400" dirty="0" smtClean="0">
                <a:latin typeface="Sylfaen" pitchFamily="18" charset="0"/>
              </a:rPr>
              <a:t> Гончарова Виктория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3 место</a:t>
            </a:r>
            <a:r>
              <a:rPr lang="ru-RU" sz="2400" dirty="0" smtClean="0">
                <a:latin typeface="Sylfaen" pitchFamily="18" charset="0"/>
              </a:rPr>
              <a:t>).</a:t>
            </a:r>
            <a:endParaRPr lang="ru-RU" sz="24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b="1" dirty="0" smtClean="0">
                <a:latin typeface="Sylfaen" pitchFamily="18" charset="0"/>
              </a:rPr>
              <a:t>2010-2011 гг.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В номинациях: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академический ансамбль</a:t>
            </a:r>
            <a:r>
              <a:rPr lang="ru-RU" sz="2400" dirty="0" smtClean="0">
                <a:latin typeface="Sylfaen" pitchFamily="18" charset="0"/>
              </a:rPr>
              <a:t>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1 место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вокальное трио</a:t>
            </a:r>
            <a:r>
              <a:rPr lang="ru-RU" sz="2400" dirty="0" smtClean="0">
                <a:latin typeface="Sylfaen" pitchFamily="18" charset="0"/>
              </a:rPr>
              <a:t> Бабаева Виктория, Войтович Валентина, Гончарова Виктория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1 место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солист-вокалист</a:t>
            </a:r>
            <a:r>
              <a:rPr lang="ru-RU" sz="2400" dirty="0" smtClean="0">
                <a:latin typeface="Sylfaen" pitchFamily="18" charset="0"/>
              </a:rPr>
              <a:t>  Гончарова Виктория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3 место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солист-вокалист  </a:t>
            </a:r>
            <a:r>
              <a:rPr lang="ru-RU" sz="2400" dirty="0" smtClean="0">
                <a:latin typeface="Sylfaen" pitchFamily="18" charset="0"/>
              </a:rPr>
              <a:t>Бурков Дмитрий (средняя возрастная группа, </a:t>
            </a:r>
            <a:r>
              <a:rPr lang="ru-RU" sz="2400" b="1" dirty="0" smtClean="0">
                <a:latin typeface="Sylfaen" pitchFamily="18" charset="0"/>
              </a:rPr>
              <a:t>3 место</a:t>
            </a:r>
            <a:r>
              <a:rPr lang="ru-RU" dirty="0" smtClean="0"/>
              <a:t>).</a:t>
            </a: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2011-20112 гг.</a:t>
            </a: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В номинациях: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солист-вокалист</a:t>
            </a:r>
            <a:r>
              <a:rPr lang="ru-RU" sz="2400" dirty="0" smtClean="0">
                <a:latin typeface="Sylfaen" pitchFamily="18" charset="0"/>
              </a:rPr>
              <a:t>  Терзян </a:t>
            </a:r>
            <a:r>
              <a:rPr lang="ru-RU" sz="2400" dirty="0" err="1" smtClean="0">
                <a:latin typeface="Sylfaen" pitchFamily="18" charset="0"/>
              </a:rPr>
              <a:t>Анжелика</a:t>
            </a:r>
            <a:r>
              <a:rPr lang="ru-RU" sz="2400" dirty="0" smtClean="0">
                <a:latin typeface="Sylfaen" pitchFamily="18" charset="0"/>
              </a:rPr>
              <a:t>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1место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солист-вокалист </a:t>
            </a:r>
            <a:r>
              <a:rPr lang="ru-RU" sz="2400" i="1" dirty="0" err="1" smtClean="0">
                <a:latin typeface="Sylfaen" pitchFamily="18" charset="0"/>
              </a:rPr>
              <a:t>Самохвалова</a:t>
            </a:r>
            <a:r>
              <a:rPr lang="ru-RU" sz="2400" i="1" dirty="0" smtClean="0">
                <a:latin typeface="Sylfaen" pitchFamily="18" charset="0"/>
              </a:rPr>
              <a:t> Жанна</a:t>
            </a:r>
            <a:r>
              <a:rPr lang="ru-RU" sz="2400" dirty="0" smtClean="0">
                <a:latin typeface="Sylfaen" pitchFamily="18" charset="0"/>
              </a:rPr>
              <a:t>  (средняя возрастная группа, </a:t>
            </a:r>
            <a:r>
              <a:rPr lang="ru-RU" sz="2400" b="1" dirty="0" smtClean="0">
                <a:latin typeface="Sylfaen" pitchFamily="18" charset="0"/>
              </a:rPr>
              <a:t>3 место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313"/>
            <a:ext cx="8858280" cy="5911850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вокальное трио</a:t>
            </a:r>
            <a:r>
              <a:rPr lang="ru-RU" sz="2400" dirty="0" smtClean="0">
                <a:latin typeface="Sylfaen" pitchFamily="18" charset="0"/>
              </a:rPr>
              <a:t> Бабаева Виктория, Войтович Валентина, Гончарова Виктория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1 место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академический хор</a:t>
            </a:r>
            <a:r>
              <a:rPr lang="ru-RU" sz="2400" dirty="0" smtClean="0">
                <a:latin typeface="Sylfaen" pitchFamily="18" charset="0"/>
              </a:rPr>
              <a:t> (старшая возрастная группа, </a:t>
            </a:r>
            <a:r>
              <a:rPr lang="ru-RU" sz="2400" b="1" dirty="0" smtClean="0">
                <a:latin typeface="Sylfaen" pitchFamily="18" charset="0"/>
              </a:rPr>
              <a:t>3 место</a:t>
            </a:r>
            <a:r>
              <a:rPr lang="ru-RU" sz="2400" dirty="0" smtClean="0">
                <a:latin typeface="Sylfaen" pitchFamily="18" charset="0"/>
              </a:rPr>
              <a:t>).</a:t>
            </a:r>
          </a:p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Районный православный фестиваль детского творчества  «Светлая Пасха» среди учащихся образовательных учреждений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2009-2010 гг.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В номинациях: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духовная  поэзия  </a:t>
            </a:r>
            <a:r>
              <a:rPr lang="ru-RU" sz="2400" dirty="0" err="1" smtClean="0">
                <a:latin typeface="Sylfaen" pitchFamily="18" charset="0"/>
              </a:rPr>
              <a:t>Сугак</a:t>
            </a:r>
            <a:r>
              <a:rPr lang="ru-RU" sz="2400" dirty="0" smtClean="0">
                <a:latin typeface="Sylfaen" pitchFamily="18" charset="0"/>
              </a:rPr>
              <a:t> Данила (2 класс, </a:t>
            </a:r>
            <a:r>
              <a:rPr lang="ru-RU" sz="2400" b="1" dirty="0" smtClean="0">
                <a:latin typeface="Sylfaen" pitchFamily="18" charset="0"/>
              </a:rPr>
              <a:t>диплом лауреата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театр </a:t>
            </a:r>
            <a:r>
              <a:rPr lang="ru-RU" sz="2400" dirty="0" smtClean="0">
                <a:latin typeface="Sylfaen" pitchFamily="18" charset="0"/>
              </a:rPr>
              <a:t>участники кружка «Православная азбука» МОУ СОШ 5 (2 а класс, диплом лауреата),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сольное пение </a:t>
            </a:r>
            <a:r>
              <a:rPr lang="ru-RU" sz="2400" dirty="0" smtClean="0">
                <a:latin typeface="Sylfaen" pitchFamily="18" charset="0"/>
              </a:rPr>
              <a:t>Гончарова Виктория (9 класс, </a:t>
            </a:r>
            <a:r>
              <a:rPr lang="ru-RU" sz="2400" b="1" dirty="0" smtClean="0">
                <a:latin typeface="Sylfaen" pitchFamily="18" charset="0"/>
              </a:rPr>
              <a:t>диплом лауреата</a:t>
            </a:r>
            <a:r>
              <a:rPr lang="ru-RU" sz="2400" dirty="0" smtClean="0">
                <a:latin typeface="Sylfaen" pitchFamily="18" charset="0"/>
              </a:rPr>
              <a:t>), </a:t>
            </a:r>
            <a:r>
              <a:rPr lang="ru-RU" sz="2400" i="1" dirty="0" smtClean="0">
                <a:latin typeface="Sylfaen" pitchFamily="18" charset="0"/>
              </a:rPr>
              <a:t>декоративно-прикладное творчество  </a:t>
            </a:r>
            <a:r>
              <a:rPr lang="ru-RU" sz="2400" dirty="0" smtClean="0">
                <a:latin typeface="Sylfaen" pitchFamily="18" charset="0"/>
              </a:rPr>
              <a:t>Бабаева Виктория (8 класс, </a:t>
            </a:r>
            <a:r>
              <a:rPr lang="ru-RU" sz="2400" b="1" dirty="0" smtClean="0">
                <a:latin typeface="Sylfaen" pitchFamily="18" charset="0"/>
              </a:rPr>
              <a:t>диплом лауреата</a:t>
            </a:r>
            <a:r>
              <a:rPr lang="ru-RU" sz="2400" dirty="0" smtClean="0">
                <a:latin typeface="Sylfaen" pitchFamily="18" charset="0"/>
              </a:rPr>
              <a:t>).</a:t>
            </a:r>
          </a:p>
          <a:p>
            <a:pPr indent="0" algn="just">
              <a:buNone/>
            </a:pPr>
            <a:endParaRPr lang="ru-RU" sz="2400" i="1" dirty="0" smtClean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8858280" cy="657225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latin typeface="Sylfaen" pitchFamily="18" charset="0"/>
              </a:rPr>
              <a:t>В течение всего периода своей деятельности осуществляю творческую работу: организую школьные и районные мероприятия, тематические вечера, концерты, фестивали. В школе, под моим руководством действует вокальная студия, кружок для младших школьников «Азбука добра» («Православная азбука»), традиционным стало проведение предметных недель: основ православной культуры, недели искусств. </a:t>
            </a:r>
          </a:p>
          <a:p>
            <a:pPr algn="just"/>
            <a:r>
              <a:rPr lang="ru-RU" dirty="0" smtClean="0">
                <a:latin typeface="Sylfaen" pitchFamily="18" charset="0"/>
              </a:rPr>
              <a:t>В техникуме являюсь руководителем вокальной студии. </a:t>
            </a:r>
          </a:p>
          <a:p>
            <a:pPr algn="just"/>
            <a:r>
              <a:rPr lang="ru-RU" dirty="0" smtClean="0">
                <a:latin typeface="Sylfaen" pitchFamily="18" charset="0"/>
              </a:rPr>
              <a:t>Активно участвую в мероприятиях, проводимых МКУ ЦРО, Администрацией управления образования МО </a:t>
            </a:r>
            <a:r>
              <a:rPr lang="ru-RU" dirty="0" err="1" smtClean="0">
                <a:latin typeface="Sylfaen" pitchFamily="18" charset="0"/>
              </a:rPr>
              <a:t>Белореченский</a:t>
            </a:r>
            <a:r>
              <a:rPr lang="ru-RU" dirty="0" smtClean="0">
                <a:latin typeface="Sylfaen" pitchFamily="18" charset="0"/>
              </a:rPr>
              <a:t> район, ГБОУ ККИДППО, принимаю участие в профессиональных конкурсах педагогического мастерства, конкурсах методических разработок.</a:t>
            </a:r>
            <a:endParaRPr lang="ru-RU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8786813" cy="6357958"/>
          </a:xfrm>
        </p:spPr>
        <p:txBody>
          <a:bodyPr>
            <a:normAutofit fontScale="92500"/>
          </a:bodyPr>
          <a:lstStyle/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2010-2011 гг.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В номинациях: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духовная  поэзия  </a:t>
            </a:r>
            <a:r>
              <a:rPr lang="ru-RU" sz="2400" dirty="0" err="1" smtClean="0">
                <a:latin typeface="Sylfaen" pitchFamily="18" charset="0"/>
              </a:rPr>
              <a:t>Сугак</a:t>
            </a:r>
            <a:r>
              <a:rPr lang="ru-RU" sz="2400" dirty="0" smtClean="0">
                <a:latin typeface="Sylfaen" pitchFamily="18" charset="0"/>
              </a:rPr>
              <a:t> Данила (3 класс, </a:t>
            </a:r>
            <a:r>
              <a:rPr lang="ru-RU" sz="2400" b="1" dirty="0" smtClean="0">
                <a:latin typeface="Sylfaen" pitchFamily="18" charset="0"/>
              </a:rPr>
              <a:t>диплом лауреата</a:t>
            </a:r>
            <a:r>
              <a:rPr lang="ru-RU" sz="2400" dirty="0" smtClean="0">
                <a:latin typeface="Sylfaen" pitchFamily="18" charset="0"/>
              </a:rPr>
              <a:t>), Корнилова Юлия (9 класс, </a:t>
            </a:r>
            <a:r>
              <a:rPr lang="ru-RU" sz="2400" b="1" dirty="0" smtClean="0">
                <a:latin typeface="Sylfaen" pitchFamily="18" charset="0"/>
              </a:rPr>
              <a:t>диплом лауреата</a:t>
            </a:r>
            <a:r>
              <a:rPr lang="ru-RU" sz="2400" dirty="0" smtClean="0">
                <a:latin typeface="Sylfaen" pitchFamily="18" charset="0"/>
              </a:rPr>
              <a:t>);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театр </a:t>
            </a:r>
            <a:r>
              <a:rPr lang="ru-RU" sz="2400" dirty="0" smtClean="0">
                <a:latin typeface="Sylfaen" pitchFamily="18" charset="0"/>
              </a:rPr>
              <a:t>участники кружка «Православная азбука» МБОУ СОШ 5 (3 а класс, </a:t>
            </a:r>
            <a:r>
              <a:rPr lang="ru-RU" sz="2400" b="1" dirty="0" smtClean="0">
                <a:latin typeface="Sylfaen" pitchFamily="18" charset="0"/>
              </a:rPr>
              <a:t>диплом лауреата</a:t>
            </a:r>
            <a:r>
              <a:rPr lang="ru-RU" sz="2400" dirty="0" smtClean="0">
                <a:latin typeface="Sylfaen" pitchFamily="18" charset="0"/>
              </a:rPr>
              <a:t>; 3 в класс, </a:t>
            </a:r>
            <a:r>
              <a:rPr lang="ru-RU" sz="2400" b="1" dirty="0" smtClean="0">
                <a:latin typeface="Sylfaen" pitchFamily="18" charset="0"/>
              </a:rPr>
              <a:t>диплом лауреата</a:t>
            </a:r>
            <a:r>
              <a:rPr lang="ru-RU" sz="2400" dirty="0" smtClean="0">
                <a:latin typeface="Sylfaen" pitchFamily="18" charset="0"/>
              </a:rPr>
              <a:t>);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сольное пение </a:t>
            </a:r>
            <a:r>
              <a:rPr lang="ru-RU" sz="2400" dirty="0" err="1" smtClean="0">
                <a:latin typeface="Sylfaen" pitchFamily="18" charset="0"/>
              </a:rPr>
              <a:t>Самохвалова</a:t>
            </a:r>
            <a:r>
              <a:rPr lang="ru-RU" sz="2400" dirty="0" smtClean="0">
                <a:latin typeface="Sylfaen" pitchFamily="18" charset="0"/>
              </a:rPr>
              <a:t> Жанна</a:t>
            </a:r>
            <a:r>
              <a:rPr lang="ru-RU" sz="2400" i="1" dirty="0" smtClean="0">
                <a:latin typeface="Sylfaen" pitchFamily="18" charset="0"/>
              </a:rPr>
              <a:t> </a:t>
            </a:r>
            <a:r>
              <a:rPr lang="ru-RU" sz="2400" dirty="0" smtClean="0">
                <a:latin typeface="Sylfaen" pitchFamily="18" charset="0"/>
              </a:rPr>
              <a:t> (7 класс, </a:t>
            </a:r>
            <a:r>
              <a:rPr lang="ru-RU" sz="2400" b="1" dirty="0" smtClean="0">
                <a:latin typeface="Sylfaen" pitchFamily="18" charset="0"/>
              </a:rPr>
              <a:t>диплом лауреата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вокальный дуэт </a:t>
            </a:r>
            <a:r>
              <a:rPr lang="ru-RU" sz="2400" dirty="0" smtClean="0">
                <a:latin typeface="Sylfaen" pitchFamily="18" charset="0"/>
              </a:rPr>
              <a:t>Войтович Валентина, Гончарова Виктория (10 класс, </a:t>
            </a:r>
            <a:r>
              <a:rPr lang="ru-RU" sz="2400" b="1" dirty="0" smtClean="0">
                <a:latin typeface="Sylfaen" pitchFamily="18" charset="0"/>
              </a:rPr>
              <a:t>диплом лауреата</a:t>
            </a:r>
            <a:r>
              <a:rPr lang="ru-RU" sz="2400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декоративно-прикладное творчество </a:t>
            </a:r>
            <a:r>
              <a:rPr lang="ru-RU" sz="2400" dirty="0" smtClean="0">
                <a:latin typeface="Sylfaen" pitchFamily="18" charset="0"/>
              </a:rPr>
              <a:t> Сарычева Кристина (8 класс, </a:t>
            </a:r>
            <a:r>
              <a:rPr lang="ru-RU" sz="2400" b="1" dirty="0" smtClean="0">
                <a:latin typeface="Sylfaen" pitchFamily="18" charset="0"/>
              </a:rPr>
              <a:t>диплом лауреата</a:t>
            </a:r>
            <a:r>
              <a:rPr lang="ru-RU" sz="2400" dirty="0" smtClean="0">
                <a:latin typeface="Sylfaen" pitchFamily="18" charset="0"/>
              </a:rPr>
              <a:t>).</a:t>
            </a: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2011-2012гг.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сольное пение Терзян </a:t>
            </a:r>
            <a:r>
              <a:rPr lang="ru-RU" sz="2400" i="1" dirty="0" err="1" smtClean="0">
                <a:latin typeface="Sylfaen" pitchFamily="18" charset="0"/>
              </a:rPr>
              <a:t>Анжелика</a:t>
            </a:r>
            <a:r>
              <a:rPr lang="ru-RU" sz="2400" i="1" dirty="0" smtClean="0">
                <a:latin typeface="Sylfaen" pitchFamily="18" charset="0"/>
              </a:rPr>
              <a:t> (8 класс, </a:t>
            </a:r>
            <a:r>
              <a:rPr lang="ru-RU" sz="2400" b="1" i="1" dirty="0" smtClean="0">
                <a:latin typeface="Sylfaen" pitchFamily="18" charset="0"/>
              </a:rPr>
              <a:t>победитель</a:t>
            </a:r>
            <a:r>
              <a:rPr lang="ru-RU" sz="2400" i="1" dirty="0" smtClean="0">
                <a:latin typeface="Sylfaen" pitchFamily="18" charset="0"/>
              </a:rPr>
              <a:t>), Гончарова Виктория, Черкасова Лада, </a:t>
            </a:r>
            <a:r>
              <a:rPr lang="ru-RU" sz="2400" i="1" dirty="0" err="1" smtClean="0">
                <a:latin typeface="Sylfaen" pitchFamily="18" charset="0"/>
              </a:rPr>
              <a:t>Самохвалова</a:t>
            </a:r>
            <a:r>
              <a:rPr lang="ru-RU" sz="2400" i="1" dirty="0" smtClean="0">
                <a:latin typeface="Sylfaen" pitchFamily="18" charset="0"/>
              </a:rPr>
              <a:t> Жанна (</a:t>
            </a:r>
            <a:r>
              <a:rPr lang="ru-RU" sz="2400" b="1" i="1" dirty="0" smtClean="0">
                <a:latin typeface="Sylfaen" pitchFamily="18" charset="0"/>
              </a:rPr>
              <a:t>призёры</a:t>
            </a:r>
            <a:r>
              <a:rPr lang="ru-RU" sz="2400" i="1" dirty="0" smtClean="0">
                <a:latin typeface="Sylfaen" pitchFamily="18" charset="0"/>
              </a:rPr>
              <a:t>),</a:t>
            </a: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театр </a:t>
            </a:r>
            <a:r>
              <a:rPr lang="ru-RU" sz="2400" dirty="0" smtClean="0">
                <a:latin typeface="Sylfaen" pitchFamily="18" charset="0"/>
              </a:rPr>
              <a:t>участники кружка «Православная азбука» МБОУ СОШ 5 (4 а класс, </a:t>
            </a:r>
            <a:r>
              <a:rPr lang="ru-RU" sz="2400" b="1" dirty="0" smtClean="0">
                <a:latin typeface="Sylfaen" pitchFamily="18" charset="0"/>
              </a:rPr>
              <a:t>диплом лауреата</a:t>
            </a:r>
            <a:r>
              <a:rPr lang="ru-RU" sz="2400" dirty="0" smtClean="0">
                <a:latin typeface="Sylfaen" pitchFamily="18" charset="0"/>
              </a:rPr>
              <a:t>).</a:t>
            </a:r>
            <a:endParaRPr lang="ru-RU" sz="2400" i="1" dirty="0" smtClean="0">
              <a:latin typeface="Sylfaen" pitchFamily="18" charset="0"/>
            </a:endParaRPr>
          </a:p>
          <a:p>
            <a:pPr indent="0" algn="just">
              <a:buNone/>
            </a:pP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endParaRPr lang="ru-RU" sz="24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313"/>
            <a:ext cx="8786813" cy="5911850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Марафон-конкурс «Минута Славы» проводимого в рамках празднования 148-й годовщины города Белореченска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В номинации: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Эстрадный вокал </a:t>
            </a:r>
            <a:r>
              <a:rPr lang="ru-RU" sz="2400" dirty="0" smtClean="0">
                <a:latin typeface="Sylfaen" pitchFamily="18" charset="0"/>
              </a:rPr>
              <a:t>Терзян </a:t>
            </a:r>
            <a:r>
              <a:rPr lang="ru-RU" sz="2400" dirty="0" err="1" smtClean="0">
                <a:latin typeface="Sylfaen" pitchFamily="18" charset="0"/>
              </a:rPr>
              <a:t>Анжелика</a:t>
            </a:r>
            <a:r>
              <a:rPr lang="ru-RU" sz="2400" dirty="0" smtClean="0">
                <a:latin typeface="Sylfaen" pitchFamily="18" charset="0"/>
              </a:rPr>
              <a:t> (вторая возрастная группа, </a:t>
            </a:r>
            <a:r>
              <a:rPr lang="ru-RU" sz="2400" b="1" dirty="0" smtClean="0">
                <a:latin typeface="Sylfaen" pitchFamily="18" charset="0"/>
              </a:rPr>
              <a:t>диплом лауреата первой степени</a:t>
            </a:r>
            <a:r>
              <a:rPr lang="ru-RU" sz="2400" dirty="0" smtClean="0">
                <a:latin typeface="Sylfaen" pitchFamily="18" charset="0"/>
              </a:rPr>
              <a:t>), 2010 год.</a:t>
            </a: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 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u="sng" dirty="0" smtClean="0">
                <a:latin typeface="Sylfaen" pitchFamily="18" charset="0"/>
              </a:rPr>
              <a:t>Конкурс героико-патриотической песни «Пою моё Отечество»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b="1" dirty="0" smtClean="0">
                <a:latin typeface="Sylfaen" pitchFamily="18" charset="0"/>
              </a:rPr>
              <a:t>В номинации:</a:t>
            </a:r>
            <a:endParaRPr lang="ru-RU" sz="2400" dirty="0" smtClean="0">
              <a:latin typeface="Sylfaen" pitchFamily="18" charset="0"/>
            </a:endParaRPr>
          </a:p>
          <a:p>
            <a:pPr indent="0" algn="just">
              <a:buNone/>
            </a:pPr>
            <a:r>
              <a:rPr lang="ru-RU" sz="2400" i="1" dirty="0" smtClean="0">
                <a:latin typeface="Sylfaen" pitchFamily="18" charset="0"/>
              </a:rPr>
              <a:t>Солист</a:t>
            </a:r>
            <a:r>
              <a:rPr lang="ru-RU" sz="2400" dirty="0" smtClean="0">
                <a:latin typeface="Sylfaen" pitchFamily="18" charset="0"/>
              </a:rPr>
              <a:t> Гончарова Виктория (возрастная группа от 14 до 18 лет, </a:t>
            </a:r>
            <a:r>
              <a:rPr lang="ru-RU" sz="2400" b="1" dirty="0" smtClean="0">
                <a:latin typeface="Sylfaen" pitchFamily="18" charset="0"/>
              </a:rPr>
              <a:t>диплом лауреата второй степени</a:t>
            </a:r>
            <a:r>
              <a:rPr lang="ru-RU" sz="2400" dirty="0" smtClean="0">
                <a:latin typeface="Sylfaen" pitchFamily="18" charset="0"/>
              </a:rPr>
              <a:t>).</a:t>
            </a:r>
            <a:endParaRPr lang="ru-RU" sz="24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0"/>
            <a:ext cx="3857620" cy="71435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  <a:latin typeface="Sylfaen" pitchFamily="18" charset="0"/>
              </a:rPr>
              <a:t>Мои студенты</a:t>
            </a:r>
            <a:endParaRPr lang="ru-RU" b="1" dirty="0">
              <a:solidFill>
                <a:srgbClr val="C00000"/>
              </a:solidFill>
              <a:latin typeface="Sylfaen" pitchFamily="18" charset="0"/>
            </a:endParaRPr>
          </a:p>
        </p:txBody>
      </p:sp>
      <p:pic>
        <p:nvPicPr>
          <p:cNvPr id="142340" name="Picture 2" descr="C:\Documents and Settings\Admin\Рабочий стол\фото техникум фестиваль\IMG_14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>
          <a:xfrm rot="20700000">
            <a:off x="3120163" y="1026020"/>
            <a:ext cx="3284538" cy="2462212"/>
          </a:xfrm>
          <a:ln>
            <a:solidFill>
              <a:srgbClr val="FFC000"/>
            </a:solidFill>
          </a:ln>
        </p:spPr>
      </p:pic>
      <p:pic>
        <p:nvPicPr>
          <p:cNvPr id="142341" name="Picture 2" descr="C:\Documents and Settings\Admin\Рабочий стол\фото техникум фестиваль\IMG_1441.JPG"/>
          <p:cNvPicPr>
            <a:picLocks noChangeAspect="1" noChangeArrowheads="1"/>
          </p:cNvPicPr>
          <p:nvPr/>
        </p:nvPicPr>
        <p:blipFill>
          <a:blip r:embed="rId4" cstate="email">
            <a:lum bright="10000" contrast="10000"/>
          </a:blip>
          <a:srcRect/>
          <a:stretch>
            <a:fillRect/>
          </a:stretch>
        </p:blipFill>
        <p:spPr bwMode="auto">
          <a:xfrm rot="780000">
            <a:off x="658901" y="-25868"/>
            <a:ext cx="3221038" cy="2414587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42343" name="Picture 2" descr="C:\Documents and Settings\Admin\Рабочий стол\фото техникум фестиваль\IMG_14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900000">
            <a:off x="514350" y="2262188"/>
            <a:ext cx="2857500" cy="214312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42345" name="Picture 2" descr="C:\Documents and Settings\Admin\Рабочий стол\фото техникум фестиваль\IMG_14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>
            <a:lum bright="10000" contrast="10000"/>
          </a:blip>
          <a:srcRect/>
          <a:stretch>
            <a:fillRect/>
          </a:stretch>
        </p:blipFill>
        <p:spPr>
          <a:xfrm>
            <a:off x="5429256" y="4071943"/>
            <a:ext cx="3714745" cy="2786058"/>
          </a:xfrm>
          <a:ln>
            <a:solidFill>
              <a:srgbClr val="FFC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929321" y="4357694"/>
            <a:ext cx="32146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Конкурс «Студенческая весна 2012»</a:t>
            </a:r>
          </a:p>
        </p:txBody>
      </p:sp>
      <p:pic>
        <p:nvPicPr>
          <p:cNvPr id="142351" name="Picture 2" descr="C:\Documents and Settings\1\Рабочий стол\техникум\Студенч весна\P103012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355215"/>
            <a:ext cx="2357422" cy="250278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42352" name="Picture 3" descr="C:\Documents and Settings\1\Рабочий стол\техникум\Студенч весна\P103014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24891" y="4000504"/>
            <a:ext cx="2897183" cy="2857496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42353" name="Picture 4" descr="C:\Documents and Settings\1\Рабочий стол\техникум\Студенч весна\P103014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-285750" y="1571625"/>
            <a:ext cx="1428750" cy="2614613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42342" name="Picture 2" descr="C:\Documents and Settings\Admin\Рабочий стол\фото техникум фестиваль\IMG_1446.JPG"/>
          <p:cNvPicPr>
            <a:picLocks noChangeAspect="1" noChangeArrowheads="1"/>
          </p:cNvPicPr>
          <p:nvPr/>
        </p:nvPicPr>
        <p:blipFill>
          <a:blip r:embed="rId10" cstate="email">
            <a:lum bright="10000" contrast="10000"/>
          </a:blip>
          <a:srcRect/>
          <a:stretch>
            <a:fillRect/>
          </a:stretch>
        </p:blipFill>
        <p:spPr bwMode="auto">
          <a:xfrm rot="-1020000">
            <a:off x="5905946" y="1815068"/>
            <a:ext cx="2976563" cy="2233612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78581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Мероприятия, концерты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50178" name="Picture 2" descr="H:\DSCN891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2905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0179" name="Picture 3" descr="H:\DSCN894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29325" y="785813"/>
            <a:ext cx="3114675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" name="Picture 3" descr="H:\IMG_66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928670"/>
            <a:ext cx="4038600" cy="26889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" name="Picture 2" descr="H:\DSCN89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3829050"/>
            <a:ext cx="3614734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9" name="Picture 2" descr="H:\IMG_559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480000">
            <a:off x="3540945" y="1631088"/>
            <a:ext cx="3107400" cy="28527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4857752" cy="6429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Пушкинский вечер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144388" name="Picture 5" descr="F:\Фото техникум пушкинские чтения\DSC0285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642938"/>
            <a:ext cx="3143250" cy="2471737"/>
          </a:xfrm>
          <a:noFill/>
          <a:ln>
            <a:solidFill>
              <a:srgbClr val="C00000"/>
            </a:solidFill>
          </a:ln>
        </p:spPr>
      </p:pic>
      <p:pic>
        <p:nvPicPr>
          <p:cNvPr id="144389" name="Picture 2" descr="F:\Фото техникум пушкинские чтения\DSC028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170363"/>
            <a:ext cx="3281363" cy="268763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44390" name="Picture 2" descr="F:\Фото техникум пушкинские чтения\DSC029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2575" y="4527550"/>
            <a:ext cx="3781425" cy="23304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44391" name="Picture 3" descr="F:\Фото техникум пушкинские чтения\DSC029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08" y="2500306"/>
            <a:ext cx="3097212" cy="250031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44392" name="Picture 2" descr="F:\Фото техникум пушкинские чтения\DSC0291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960000">
            <a:off x="5326122" y="2588724"/>
            <a:ext cx="2877099" cy="224783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44393" name="Picture 3" descr="F:\Фото техникум пушкинские чтения\DSC0286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29313" y="0"/>
            <a:ext cx="3214687" cy="241141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44386" name="Picture 3" descr="F:\Фото техникум пушкинские чтения\DSC0289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-1080000">
            <a:off x="3842856" y="597914"/>
            <a:ext cx="2357437" cy="21272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428992" y="5357826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Май 2012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1" name="Picture 3" descr="F:\день молодежи\DSC0317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>
          <a:xfrm>
            <a:off x="5105400" y="3829050"/>
            <a:ext cx="4038600" cy="3028950"/>
          </a:xfrm>
          <a:noFill/>
          <a:ln>
            <a:solidFill>
              <a:srgbClr val="C00000"/>
            </a:solidFill>
          </a:ln>
        </p:spPr>
      </p:pic>
      <p:pic>
        <p:nvPicPr>
          <p:cNvPr id="145412" name="Picture 2" descr="F:\День России\DSC029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038600" cy="30289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45413" name="Picture 3" descr="F:\День России\DSC029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1361" y="0"/>
            <a:ext cx="3642639" cy="335756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45414" name="Picture 4" descr="F:\день молодежи\DSC0316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829050"/>
            <a:ext cx="4038600" cy="30289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45415" name="Picture 2" descr="F:\день молодежи\DSC0316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 cstate="email"/>
          <a:srcRect/>
          <a:stretch>
            <a:fillRect/>
          </a:stretch>
        </p:blipFill>
        <p:spPr>
          <a:xfrm rot="20340000">
            <a:off x="2361162" y="2037109"/>
            <a:ext cx="3000375" cy="2171700"/>
          </a:xfrm>
          <a:noFill/>
          <a:ln>
            <a:solidFill>
              <a:srgbClr val="C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572132" y="3357562"/>
            <a:ext cx="3571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ylfaen" pitchFamily="18" charset="0"/>
              </a:rPr>
              <a:t>День молодёжи. Городской парк. 27.06.12.</a:t>
            </a:r>
            <a:endParaRPr lang="ru-RU" sz="2400" b="1" dirty="0">
              <a:solidFill>
                <a:srgbClr val="C00000"/>
              </a:solidFill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F:\майкоп дивизия\обработанные\DSCN917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5572132" y="4179099"/>
            <a:ext cx="3571868" cy="267890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" name="Picture 2" descr="F:\майкоп дивизия\обработанные\DSCN9187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5105400" y="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" name="Picture 3" descr="F:\майкоп дивизия\обработанные\DSCN9213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3214678" y="2285992"/>
            <a:ext cx="3524275" cy="26432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9" name="Picture 4" descr="F:\майкоп дивизия\обработанные\DSCF1860.JPG"/>
          <p:cNvPicPr>
            <a:picLocks noChangeAspect="1" noChangeArrowheads="1"/>
          </p:cNvPicPr>
          <p:nvPr/>
        </p:nvPicPr>
        <p:blipFill>
          <a:blip r:embed="rId5" cstate="email">
            <a:lum bright="10000" contrast="20000"/>
          </a:blip>
          <a:srcRect/>
          <a:stretch>
            <a:fillRect/>
          </a:stretch>
        </p:blipFill>
        <p:spPr bwMode="auto">
          <a:xfrm>
            <a:off x="0" y="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1" name="Picture 5" descr="F:\майкоп дивизия\DSCN9155.JPG"/>
          <p:cNvPicPr>
            <a:picLocks noChangeAspect="1" noChangeArrowheads="1"/>
          </p:cNvPicPr>
          <p:nvPr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 bwMode="auto">
          <a:xfrm>
            <a:off x="0" y="4266402"/>
            <a:ext cx="3214710" cy="25915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0" y="3071810"/>
            <a:ext cx="32146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Концерт студентов Краснодарского кооперативного техникума. Военная часть, г. Майкоп, 3.02.2013.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D:\СПК фото техникум\DSC0255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038600" cy="26924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Picture 2" descr="D:\СПК фото техникум\DSC02533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0" y="4165600"/>
            <a:ext cx="4038600" cy="26924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0" y="2928934"/>
            <a:ext cx="35004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Выступление студентов Кооперативного техникума на Станции переливания крови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6" name="Picture 2" descr="C:\Documents and Settings\1\Рабочий стол\Новая папка\с рабочего А 1\Горбулина конкурсы\Татьяна Геннадьевна\SL273512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5105400" y="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9" name="Picture 3" descr="C:\Documents and Settings\1\Рабочий стол\Новая папка\с рабочего А 1\Горбулина конкурсы\Татьяна Геннадьевна\SL273518.JPG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5105400" y="382905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47107" name="Picture 3" descr="D:\СПК фото техникум\DSC0254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2881301" y="1452548"/>
            <a:ext cx="3571900" cy="238126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929322" y="3143248"/>
            <a:ext cx="3214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Студенты у учащихся МБОУ СОШ 5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УВЛЕЧЕНИЯ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1028" name="Picture 4" descr="C:\Documents and Settings\Admin\Рабочий стол\картинки школа\_1_~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919100"/>
            <a:ext cx="5715040" cy="58244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«Добрая песня»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atin typeface="Sylfaen" pitchFamily="18" charset="0"/>
              </a:rPr>
              <a:t>Пою в Народном академическом ансамбле районного дома культуры «Добрая песня». Коллектив постоянный участник школьных мероприятий (концерты, выступления в рамках проведения предметной Недели основ православной культуры, фестиваля «Светлая Пасха»), частый гость у студентов Краснодарского кооперативного техникума.</a:t>
            </a:r>
            <a:endParaRPr lang="ru-RU" b="1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8786842" cy="5840413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Sylfaen" pitchFamily="18" charset="0"/>
              </a:rPr>
              <a:t>Система работы представлена на различных уровнях: муниципальном - муниципальный банк передового педагогического опыта; краевом – на курсах повышения квалификации, конференциях, семинарах, форумах; федеральном – на различных образовательных порталах, в сетевых сообществах работников образования.</a:t>
            </a:r>
            <a:endParaRPr lang="ru-RU" sz="28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F:\газеты скан\img80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-10000" contrast="30000"/>
          </a:blip>
          <a:srcRect l="4330" t="42914" r="75232"/>
          <a:stretch>
            <a:fillRect/>
          </a:stretch>
        </p:blipFill>
        <p:spPr bwMode="auto">
          <a:xfrm>
            <a:off x="0" y="0"/>
            <a:ext cx="3379751" cy="6858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Picture 2" descr="C:\Documents and Settings\Admin\Рабочий стол\портфолио доп фото\IMG_0345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4357686" y="0"/>
            <a:ext cx="3771446" cy="30003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2" descr="C:\Documents and Settings\1\Рабочий стол\Документы Таня 2011\img222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tretch>
            <a:fillRect/>
          </a:stretch>
        </p:blipFill>
        <p:spPr>
          <a:xfrm>
            <a:off x="3214646" y="3014900"/>
            <a:ext cx="5929354" cy="3843100"/>
          </a:xfrm>
          <a:prstGeom prst="rect">
            <a:avLst/>
          </a:prstGeom>
          <a:effectLst>
            <a:softEdge rad="317500"/>
          </a:effectLst>
          <a:scene3d>
            <a:camera prst="perspectiveLef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портфолио доп фото\IMG_037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3193233" y="3643314"/>
            <a:ext cx="5950768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Picture 3" descr="C:\Documents and Settings\Admin\Рабочий стол\портфолио доп фото\IMG_0334.JPG"/>
          <p:cNvPicPr>
            <a:picLocks noChangeAspect="1" noChangeArrowheads="1"/>
          </p:cNvPicPr>
          <p:nvPr/>
        </p:nvPicPr>
        <p:blipFill>
          <a:blip r:embed="rId3" cstate="email">
            <a:lum bright="10000" contrast="20000"/>
          </a:blip>
          <a:srcRect/>
          <a:stretch>
            <a:fillRect/>
          </a:stretch>
        </p:blipFill>
        <p:spPr bwMode="auto">
          <a:xfrm>
            <a:off x="0" y="357166"/>
            <a:ext cx="5619788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5286348" y="1214422"/>
            <a:ext cx="385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Народный ансамбль академического пения РДК «Добрая песня»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ы\1531498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42976" y="714356"/>
            <a:ext cx="6500858" cy="5786478"/>
          </a:xfrm>
        </p:spPr>
        <p:txBody>
          <a:bodyPr>
            <a:normAutofit/>
          </a:bodyPr>
          <a:lstStyle/>
          <a:p>
            <a:pPr indent="342900" algn="just"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Я часто задаю себе вопрос: что должно быть главным для учителя? И всё больше убеждаюсь в том, что главное для учителя – не только увлечь учеников процессом познания, но и научить детей верить в себя. Быть учителем - это возможность каждый день общаться с детьми, делиться с ними радостью открытий, открывая новое для себя. Мне нравится смотреть на мир глазами детей, думать о своих учениках, радоваться их успехам. Счастье учителя - видеть блеск в глазах своих учеников, делающих маленькие открытия в сложном процессе познания нового. В нашей профессии Любовь есть Вера. Любить своих учеников - это верить в них!</a:t>
            </a:r>
          </a:p>
          <a:p>
            <a:pPr algn="just"/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Награждена: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635795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Sylfaen" pitchFamily="18" charset="0"/>
              </a:rPr>
              <a:t>Благодарственными письмами администрации МБОУ СОШ </a:t>
            </a:r>
            <a:r>
              <a:rPr lang="ru-RU" sz="2000" i="1" dirty="0" smtClean="0">
                <a:latin typeface="Sylfaen" pitchFamily="18" charset="0"/>
              </a:rPr>
              <a:t>5 за подготовку призёров олимпиад и конкурсов, проведение мероприятий, организацию концертов, фестивалей, проведение предметных недель(2007-2012 годы); </a:t>
            </a:r>
            <a:endParaRPr lang="ru-RU" sz="2000" dirty="0" smtClean="0">
              <a:latin typeface="Sylfaen" pitchFamily="18" charset="0"/>
            </a:endParaRPr>
          </a:p>
          <a:p>
            <a:pPr algn="just"/>
            <a:r>
              <a:rPr lang="ru-RU" sz="2000" dirty="0" smtClean="0">
                <a:latin typeface="Sylfaen" pitchFamily="18" charset="0"/>
              </a:rPr>
              <a:t>Благодарностью Администрации муниципального образования </a:t>
            </a:r>
            <a:r>
              <a:rPr lang="ru-RU" sz="2000" dirty="0" err="1" smtClean="0">
                <a:latin typeface="Sylfaen" pitchFamily="18" charset="0"/>
              </a:rPr>
              <a:t>Белореченский</a:t>
            </a:r>
            <a:r>
              <a:rPr lang="ru-RU" sz="2000" dirty="0" smtClean="0">
                <a:latin typeface="Sylfaen" pitchFamily="18" charset="0"/>
              </a:rPr>
              <a:t> район </a:t>
            </a:r>
            <a:r>
              <a:rPr lang="ru-RU" sz="2000" i="1" dirty="0" smtClean="0">
                <a:latin typeface="Sylfaen" pitchFamily="18" charset="0"/>
              </a:rPr>
              <a:t>за подготовку призёров олимпиад и конкурсов (2007 год);</a:t>
            </a:r>
            <a:endParaRPr lang="ru-RU" sz="2000" dirty="0" smtClean="0">
              <a:latin typeface="Sylfaen" pitchFamily="18" charset="0"/>
            </a:endParaRPr>
          </a:p>
          <a:p>
            <a:pPr algn="just"/>
            <a:r>
              <a:rPr lang="ru-RU" sz="2000" dirty="0" smtClean="0">
                <a:latin typeface="Sylfaen" pitchFamily="18" charset="0"/>
              </a:rPr>
              <a:t>Благодарственным письмом ректора АПСИ </a:t>
            </a:r>
            <a:r>
              <a:rPr lang="ru-RU" sz="2000" i="1" dirty="0" smtClean="0">
                <a:latin typeface="Sylfaen" pitchFamily="18" charset="0"/>
              </a:rPr>
              <a:t>за деятельное участие и творческую работу во время прохождения курсов повышения квалификации учителей основ православной культуры (АПСИ, 2008 г.);</a:t>
            </a:r>
            <a:endParaRPr lang="ru-RU" sz="2000" dirty="0" smtClean="0">
              <a:latin typeface="Sylfaen" pitchFamily="18" charset="0"/>
            </a:endParaRPr>
          </a:p>
          <a:p>
            <a:pPr algn="just"/>
            <a:r>
              <a:rPr lang="ru-RU" sz="2000" dirty="0" smtClean="0">
                <a:latin typeface="Sylfaen" pitchFamily="18" charset="0"/>
              </a:rPr>
              <a:t>Благодарственным письмом Управления образованием муниципального образования </a:t>
            </a:r>
            <a:r>
              <a:rPr lang="ru-RU" sz="2000" dirty="0" err="1" smtClean="0">
                <a:latin typeface="Sylfaen" pitchFamily="18" charset="0"/>
              </a:rPr>
              <a:t>Белореченский</a:t>
            </a:r>
            <a:r>
              <a:rPr lang="ru-RU" sz="2000" dirty="0" smtClean="0">
                <a:latin typeface="Sylfaen" pitchFamily="18" charset="0"/>
              </a:rPr>
              <a:t> район </a:t>
            </a:r>
            <a:r>
              <a:rPr lang="ru-RU" sz="2000" i="1" dirty="0" smtClean="0">
                <a:latin typeface="Sylfaen" pitchFamily="18" charset="0"/>
              </a:rPr>
              <a:t>за плодотворную работу в сфере духовно-нравственного воспитания школьников (2009 г.)</a:t>
            </a:r>
          </a:p>
          <a:p>
            <a:pPr algn="just"/>
            <a:r>
              <a:rPr lang="ru-RU" sz="2000" dirty="0" smtClean="0">
                <a:latin typeface="Sylfaen" pitchFamily="18" charset="0"/>
              </a:rPr>
              <a:t>Благодарственным письмом Управления образованием муниципального образования </a:t>
            </a:r>
            <a:r>
              <a:rPr lang="ru-RU" sz="2000" dirty="0" err="1" smtClean="0">
                <a:latin typeface="Sylfaen" pitchFamily="18" charset="0"/>
              </a:rPr>
              <a:t>Белореченский</a:t>
            </a:r>
            <a:r>
              <a:rPr lang="ru-RU" sz="2000" dirty="0" smtClean="0">
                <a:latin typeface="Sylfaen" pitchFamily="18" charset="0"/>
              </a:rPr>
              <a:t> район </a:t>
            </a:r>
            <a:r>
              <a:rPr lang="ru-RU" sz="2000" i="1" dirty="0" smtClean="0">
                <a:latin typeface="Sylfaen" pitchFamily="18" charset="0"/>
              </a:rPr>
              <a:t>за подготовку православных фестивалей детского художественного творчества учащихся образовательных учреждений </a:t>
            </a:r>
            <a:r>
              <a:rPr lang="ru-RU" sz="2000" i="1" dirty="0" err="1" smtClean="0">
                <a:latin typeface="Sylfaen" pitchFamily="18" charset="0"/>
              </a:rPr>
              <a:t>Белореченского</a:t>
            </a:r>
            <a:r>
              <a:rPr lang="ru-RU" sz="2000" i="1" dirty="0" smtClean="0">
                <a:latin typeface="Sylfaen" pitchFamily="18" charset="0"/>
              </a:rPr>
              <a:t> района.</a:t>
            </a:r>
          </a:p>
          <a:p>
            <a:pPr algn="just"/>
            <a:r>
              <a:rPr lang="ru-RU" sz="2000" b="1" dirty="0" smtClean="0">
                <a:latin typeface="Sylfaen" pitchFamily="18" charset="0"/>
              </a:rPr>
              <a:t>Присвоено почётное звание  «Заслуженный учитель Кубани». Постановление главы администрации (губернатора) Краснодарского края от 11.09.2012. года № 1060.</a:t>
            </a:r>
          </a:p>
          <a:p>
            <a:pPr algn="just"/>
            <a:endParaRPr lang="ru-RU" sz="20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Личный сайт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latin typeface="Sylfaen" pitchFamily="18" charset="0"/>
              </a:rPr>
              <a:t>В социальной сети работников образования  </a:t>
            </a:r>
            <a:r>
              <a:rPr lang="ru-RU" sz="2800" b="1" dirty="0" err="1" smtClean="0">
                <a:latin typeface="Sylfaen" pitchFamily="18" charset="0"/>
              </a:rPr>
              <a:t>nsportal.ru</a:t>
            </a:r>
            <a:r>
              <a:rPr lang="ru-RU" sz="2800" dirty="0" smtClean="0">
                <a:latin typeface="Sylfaen" pitchFamily="18" charset="0"/>
              </a:rPr>
              <a:t> создала свой персональный сайт (</a:t>
            </a:r>
            <a:r>
              <a:rPr lang="ru-RU" sz="2800" dirty="0" err="1" smtClean="0">
                <a:latin typeface="Sylfaen" pitchFamily="18" charset="0"/>
              </a:rPr>
              <a:t>сайт</a:t>
            </a:r>
            <a:r>
              <a:rPr lang="ru-RU" sz="2800" dirty="0" smtClean="0">
                <a:latin typeface="Sylfaen" pitchFamily="18" charset="0"/>
              </a:rPr>
              <a:t> учителя музыки, МХК, ОПК, </a:t>
            </a:r>
            <a:r>
              <a:rPr lang="en-US" sz="2800" dirty="0" smtClean="0">
                <a:latin typeface="Sylfaen" pitchFamily="18" charset="0"/>
              </a:rPr>
              <a:t>web</a:t>
            </a:r>
            <a:r>
              <a:rPr lang="ru-RU" sz="2800" dirty="0" smtClean="0">
                <a:latin typeface="Sylfaen" pitchFamily="18" charset="0"/>
              </a:rPr>
              <a:t>-адрес сайта </a:t>
            </a:r>
            <a:r>
              <a:rPr lang="ru-RU" sz="2800" b="1" dirty="0" smtClean="0">
                <a:latin typeface="Sylfaen" pitchFamily="18" charset="0"/>
                <a:hlinkClick r:id="rId2"/>
              </a:rPr>
              <a:t>http://nsportal.ru</a:t>
            </a:r>
            <a:r>
              <a:rPr lang="ru-RU" sz="2800" b="1" dirty="0" smtClean="0">
                <a:latin typeface="Sylfaen" pitchFamily="18" charset="0"/>
              </a:rPr>
              <a:t> </a:t>
            </a:r>
            <a:r>
              <a:rPr lang="en-US" sz="2800" b="1" dirty="0" err="1" smtClean="0">
                <a:latin typeface="Sylfaen" pitchFamily="18" charset="0"/>
              </a:rPr>
              <a:t>gorbulina</a:t>
            </a:r>
            <a:r>
              <a:rPr lang="ru-RU" sz="2800" b="1" dirty="0" smtClean="0">
                <a:latin typeface="Sylfaen" pitchFamily="18" charset="0"/>
              </a:rPr>
              <a:t>-</a:t>
            </a:r>
            <a:r>
              <a:rPr lang="en-US" sz="2800" b="1" dirty="0" err="1" smtClean="0">
                <a:latin typeface="Sylfaen" pitchFamily="18" charset="0"/>
              </a:rPr>
              <a:t>tatyana</a:t>
            </a:r>
            <a:r>
              <a:rPr lang="ru-RU" sz="2800" b="1" dirty="0" smtClean="0">
                <a:latin typeface="Sylfaen" pitchFamily="18" charset="0"/>
              </a:rPr>
              <a:t>-</a:t>
            </a:r>
            <a:r>
              <a:rPr lang="en-US" sz="2800" b="1" dirty="0" err="1" smtClean="0">
                <a:latin typeface="Sylfaen" pitchFamily="18" charset="0"/>
              </a:rPr>
              <a:t>gennadevna</a:t>
            </a:r>
            <a:r>
              <a:rPr lang="ru-RU" sz="2800" dirty="0" smtClean="0">
                <a:latin typeface="Sylfaen" pitchFamily="18" charset="0"/>
              </a:rPr>
              <a:t>)</a:t>
            </a:r>
          </a:p>
          <a:p>
            <a:pPr algn="just"/>
            <a:r>
              <a:rPr lang="ru-RU" sz="2800" b="1" dirty="0" smtClean="0">
                <a:latin typeface="Sylfaen" pitchFamily="18" charset="0"/>
              </a:rPr>
              <a:t>Создала сайт учителей ОПК </a:t>
            </a:r>
            <a:r>
              <a:rPr lang="ru-RU" sz="2800" b="1" dirty="0" err="1" smtClean="0">
                <a:latin typeface="Sylfaen" pitchFamily="18" charset="0"/>
              </a:rPr>
              <a:t>Белореченского</a:t>
            </a:r>
            <a:r>
              <a:rPr lang="ru-RU" sz="2800" b="1" dirty="0" smtClean="0">
                <a:latin typeface="Sylfaen" pitchFamily="18" charset="0"/>
              </a:rPr>
              <a:t> района </a:t>
            </a:r>
            <a:r>
              <a:rPr lang="en-US" sz="2800" b="1" dirty="0" smtClean="0">
                <a:latin typeface="Sylfaen" pitchFamily="18" charset="0"/>
                <a:hlinkClick r:id="rId3"/>
              </a:rPr>
              <a:t>http</a:t>
            </a:r>
            <a:r>
              <a:rPr lang="ru-RU" sz="2800" b="1" dirty="0" smtClean="0">
                <a:latin typeface="Sylfaen" pitchFamily="18" charset="0"/>
                <a:hlinkClick r:id="rId3"/>
              </a:rPr>
              <a:t>://</a:t>
            </a:r>
            <a:r>
              <a:rPr lang="en-US" sz="2800" b="1" dirty="0" err="1" smtClean="0">
                <a:latin typeface="Sylfaen" pitchFamily="18" charset="0"/>
                <a:hlinkClick r:id="rId3"/>
              </a:rPr>
              <a:t>opk</a:t>
            </a:r>
            <a:r>
              <a:rPr lang="ru-RU" sz="2800" b="1" dirty="0" smtClean="0">
                <a:latin typeface="Sylfaen" pitchFamily="18" charset="0"/>
                <a:hlinkClick r:id="rId3"/>
              </a:rPr>
              <a:t>-</a:t>
            </a:r>
            <a:r>
              <a:rPr lang="en-US" sz="2800" b="1" dirty="0" err="1" smtClean="0">
                <a:latin typeface="Sylfaen" pitchFamily="18" charset="0"/>
                <a:hlinkClick r:id="rId3"/>
              </a:rPr>
              <a:t>belore</a:t>
            </a:r>
            <a:r>
              <a:rPr lang="ru-RU" sz="2800" b="1" dirty="0" smtClean="0">
                <a:latin typeface="Sylfaen" pitchFamily="18" charset="0"/>
                <a:hlinkClick r:id="rId3"/>
              </a:rPr>
              <a:t>4</a:t>
            </a:r>
            <a:r>
              <a:rPr lang="en-US" sz="2800" b="1" dirty="0" err="1" smtClean="0">
                <a:latin typeface="Sylfaen" pitchFamily="18" charset="0"/>
                <a:hlinkClick r:id="rId3"/>
              </a:rPr>
              <a:t>ensk</a:t>
            </a:r>
            <a:r>
              <a:rPr lang="ru-RU" sz="2800" b="1" dirty="0" smtClean="0">
                <a:latin typeface="Sylfaen" pitchFamily="18" charset="0"/>
                <a:hlinkClick r:id="rId3"/>
              </a:rPr>
              <a:t>.</a:t>
            </a:r>
            <a:r>
              <a:rPr lang="en-US" sz="2800" b="1" dirty="0" err="1" smtClean="0">
                <a:latin typeface="Sylfaen" pitchFamily="18" charset="0"/>
                <a:hlinkClick r:id="rId3"/>
              </a:rPr>
              <a:t>ucoz</a:t>
            </a:r>
            <a:r>
              <a:rPr lang="ru-RU" sz="2800" b="1" dirty="0" smtClean="0">
                <a:latin typeface="Sylfaen" pitchFamily="18" charset="0"/>
                <a:hlinkClick r:id="rId3"/>
              </a:rPr>
              <a:t>.</a:t>
            </a:r>
            <a:r>
              <a:rPr lang="en-US" sz="2800" b="1" dirty="0" err="1" smtClean="0">
                <a:latin typeface="Sylfaen" pitchFamily="18" charset="0"/>
                <a:hlinkClick r:id="rId3"/>
              </a:rPr>
              <a:t>ru</a:t>
            </a:r>
            <a:r>
              <a:rPr lang="en-US" sz="2800" b="1" dirty="0" smtClean="0">
                <a:latin typeface="Sylfaen" pitchFamily="18" charset="0"/>
              </a:rPr>
              <a:t> </a:t>
            </a:r>
            <a:r>
              <a:rPr lang="ru-RU" sz="2800" dirty="0" smtClean="0">
                <a:latin typeface="Sylfaen" pitchFamily="18" charset="0"/>
              </a:rPr>
              <a:t>Являюсь администратором данного сайта. </a:t>
            </a:r>
            <a:endParaRPr lang="ru-RU" sz="28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Повышение квалификации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400" dirty="0" smtClean="0">
                <a:latin typeface="Sylfaen" pitchFamily="18" charset="0"/>
              </a:rPr>
              <a:t>Курсы повышения квалификации ГБОУ ККИДППО по теме: «Проблемы современной музыкальной педагогики» для учителей музыки (город Краснодар, апрель 2007 год)</a:t>
            </a:r>
          </a:p>
          <a:p>
            <a:pPr algn="just"/>
            <a:r>
              <a:rPr lang="ru-RU" sz="2400" dirty="0" smtClean="0">
                <a:latin typeface="Sylfaen" pitchFamily="18" charset="0"/>
              </a:rPr>
              <a:t>Курсы повышения квалификации </a:t>
            </a:r>
            <a:r>
              <a:rPr lang="ru-RU" sz="2400" dirty="0" err="1" smtClean="0">
                <a:latin typeface="Sylfaen" pitchFamily="18" charset="0"/>
              </a:rPr>
              <a:t>Армавирский</a:t>
            </a:r>
            <a:r>
              <a:rPr lang="ru-RU" sz="2400" dirty="0" smtClean="0">
                <a:latin typeface="Sylfaen" pitchFamily="18" charset="0"/>
              </a:rPr>
              <a:t> Православно-Социальный институт по программе: «Преподавание курса основы православной культуры» (город Армавир, ноябрь 2008 год);</a:t>
            </a:r>
          </a:p>
          <a:p>
            <a:pPr algn="just"/>
            <a:r>
              <a:rPr lang="ru-RU" sz="2400" dirty="0" smtClean="0">
                <a:latin typeface="Sylfaen" pitchFamily="18" charset="0"/>
              </a:rPr>
              <a:t>Курсы повышения квалификации ГБОУ ККИДППО по теме: «Деятельность ресурсного центра как фактор качества общего образования» (город Краснодар, февраль 2009 год)</a:t>
            </a:r>
          </a:p>
          <a:p>
            <a:pPr algn="just"/>
            <a:r>
              <a:rPr lang="ru-RU" sz="2400" dirty="0" smtClean="0">
                <a:latin typeface="Sylfaen" pitchFamily="18" charset="0"/>
              </a:rPr>
              <a:t>Курсы повышения квалификации ГБОУ ККИДППО «Совершенствование деятельности муниципального координатора по ОПК» (город Краснодар, апрель 2011 год, сентябрь 2011 год)</a:t>
            </a:r>
          </a:p>
          <a:p>
            <a:pPr algn="just"/>
            <a:r>
              <a:rPr lang="ru-RU" sz="2400" dirty="0" smtClean="0">
                <a:latin typeface="Sylfaen" pitchFamily="18" charset="0"/>
              </a:rPr>
              <a:t>Дистанционные курсы повышения квалификации Педагогического университета Первое сентября при МГУ им. Ломоносова по теме: «Мировая культура в зеркале музыкального искусства» (город Москва, 2011-2012 год)</a:t>
            </a:r>
          </a:p>
          <a:p>
            <a:pPr algn="just"/>
            <a:r>
              <a:rPr lang="ru-RU" sz="2400" dirty="0" smtClean="0">
                <a:latin typeface="Sylfaen" pitchFamily="18" charset="0"/>
              </a:rPr>
              <a:t>Курсы повышения квалификации учителей музыки ГБОУ ККИДППО по теме: «Педагогика искусства» (город Краснодар, апрель 2012 год)</a:t>
            </a:r>
          </a:p>
          <a:p>
            <a:pPr algn="just"/>
            <a:r>
              <a:rPr lang="ru-RU" sz="2400" dirty="0" smtClean="0">
                <a:latin typeface="Sylfaen" pitchFamily="18" charset="0"/>
              </a:rPr>
              <a:t>Курсы повышения квалификации по теме: «Деятельность экспертов в соответствии с новым порядком аттестации педагогических работников образовательных учреждений». ГБОУ Краснодарского края ККИДППО (город Краснодар, сентябрь 2012). </a:t>
            </a:r>
          </a:p>
          <a:p>
            <a:pPr algn="just"/>
            <a:endParaRPr lang="ru-RU" sz="2400" dirty="0" smtClean="0">
              <a:latin typeface="Sylfaen" pitchFamily="18" charset="0"/>
            </a:endParaRPr>
          </a:p>
          <a:p>
            <a:pPr algn="just"/>
            <a:endParaRPr lang="ru-RU" sz="2400" dirty="0" smtClean="0">
              <a:latin typeface="Sylfaen" pitchFamily="18" charset="0"/>
            </a:endParaRPr>
          </a:p>
          <a:p>
            <a:pPr algn="just"/>
            <a:endParaRPr lang="ru-RU" sz="24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Участие в инновационной деятельности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sz="2400" dirty="0" smtClean="0">
                <a:latin typeface="Sylfaen" pitchFamily="18" charset="0"/>
              </a:rPr>
              <a:t>Выступления на педагогических форумах «Инновационная деятельность – условие развития системы образования», проводимых Управлением образования администрации муниципального образования </a:t>
            </a:r>
            <a:r>
              <a:rPr lang="ru-RU" sz="2400" dirty="0" err="1" smtClean="0">
                <a:latin typeface="Sylfaen" pitchFamily="18" charset="0"/>
              </a:rPr>
              <a:t>Белореченский</a:t>
            </a:r>
            <a:r>
              <a:rPr lang="ru-RU" sz="2400" dirty="0" smtClean="0">
                <a:latin typeface="Sylfaen" pitchFamily="18" charset="0"/>
              </a:rPr>
              <a:t> район и МКУ ЦРО в 2010 – 2013 гг.)</a:t>
            </a:r>
          </a:p>
          <a:p>
            <a:pPr algn="just"/>
            <a:r>
              <a:rPr lang="ru-RU" sz="2400" dirty="0" smtClean="0">
                <a:latin typeface="Sylfaen" pitchFamily="18" charset="0"/>
              </a:rPr>
              <a:t>Участие во Всероссийском открытом </a:t>
            </a:r>
            <a:r>
              <a:rPr lang="ru-RU" sz="2400" dirty="0" err="1" smtClean="0">
                <a:latin typeface="Sylfaen" pitchFamily="18" charset="0"/>
              </a:rPr>
              <a:t>онлайн-педсовете</a:t>
            </a:r>
            <a:r>
              <a:rPr lang="ru-RU" sz="2400" dirty="0" smtClean="0">
                <a:latin typeface="Sylfaen" pitchFamily="18" charset="0"/>
              </a:rPr>
              <a:t> «Сетевое взаимодействие: проекты: проблемы и решения», 20-21.08.2012.</a:t>
            </a:r>
          </a:p>
          <a:p>
            <a:pPr algn="just"/>
            <a:r>
              <a:rPr lang="ru-RU" sz="2400" dirty="0" smtClean="0">
                <a:latin typeface="Sylfaen" pitchFamily="18" charset="0"/>
              </a:rPr>
              <a:t>Участие во Всероссийской педагогической видеоконференции «Педагогика успеха ребёнка» , 10.02.2012.</a:t>
            </a:r>
          </a:p>
          <a:p>
            <a:pPr algn="just"/>
            <a:r>
              <a:rPr lang="ru-RU" sz="2400" dirty="0" smtClean="0">
                <a:latin typeface="Sylfaen" pitchFamily="18" charset="0"/>
              </a:rPr>
              <a:t>Участие в краевом форуме «Инновационный поиск – 2013»</a:t>
            </a:r>
            <a:endParaRPr lang="ru-RU" sz="2400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</TotalTime>
  <Words>2443</Words>
  <Application>Microsoft Office PowerPoint</Application>
  <PresentationFormat>Экран (4:3)</PresentationFormat>
  <Paragraphs>227</Paragraphs>
  <Slides>52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Тема Office</vt:lpstr>
      <vt:lpstr>   Портфолио</vt:lpstr>
      <vt:lpstr>Информационная карта</vt:lpstr>
      <vt:lpstr>Слайд 3</vt:lpstr>
      <vt:lpstr>Слайд 4</vt:lpstr>
      <vt:lpstr>Слайд 5</vt:lpstr>
      <vt:lpstr>Награждена:</vt:lpstr>
      <vt:lpstr>Личный сайт</vt:lpstr>
      <vt:lpstr>Повышение квалификации</vt:lpstr>
      <vt:lpstr>Участие в инновационной деятельности</vt:lpstr>
      <vt:lpstr>Публикации работ</vt:lpstr>
      <vt:lpstr>Слайд 11</vt:lpstr>
      <vt:lpstr>Слайд 12</vt:lpstr>
      <vt:lpstr>Слайд 13</vt:lpstr>
      <vt:lpstr>Участие в методической работе</vt:lpstr>
      <vt:lpstr>Слайд 15</vt:lpstr>
      <vt:lpstr>На XX Международных духовно-образовательных Рождественских чтениях. Москва 2012.</vt:lpstr>
      <vt:lpstr>Поклониться святыням</vt:lpstr>
      <vt:lpstr>На XXI Международных духовно-образовательных Рождественских чтениях. Москва 2013</vt:lpstr>
      <vt:lpstr>Поездка в г. Санкт-Петербург</vt:lpstr>
      <vt:lpstr>Слайд 20</vt:lpstr>
      <vt:lpstr>Участие в профессиональных конкурсах</vt:lpstr>
      <vt:lpstr>Слайд 22</vt:lpstr>
      <vt:lpstr>Мой класс</vt:lpstr>
      <vt:lpstr>Слайд 24</vt:lpstr>
      <vt:lpstr>Участие в общественной деятельности учебного заведения</vt:lpstr>
      <vt:lpstr>Школьные мероприятия</vt:lpstr>
      <vt:lpstr>Слайд 27</vt:lpstr>
      <vt:lpstr>Тематические вечера</vt:lpstr>
      <vt:lpstr>Слайд 29</vt:lpstr>
      <vt:lpstr>Развитие творческой деятельности учащихся </vt:lpstr>
      <vt:lpstr>Слайд 31</vt:lpstr>
      <vt:lpstr>Слайд 32</vt:lpstr>
      <vt:lpstr>Проведение недели искусств</vt:lpstr>
      <vt:lpstr>Достижения моих учеников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Мои студенты</vt:lpstr>
      <vt:lpstr>Мероприятия, концерты</vt:lpstr>
      <vt:lpstr>Пушкинский вечер</vt:lpstr>
      <vt:lpstr>Слайд 45</vt:lpstr>
      <vt:lpstr>Слайд 46</vt:lpstr>
      <vt:lpstr>Слайд 47</vt:lpstr>
      <vt:lpstr>Слайд 48</vt:lpstr>
      <vt:lpstr>«Добрая песня»</vt:lpstr>
      <vt:lpstr>Слайд 50</vt:lpstr>
      <vt:lpstr>Слайд 51</vt:lpstr>
      <vt:lpstr>Слайд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Профессионализм - 2013</dc:title>
  <cp:lastModifiedBy>Admin</cp:lastModifiedBy>
  <cp:revision>160</cp:revision>
  <dcterms:modified xsi:type="dcterms:W3CDTF">2013-05-24T19:24:55Z</dcterms:modified>
</cp:coreProperties>
</file>