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2"/>
  </p:notesMasterIdLst>
  <p:sldIdLst>
    <p:sldId id="256" r:id="rId2"/>
    <p:sldId id="290" r:id="rId3"/>
    <p:sldId id="257" r:id="rId4"/>
    <p:sldId id="258" r:id="rId5"/>
    <p:sldId id="293" r:id="rId6"/>
    <p:sldId id="297" r:id="rId7"/>
    <p:sldId id="294" r:id="rId8"/>
    <p:sldId id="295" r:id="rId9"/>
    <p:sldId id="259" r:id="rId10"/>
    <p:sldId id="260" r:id="rId11"/>
    <p:sldId id="292" r:id="rId12"/>
    <p:sldId id="291" r:id="rId13"/>
    <p:sldId id="261" r:id="rId14"/>
    <p:sldId id="262" r:id="rId15"/>
    <p:sldId id="298" r:id="rId16"/>
    <p:sldId id="263" r:id="rId17"/>
    <p:sldId id="265" r:id="rId18"/>
    <p:sldId id="266" r:id="rId19"/>
    <p:sldId id="267" r:id="rId20"/>
    <p:sldId id="268" r:id="rId21"/>
    <p:sldId id="270" r:id="rId22"/>
    <p:sldId id="271" r:id="rId23"/>
    <p:sldId id="272" r:id="rId24"/>
    <p:sldId id="273" r:id="rId25"/>
    <p:sldId id="274" r:id="rId26"/>
    <p:sldId id="275" r:id="rId27"/>
    <p:sldId id="269" r:id="rId28"/>
    <p:sldId id="299" r:id="rId29"/>
    <p:sldId id="288" r:id="rId30"/>
    <p:sldId id="289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 autoAdjust="0"/>
    <p:restoredTop sz="66438" autoAdjust="0"/>
  </p:normalViewPr>
  <p:slideViewPr>
    <p:cSldViewPr>
      <p:cViewPr varScale="1">
        <p:scale>
          <a:sx n="77" d="100"/>
          <a:sy n="77" d="100"/>
        </p:scale>
        <p:origin x="-95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10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-2532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7C599E-8038-4D75-B287-A395E832F670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46BCD3-CA1F-4F41-8657-2E030669849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46BCD3-CA1F-4F41-8657-2E0306698491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46BCD3-CA1F-4F41-8657-2E0306698491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46BCD3-CA1F-4F41-8657-2E0306698491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48875B-7820-4665-961F-0BFFB60103D4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98DA57-83FD-4BD0-ADB1-D59BEA354C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48875B-7820-4665-961F-0BFFB60103D4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98DA57-83FD-4BD0-ADB1-D59BEA354C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48875B-7820-4665-961F-0BFFB60103D4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98DA57-83FD-4BD0-ADB1-D59BEA354C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48875B-7820-4665-961F-0BFFB60103D4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98DA57-83FD-4BD0-ADB1-D59BEA354C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48875B-7820-4665-961F-0BFFB60103D4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98DA57-83FD-4BD0-ADB1-D59BEA354C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48875B-7820-4665-961F-0BFFB60103D4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98DA57-83FD-4BD0-ADB1-D59BEA354C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48875B-7820-4665-961F-0BFFB60103D4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98DA57-83FD-4BD0-ADB1-D59BEA354C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48875B-7820-4665-961F-0BFFB60103D4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98DA57-83FD-4BD0-ADB1-D59BEA354C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48875B-7820-4665-961F-0BFFB60103D4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98DA57-83FD-4BD0-ADB1-D59BEA354C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48875B-7820-4665-961F-0BFFB60103D4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98DA57-83FD-4BD0-ADB1-D59BEA354C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48875B-7820-4665-961F-0BFFB60103D4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98DA57-83FD-4BD0-ADB1-D59BEA354C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948875B-7820-4665-961F-0BFFB60103D4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C98DA57-83FD-4BD0-ADB1-D59BEA354C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commons.wikimedia.org/wiki/File:%D0%9D%D0%B5%D0%B2%D1%80%D0%B5%D0%B2_%D0%9D.%D0%92._%D0%9E%D0%BF%D1%80%D0%B8%D1%87%D0%BD%D0%B8%D0%BA%D0%B8.JPG" TargetMode="External"/><Relationship Id="rId2" Type="http://schemas.openxmlformats.org/officeDocument/2006/relationships/hyperlink" Target="http://mailchern.narod.ru/news&#8230;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8%D0%B2%D0%B0%D0%BD_%D0%93%D1%80%D0%BE%D0%B7%D0%BD%D1%8B%D0%B9_%D0%B8_%D1%81%D1%8B%D0%BD_%D0%B5%D0%B3%D0%BE_%D0%98%D0%B2%D0%B0%D0%BD_16_%D0%BD%D0%BE%D1%8F%D0%B1%D1%80%D1%8F_1581_%D0%B3%D0%BE%D0%B4%D0%B0" TargetMode="External"/><Relationship Id="rId5" Type="http://schemas.openxmlformats.org/officeDocument/2006/relationships/hyperlink" Target="http://pagehistory.ru/glava-6-&#8230;" TargetMode="External"/><Relationship Id="rId4" Type="http://schemas.openxmlformats.org/officeDocument/2006/relationships/hyperlink" Target="http://www.russlawa.info/post/&#8230;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285728"/>
            <a:ext cx="7429552" cy="854524"/>
          </a:xfrm>
        </p:spPr>
        <p:txBody>
          <a:bodyPr/>
          <a:lstStyle/>
          <a:p>
            <a:r>
              <a:rPr lang="ru-RU" dirty="0" smtClean="0"/>
              <a:t>Опричнина Ивана</a:t>
            </a:r>
            <a:r>
              <a:rPr lang="el-GR" dirty="0" smtClean="0"/>
              <a:t>Ι</a:t>
            </a:r>
            <a:r>
              <a:rPr lang="en-US" dirty="0" smtClean="0"/>
              <a:t>V</a:t>
            </a:r>
            <a:r>
              <a:rPr lang="ru-RU" dirty="0" smtClean="0"/>
              <a:t> Грозного.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6000768"/>
            <a:ext cx="7406640" cy="609592"/>
          </a:xfrm>
        </p:spPr>
        <p:txBody>
          <a:bodyPr/>
          <a:lstStyle/>
          <a:p>
            <a:r>
              <a:rPr lang="ru-RU" dirty="0" smtClean="0"/>
              <a:t>МАОУ «Лицей №36» Фёдорова И.А.</a:t>
            </a:r>
            <a:endParaRPr lang="ru-RU" dirty="0"/>
          </a:p>
        </p:txBody>
      </p:sp>
      <p:pic>
        <p:nvPicPr>
          <p:cNvPr id="4" name="Picture 2" descr="http://history.sgu.ru/img/x1-groz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1928802"/>
            <a:ext cx="5500694" cy="3714776"/>
          </a:xfrm>
          <a:prstGeom prst="rect">
            <a:avLst/>
          </a:prstGeom>
          <a:noFill/>
        </p:spPr>
      </p:pic>
      <p:pic>
        <p:nvPicPr>
          <p:cNvPr id="54274" name="Picture 2" descr="http://img1.liveinternet.ru/images/attach/c/0/43/443/43443422_Ivan_Groznuyy_Gerasimova_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2976" y="2071678"/>
            <a:ext cx="2357454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85728"/>
            <a:ext cx="7933588" cy="857256"/>
          </a:xfrm>
        </p:spPr>
        <p:txBody>
          <a:bodyPr/>
          <a:lstStyle/>
          <a:p>
            <a:r>
              <a:rPr lang="ru-RU" dirty="0" smtClean="0"/>
              <a:t>Хроника опричнины: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142984"/>
            <a:ext cx="7862150" cy="5500726"/>
          </a:xfrm>
        </p:spPr>
        <p:txBody>
          <a:bodyPr>
            <a:normAutofit/>
          </a:bodyPr>
          <a:lstStyle/>
          <a:p>
            <a:r>
              <a:rPr lang="ru-RU" b="1" dirty="0" smtClean="0"/>
              <a:t>Декабрь 1564-февраль1565- </a:t>
            </a:r>
            <a:r>
              <a:rPr lang="ru-RU" dirty="0" smtClean="0"/>
              <a:t>отъезд Ивана в Александровскую слободу.</a:t>
            </a:r>
          </a:p>
          <a:p>
            <a:r>
              <a:rPr lang="ru-RU" dirty="0" smtClean="0"/>
              <a:t>«3 декабря 1564 удивил и устрашил до крайности москвичей… Из ворот Кремля в это морозное утро выползал бесконечный поезд из карет, возков саней – царь с царицей Марией </a:t>
            </a:r>
            <a:r>
              <a:rPr lang="ru-RU" dirty="0" err="1" smtClean="0"/>
              <a:t>Темрюковной</a:t>
            </a:r>
            <a:r>
              <a:rPr lang="ru-RU" dirty="0" smtClean="0"/>
              <a:t>… покидали свою резиденцию.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214290"/>
            <a:ext cx="7719274" cy="642942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Раздел страны на «опричнину» и «земщину».</a:t>
            </a:r>
          </a:p>
          <a:p>
            <a:r>
              <a:rPr lang="ru-RU" sz="3600" dirty="0" smtClean="0"/>
              <a:t>Казни бояр в Москве.</a:t>
            </a:r>
          </a:p>
          <a:p>
            <a:r>
              <a:rPr lang="ru-RU" sz="3600" b="1" dirty="0" smtClean="0"/>
              <a:t>1566 -1568 </a:t>
            </a:r>
            <a:r>
              <a:rPr lang="ru-RU" sz="3600" dirty="0" smtClean="0"/>
              <a:t>– массовые репрессии. Казнено 500 человек.</a:t>
            </a:r>
          </a:p>
          <a:p>
            <a:r>
              <a:rPr lang="ru-RU" sz="3600" dirty="0" smtClean="0"/>
              <a:t> Митрополит Филипп осуждает опричнину и покидает митрополичью кафедру.</a:t>
            </a:r>
          </a:p>
          <a:p>
            <a:endParaRPr lang="ru-RU" sz="3600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790712" cy="172560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Филипп выступил с обличением «кромешников» в Успенском монастыре.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2214554"/>
            <a:ext cx="7862150" cy="4500594"/>
          </a:xfrm>
        </p:spPr>
        <p:txBody>
          <a:bodyPr/>
          <a:lstStyle/>
          <a:p>
            <a:r>
              <a:rPr lang="ru-RU" dirty="0" smtClean="0"/>
              <a:t>-</a:t>
            </a:r>
            <a:r>
              <a:rPr lang="ru-RU" b="1" dirty="0" smtClean="0"/>
              <a:t>До каких пор будешь ты проливать без вины кровь верных людей христиан? Подумай о том, что хотя Бог поднял тебя в мире, и он взыщет с тебя за невинную кровь, пролитую твоими руками.</a:t>
            </a:r>
            <a:endParaRPr lang="ru-RU" b="1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0"/>
            <a:ext cx="7498080" cy="1143000"/>
          </a:xfrm>
        </p:spPr>
        <p:txBody>
          <a:bodyPr/>
          <a:lstStyle/>
          <a:p>
            <a:r>
              <a:rPr lang="ru-RU" dirty="0" smtClean="0"/>
              <a:t>Хроника опричнины: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000108"/>
            <a:ext cx="7933588" cy="5643602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1569 -1570 </a:t>
            </a:r>
            <a:r>
              <a:rPr lang="ru-RU" dirty="0" smtClean="0"/>
              <a:t>–Волна казней. Расправа над В. Старицким.</a:t>
            </a:r>
          </a:p>
          <a:p>
            <a:r>
              <a:rPr lang="ru-RU" b="1" dirty="0" smtClean="0"/>
              <a:t>1570</a:t>
            </a:r>
            <a:r>
              <a:rPr lang="ru-RU" dirty="0" smtClean="0"/>
              <a:t>- поход на Новгород.</a:t>
            </a:r>
          </a:p>
          <a:p>
            <a:r>
              <a:rPr lang="ru-RU" b="1" dirty="0" smtClean="0"/>
              <a:t>1570</a:t>
            </a:r>
            <a:r>
              <a:rPr lang="ru-RU" dirty="0" smtClean="0"/>
              <a:t> – казнь И. </a:t>
            </a:r>
            <a:r>
              <a:rPr lang="ru-RU" dirty="0" err="1" smtClean="0"/>
              <a:t>Висковатого</a:t>
            </a:r>
            <a:r>
              <a:rPr lang="ru-RU" dirty="0" smtClean="0"/>
              <a:t>.</a:t>
            </a:r>
          </a:p>
          <a:p>
            <a:r>
              <a:rPr lang="ru-RU" b="1" dirty="0" smtClean="0"/>
              <a:t>1571 </a:t>
            </a:r>
            <a:r>
              <a:rPr lang="ru-RU" dirty="0" smtClean="0"/>
              <a:t>–нападение </a:t>
            </a:r>
            <a:r>
              <a:rPr lang="ru-RU" dirty="0" err="1" smtClean="0"/>
              <a:t>Девлет</a:t>
            </a:r>
            <a:r>
              <a:rPr lang="ru-RU" dirty="0" smtClean="0"/>
              <a:t> – </a:t>
            </a:r>
            <a:r>
              <a:rPr lang="ru-RU" dirty="0" err="1" smtClean="0"/>
              <a:t>Гирея</a:t>
            </a:r>
            <a:r>
              <a:rPr lang="ru-RU" dirty="0" smtClean="0"/>
              <a:t>.</a:t>
            </a:r>
          </a:p>
          <a:p>
            <a:r>
              <a:rPr lang="ru-RU" b="1" dirty="0" smtClean="0"/>
              <a:t>1572</a:t>
            </a:r>
            <a:r>
              <a:rPr lang="ru-RU" dirty="0" smtClean="0"/>
              <a:t> – новый поход </a:t>
            </a:r>
            <a:r>
              <a:rPr lang="ru-RU" dirty="0" err="1" smtClean="0"/>
              <a:t>Девлет</a:t>
            </a:r>
            <a:r>
              <a:rPr lang="ru-RU" dirty="0" smtClean="0"/>
              <a:t> – </a:t>
            </a:r>
            <a:r>
              <a:rPr lang="ru-RU" dirty="0" err="1" smtClean="0"/>
              <a:t>Гирея</a:t>
            </a:r>
            <a:r>
              <a:rPr lang="ru-RU" dirty="0" smtClean="0"/>
              <a:t>.</a:t>
            </a:r>
          </a:p>
          <a:p>
            <a:r>
              <a:rPr lang="ru-RU" b="1" dirty="0" smtClean="0"/>
              <a:t>1572</a:t>
            </a:r>
            <a:r>
              <a:rPr lang="ru-RU" dirty="0" smtClean="0"/>
              <a:t> – объединение опричнины и земщины.</a:t>
            </a:r>
          </a:p>
          <a:p>
            <a:r>
              <a:rPr lang="ru-RU" b="1" dirty="0" smtClean="0"/>
              <a:t>30 июля 1572- </a:t>
            </a:r>
            <a:r>
              <a:rPr lang="ru-RU" dirty="0" smtClean="0"/>
              <a:t>битва при селе Молодь (командовал войском Воротынский).</a:t>
            </a:r>
          </a:p>
          <a:p>
            <a:r>
              <a:rPr lang="ru-RU" b="1" dirty="0" smtClean="0"/>
              <a:t>1575 -1576 </a:t>
            </a:r>
            <a:r>
              <a:rPr lang="ru-RU" dirty="0" smtClean="0"/>
              <a:t>– правление </a:t>
            </a:r>
            <a:r>
              <a:rPr lang="ru-RU" dirty="0" err="1" smtClean="0"/>
              <a:t>Симеона</a:t>
            </a:r>
            <a:r>
              <a:rPr lang="ru-RU" dirty="0" smtClean="0"/>
              <a:t> </a:t>
            </a:r>
            <a:r>
              <a:rPr lang="ru-RU" dirty="0" err="1" smtClean="0"/>
              <a:t>Бекбулатовича</a:t>
            </a:r>
            <a:r>
              <a:rPr lang="ru-RU" dirty="0" smtClean="0"/>
              <a:t>.</a:t>
            </a:r>
          </a:p>
          <a:p>
            <a:r>
              <a:rPr lang="ru-RU" b="1" dirty="0" smtClean="0"/>
              <a:t>1576</a:t>
            </a:r>
            <a:r>
              <a:rPr lang="ru-RU" dirty="0" smtClean="0"/>
              <a:t> – возвращение Ивана </a:t>
            </a:r>
            <a:r>
              <a:rPr lang="el-GR" dirty="0" smtClean="0"/>
              <a:t>Ι</a:t>
            </a:r>
            <a:r>
              <a:rPr lang="en-US" dirty="0" smtClean="0"/>
              <a:t>V</a:t>
            </a:r>
            <a:r>
              <a:rPr lang="ru-RU" dirty="0" smtClean="0"/>
              <a:t> на престол.</a:t>
            </a:r>
          </a:p>
          <a:p>
            <a:endParaRPr lang="ru-RU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43050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b="1" dirty="0" smtClean="0"/>
              <a:t>5)Система государственного управления в период опричнины.</a:t>
            </a:r>
            <a:br>
              <a:rPr lang="ru-RU" b="1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1571613"/>
          <a:ext cx="9144000" cy="52863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00562"/>
                <a:gridCol w="4643438"/>
              </a:tblGrid>
              <a:tr h="511405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Опричнина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Земщина</a:t>
                      </a:r>
                      <a:endParaRPr lang="ru-RU" sz="2400" b="1" dirty="0"/>
                    </a:p>
                  </a:txBody>
                  <a:tcPr/>
                </a:tc>
              </a:tr>
              <a:tr h="2388493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Территория</a:t>
                      </a:r>
                      <a:r>
                        <a:rPr lang="ru-RU" sz="2400" dirty="0" smtClean="0"/>
                        <a:t>: поморские</a:t>
                      </a:r>
                      <a:r>
                        <a:rPr lang="ru-RU" sz="2400" baseline="0" dirty="0" smtClean="0"/>
                        <a:t> уезды, земли Строгановых на Урале, ряд слобод в Москве.</a:t>
                      </a:r>
                    </a:p>
                    <a:p>
                      <a:r>
                        <a:rPr lang="ru-RU" sz="2400" b="1" baseline="0" dirty="0" smtClean="0"/>
                        <a:t>Столица:</a:t>
                      </a:r>
                      <a:r>
                        <a:rPr lang="ru-RU" sz="2400" baseline="0" dirty="0" smtClean="0"/>
                        <a:t> Александровская слобода.</a:t>
                      </a:r>
                    </a:p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Территория</a:t>
                      </a:r>
                      <a:r>
                        <a:rPr lang="ru-RU" sz="2400" dirty="0" smtClean="0"/>
                        <a:t>: земли, не вошедшие в опричнину.</a:t>
                      </a:r>
                    </a:p>
                    <a:p>
                      <a:endParaRPr lang="ru-RU" sz="2400" dirty="0" smtClean="0"/>
                    </a:p>
                    <a:p>
                      <a:endParaRPr lang="ru-RU" sz="2400" dirty="0" smtClean="0"/>
                    </a:p>
                    <a:p>
                      <a:r>
                        <a:rPr lang="ru-RU" sz="2400" b="1" dirty="0" smtClean="0"/>
                        <a:t>Столица: </a:t>
                      </a:r>
                      <a:r>
                        <a:rPr lang="ru-RU" sz="2400" dirty="0" smtClean="0"/>
                        <a:t>Москва.</a:t>
                      </a:r>
                      <a:endParaRPr lang="ru-RU" sz="2400" dirty="0"/>
                    </a:p>
                  </a:txBody>
                  <a:tcPr/>
                </a:tc>
              </a:tr>
              <a:tr h="2386488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Иван </a:t>
                      </a:r>
                      <a:r>
                        <a:rPr lang="el-GR" sz="2400" b="1" dirty="0" smtClean="0"/>
                        <a:t>Ι</a:t>
                      </a:r>
                      <a:r>
                        <a:rPr lang="en-US" sz="2400" b="1" dirty="0" smtClean="0"/>
                        <a:t>V</a:t>
                      </a:r>
                      <a:endParaRPr lang="ru-RU" sz="2400" b="1" dirty="0" smtClean="0"/>
                    </a:p>
                    <a:p>
                      <a:r>
                        <a:rPr lang="ru-RU" sz="2400" b="1" dirty="0" smtClean="0"/>
                        <a:t>Опричная Дума.</a:t>
                      </a:r>
                    </a:p>
                    <a:p>
                      <a:r>
                        <a:rPr lang="ru-RU" sz="2400" b="1" dirty="0" smtClean="0"/>
                        <a:t>Опричные приказы</a:t>
                      </a:r>
                    </a:p>
                    <a:p>
                      <a:r>
                        <a:rPr lang="ru-RU" sz="2400" b="1" dirty="0" smtClean="0"/>
                        <a:t>Опричная казна.    Опричное</a:t>
                      </a:r>
                      <a:r>
                        <a:rPr lang="ru-RU" sz="2400" b="1" baseline="0" dirty="0" smtClean="0"/>
                        <a:t> войско.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Глава правительства </a:t>
                      </a:r>
                      <a:r>
                        <a:rPr lang="ru-RU" sz="2400" dirty="0" smtClean="0"/>
                        <a:t>– И. </a:t>
                      </a:r>
                      <a:r>
                        <a:rPr lang="ru-RU" sz="2400" b="1" dirty="0" err="1" smtClean="0"/>
                        <a:t>Висковтый</a:t>
                      </a:r>
                      <a:r>
                        <a:rPr lang="ru-RU" sz="2400" b="1" dirty="0" smtClean="0"/>
                        <a:t>.</a:t>
                      </a:r>
                    </a:p>
                    <a:p>
                      <a:r>
                        <a:rPr lang="ru-RU" sz="2400" b="1" dirty="0" smtClean="0"/>
                        <a:t>Земская боярская дума.</a:t>
                      </a:r>
                    </a:p>
                    <a:p>
                      <a:r>
                        <a:rPr lang="ru-RU" sz="2400" b="1" dirty="0" smtClean="0"/>
                        <a:t>Земские приказы.</a:t>
                      </a:r>
                    </a:p>
                    <a:p>
                      <a:r>
                        <a:rPr lang="ru-RU" sz="2400" b="1" dirty="0" smtClean="0"/>
                        <a:t>Земская казна.</a:t>
                      </a:r>
                    </a:p>
                    <a:p>
                      <a:r>
                        <a:rPr lang="ru-RU" sz="2400" b="1" dirty="0" smtClean="0"/>
                        <a:t>Земское</a:t>
                      </a:r>
                      <a:r>
                        <a:rPr lang="ru-RU" sz="2400" b="1" baseline="0" dirty="0" smtClean="0"/>
                        <a:t> войско.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2" name="Прямая со стрелкой 11"/>
          <p:cNvCxnSpPr/>
          <p:nvPr/>
        </p:nvCxnSpPr>
        <p:spPr>
          <a:xfrm>
            <a:off x="1285852" y="4643446"/>
            <a:ext cx="3286148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15" idx="0"/>
          </p:cNvCxnSpPr>
          <p:nvPr/>
        </p:nvCxnSpPr>
        <p:spPr>
          <a:xfrm rot="16200000" flipH="1">
            <a:off x="2160968" y="3804049"/>
            <a:ext cx="1500198" cy="317899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1285852" y="4643446"/>
            <a:ext cx="71438" cy="714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 стрелкой 16"/>
          <p:cNvCxnSpPr>
            <a:stCxn id="15" idx="2"/>
          </p:cNvCxnSpPr>
          <p:nvPr/>
        </p:nvCxnSpPr>
        <p:spPr>
          <a:xfrm rot="16200000" flipH="1">
            <a:off x="2018092" y="4018362"/>
            <a:ext cx="1857388" cy="32504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http://history.sgu.ru/img/x1-groz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0004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Итоги и последствия.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500042"/>
          <a:ext cx="9144000" cy="658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113854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/>
                        <a:t>Подорвана сословная монархия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/>
                        <a:t>Из 48 членов Боярской Думы 19 были казнены.</a:t>
                      </a:r>
                    </a:p>
                    <a:p>
                      <a:endParaRPr lang="ru-RU" sz="2400" b="1" dirty="0"/>
                    </a:p>
                  </a:txBody>
                  <a:tcPr/>
                </a:tc>
              </a:tr>
              <a:tr h="18391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/>
                        <a:t>Разрушена экономика страны.</a:t>
                      </a:r>
                    </a:p>
                    <a:p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/>
                        <a:t>Разорено – 48% дворов. Сокращение пашенных земель. Новгород теряет своё торговое значение.</a:t>
                      </a:r>
                    </a:p>
                    <a:p>
                      <a:endParaRPr lang="ru-RU" sz="2400" b="1" dirty="0"/>
                    </a:p>
                  </a:txBody>
                  <a:tcPr/>
                </a:tc>
              </a:tr>
              <a:tr h="15345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/>
                        <a:t>Бегство населения в Сибирь.</a:t>
                      </a:r>
                    </a:p>
                    <a:p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1581 – введение «заповедных лет».</a:t>
                      </a:r>
                    </a:p>
                    <a:p>
                      <a:r>
                        <a:rPr lang="ru-RU" sz="2400" b="1" dirty="0" smtClean="0"/>
                        <a:t>1581-1592-перепись</a:t>
                      </a:r>
                      <a:r>
                        <a:rPr lang="ru-RU" sz="2400" b="1" baseline="0" dirty="0" smtClean="0"/>
                        <a:t> податного населения.</a:t>
                      </a:r>
                      <a:endParaRPr lang="ru-RU" sz="2400" b="1" dirty="0" smtClean="0"/>
                    </a:p>
                    <a:p>
                      <a:endParaRPr lang="ru-RU" sz="2400" b="1" dirty="0"/>
                    </a:p>
                  </a:txBody>
                  <a:tcPr/>
                </a:tc>
              </a:tr>
              <a:tr h="14888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/>
                        <a:t>Нарушена систем комплектования дворянского ополчения.</a:t>
                      </a:r>
                    </a:p>
                    <a:p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9 000 дворян выселены из подмосковных дворов</a:t>
                      </a:r>
                      <a:r>
                        <a:rPr lang="ru-RU" sz="2400" b="1" baseline="0" dirty="0" smtClean="0"/>
                        <a:t> для расселения опричников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1371600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Сокращение населения.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По Синодику уничтожено 22000 человек.</a:t>
                      </a:r>
                      <a:endParaRPr lang="ru-RU" sz="2400" b="1" dirty="0"/>
                    </a:p>
                  </a:txBody>
                  <a:tcPr/>
                </a:tc>
              </a:tr>
              <a:tr h="1371600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Бегство населения из городов.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На города распространяются крепостные порядки.</a:t>
                      </a:r>
                      <a:endParaRPr lang="ru-RU" sz="2400" b="1" dirty="0"/>
                    </a:p>
                  </a:txBody>
                  <a:tcPr/>
                </a:tc>
              </a:tr>
              <a:tr h="13716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/>
                        <a:t>Уничтожение бояр- собственников.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/>
                        <a:t>Распространение дворянского землевладения.</a:t>
                      </a:r>
                    </a:p>
                  </a:txBody>
                  <a:tcPr/>
                </a:tc>
              </a:tr>
              <a:tr h="1371600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Установлены</a:t>
                      </a:r>
                      <a:r>
                        <a:rPr lang="ru-RU" sz="2400" b="1" baseline="0" dirty="0" smtClean="0"/>
                        <a:t> отношения подданства.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Становление деспотического государства.</a:t>
                      </a:r>
                      <a:endParaRPr lang="ru-RU" sz="2400" b="1" dirty="0"/>
                    </a:p>
                  </a:txBody>
                  <a:tcPr/>
                </a:tc>
              </a:tr>
              <a:tr h="1371600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Завершён процесс централизации.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Ликвидированы уделы.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142852"/>
            <a:ext cx="786215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Историки об опричнине: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785794"/>
            <a:ext cx="7933588" cy="5929354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Вся мрачная, затхлая атмосфер средневековья был проникнут культом насилия, пренебрежением к достоинству и жизни человека, всевозможными суевериями. Царь Иван Васильевич не был чем – то исключительным в длинной веренице средневековых правителей – тиранов. </a:t>
            </a:r>
            <a:r>
              <a:rPr lang="ru-RU" sz="2400" b="1" i="1" dirty="0" smtClean="0"/>
              <a:t>(1572 – Варфоломеевская ночь –вырезано 30000 человек).</a:t>
            </a:r>
          </a:p>
          <a:p>
            <a:r>
              <a:rPr lang="ru-RU" sz="2400" b="1" dirty="0" smtClean="0"/>
              <a:t>Массовый террор, осуществляемый в русском государстве в 1567 – 1570 гг., создал обстановку, превратившую всеобщий страх и подозрительность в важнейший элемент общественной жизни. В конце концов жертвой страха стал и сам Иван Грозный. Н протяжении всей опричнины он жил затворником в Слободе и никуда не выезжал иначе как под охраной.</a:t>
            </a:r>
          </a:p>
          <a:p>
            <a:r>
              <a:rPr lang="ru-RU" sz="2400" b="1" dirty="0" smtClean="0"/>
              <a:t> (Скрынников Р.Г.Царство террора).</a:t>
            </a:r>
            <a:endParaRPr lang="ru-RU" sz="2400" b="1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7)Конец династии </a:t>
            </a:r>
            <a:r>
              <a:rPr lang="ru-RU" b="1" dirty="0" err="1" smtClean="0"/>
              <a:t>Калиты</a:t>
            </a:r>
            <a:r>
              <a:rPr lang="ru-RU" b="1" dirty="0" smtClean="0"/>
              <a:t>.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488" y="1285860"/>
            <a:ext cx="392909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Сыновья Ивана Грозного</a:t>
            </a:r>
            <a:endParaRPr lang="ru-RU" sz="2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215074" y="2928934"/>
            <a:ext cx="271467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Фёдор (1584-1598)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428992" y="2928934"/>
            <a:ext cx="257176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Дмитрий погиб в Угличе в 1591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71538" y="2928934"/>
            <a:ext cx="214314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И</a:t>
            </a:r>
            <a:r>
              <a:rPr lang="ru-RU" sz="2400" b="1" dirty="0" smtClean="0"/>
              <a:t>ван убит отцом в 1581.</a:t>
            </a:r>
            <a:endParaRPr lang="ru-RU" sz="2400" b="1" dirty="0"/>
          </a:p>
        </p:txBody>
      </p:sp>
      <p:cxnSp>
        <p:nvCxnSpPr>
          <p:cNvPr id="9" name="Прямая со стрелкой 8"/>
          <p:cNvCxnSpPr>
            <a:stCxn id="4" idx="2"/>
          </p:cNvCxnSpPr>
          <p:nvPr/>
        </p:nvCxnSpPr>
        <p:spPr>
          <a:xfrm rot="5400000">
            <a:off x="3011077" y="1046540"/>
            <a:ext cx="657236" cy="296467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4" idx="2"/>
          </p:cNvCxnSpPr>
          <p:nvPr/>
        </p:nvCxnSpPr>
        <p:spPr>
          <a:xfrm rot="16200000" flipH="1">
            <a:off x="4511273" y="2511019"/>
            <a:ext cx="657238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4" idx="2"/>
          </p:cNvCxnSpPr>
          <p:nvPr/>
        </p:nvCxnSpPr>
        <p:spPr>
          <a:xfrm rot="16200000" flipH="1">
            <a:off x="6225786" y="796506"/>
            <a:ext cx="657236" cy="34647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Периоды правления Ивана </a:t>
            </a:r>
            <a:r>
              <a:rPr lang="el-GR" b="1" dirty="0" smtClean="0"/>
              <a:t>Ι</a:t>
            </a:r>
            <a:r>
              <a:rPr lang="en-US" b="1" dirty="0" smtClean="0"/>
              <a:t>V</a:t>
            </a:r>
            <a:r>
              <a:rPr lang="ru-RU" b="1" dirty="0" smtClean="0"/>
              <a:t>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447800"/>
            <a:ext cx="7790712" cy="5124472"/>
          </a:xfrm>
        </p:spPr>
        <p:txBody>
          <a:bodyPr>
            <a:normAutofit/>
          </a:bodyPr>
          <a:lstStyle/>
          <a:p>
            <a:r>
              <a:rPr lang="ru-RU" sz="4400" b="1" dirty="0" smtClean="0"/>
              <a:t>1)Реформы Избранной рады.(40-50 гг.16в.)</a:t>
            </a:r>
          </a:p>
          <a:p>
            <a:r>
              <a:rPr lang="ru-RU" sz="4400" b="1" dirty="0" smtClean="0"/>
              <a:t>2)Опричнина (1565-1572).</a:t>
            </a:r>
            <a:endParaRPr lang="ru-RU" sz="4400" b="1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File:REPIN Ivan Terrible&amp;Iv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14290"/>
            <a:ext cx="7719274" cy="785818"/>
          </a:xfrm>
        </p:spPr>
        <p:txBody>
          <a:bodyPr>
            <a:normAutofit/>
          </a:bodyPr>
          <a:lstStyle/>
          <a:p>
            <a:r>
              <a:rPr lang="ru-RU" dirty="0" smtClean="0"/>
              <a:t>Тест: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857232"/>
            <a:ext cx="7933588" cy="5786478"/>
          </a:xfrm>
        </p:spPr>
        <p:txBody>
          <a:bodyPr/>
          <a:lstStyle/>
          <a:p>
            <a:r>
              <a:rPr lang="ru-RU" sz="2400" b="1" dirty="0" smtClean="0"/>
              <a:t>1)Курбский</a:t>
            </a:r>
            <a:r>
              <a:rPr lang="ru-RU" sz="2400" dirty="0" smtClean="0"/>
              <a:t>, Адашев, </a:t>
            </a:r>
            <a:r>
              <a:rPr lang="ru-RU" sz="2400" dirty="0" err="1" smtClean="0"/>
              <a:t>Сильвестр</a:t>
            </a:r>
            <a:r>
              <a:rPr lang="ru-RU" sz="2400" dirty="0" smtClean="0"/>
              <a:t> были:</a:t>
            </a:r>
          </a:p>
          <a:p>
            <a:pPr>
              <a:buNone/>
            </a:pPr>
            <a:r>
              <a:rPr lang="ru-RU" sz="2400" dirty="0" smtClean="0"/>
              <a:t>1)Членами Избранной рады.</a:t>
            </a:r>
          </a:p>
          <a:p>
            <a:pPr>
              <a:buNone/>
            </a:pPr>
            <a:r>
              <a:rPr lang="ru-RU" sz="2400" dirty="0" smtClean="0"/>
              <a:t>2)Членами семибоярщины</a:t>
            </a:r>
          </a:p>
          <a:p>
            <a:pPr>
              <a:buNone/>
            </a:pPr>
            <a:r>
              <a:rPr lang="ru-RU" sz="2400" dirty="0" smtClean="0"/>
              <a:t>3)Представителями боярской аристократии.</a:t>
            </a:r>
          </a:p>
          <a:p>
            <a:pPr>
              <a:buNone/>
            </a:pPr>
            <a:r>
              <a:rPr lang="ru-RU" sz="2400" dirty="0" smtClean="0"/>
              <a:t>4)Представителями служивого сословия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2400" b="1" dirty="0" smtClean="0"/>
              <a:t>2)Созыв Земских соборов начал:</a:t>
            </a:r>
          </a:p>
          <a:p>
            <a:pPr>
              <a:buNone/>
            </a:pPr>
            <a:r>
              <a:rPr lang="ru-RU" sz="2400" dirty="0" smtClean="0"/>
              <a:t>1)Иван 4.</a:t>
            </a:r>
          </a:p>
          <a:p>
            <a:pPr>
              <a:buNone/>
            </a:pPr>
            <a:r>
              <a:rPr lang="ru-RU" sz="2400" dirty="0" smtClean="0"/>
              <a:t>2)Иван 3</a:t>
            </a:r>
          </a:p>
          <a:p>
            <a:pPr>
              <a:buNone/>
            </a:pPr>
            <a:r>
              <a:rPr lang="ru-RU" sz="2400" dirty="0" smtClean="0"/>
              <a:t>3)Михаил Романов</a:t>
            </a:r>
          </a:p>
          <a:p>
            <a:pPr>
              <a:buNone/>
            </a:pPr>
            <a:r>
              <a:rPr lang="ru-RU" sz="2400" dirty="0" smtClean="0"/>
              <a:t>4)Борис Годунов.</a:t>
            </a:r>
            <a:endParaRPr lang="ru-RU" sz="2400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214290"/>
            <a:ext cx="7790712" cy="6357982"/>
          </a:xfrm>
        </p:spPr>
        <p:txBody>
          <a:bodyPr/>
          <a:lstStyle/>
          <a:p>
            <a:r>
              <a:rPr lang="ru-RU" sz="2400" b="1" dirty="0" smtClean="0"/>
              <a:t>3)С созданием в 16 веке Земских соборов Россия стала:</a:t>
            </a:r>
          </a:p>
          <a:p>
            <a:r>
              <a:rPr lang="ru-RU" sz="2400" dirty="0" smtClean="0"/>
              <a:t>1)сословно – представительной монархией</a:t>
            </a:r>
          </a:p>
          <a:p>
            <a:r>
              <a:rPr lang="ru-RU" sz="2400" dirty="0" smtClean="0"/>
              <a:t>2)конституционной монархией.</a:t>
            </a:r>
          </a:p>
          <a:p>
            <a:r>
              <a:rPr lang="ru-RU" sz="2400" dirty="0" smtClean="0"/>
              <a:t>3)вечевой республикой</a:t>
            </a:r>
          </a:p>
          <a:p>
            <a:r>
              <a:rPr lang="ru-RU" sz="2400" dirty="0" smtClean="0"/>
              <a:t>4)абсолютной монархией.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4)Приказами называли:</a:t>
            </a:r>
          </a:p>
          <a:p>
            <a:r>
              <a:rPr lang="ru-RU" sz="2400" dirty="0" smtClean="0"/>
              <a:t>1)органы центрального управления</a:t>
            </a:r>
          </a:p>
          <a:p>
            <a:r>
              <a:rPr lang="ru-RU" sz="2400" dirty="0" smtClean="0"/>
              <a:t>2)рассылаемые царём указы.</a:t>
            </a:r>
          </a:p>
          <a:p>
            <a:r>
              <a:rPr lang="ru-RU" sz="2400" dirty="0" smtClean="0"/>
              <a:t>3)решения Земского собора.</a:t>
            </a:r>
          </a:p>
          <a:p>
            <a:r>
              <a:rPr lang="ru-RU" sz="2400" dirty="0" smtClean="0"/>
              <a:t>4)распоряжения Боярской Думы.</a:t>
            </a:r>
            <a:endParaRPr lang="ru-RU" sz="2400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214290"/>
            <a:ext cx="7719274" cy="6357982"/>
          </a:xfrm>
        </p:spPr>
        <p:txBody>
          <a:bodyPr/>
          <a:lstStyle/>
          <a:p>
            <a:r>
              <a:rPr lang="ru-RU" sz="2400" b="1" dirty="0" smtClean="0"/>
              <a:t>5)Избранная рада –это:</a:t>
            </a:r>
          </a:p>
          <a:p>
            <a:r>
              <a:rPr lang="ru-RU" sz="2400" dirty="0" smtClean="0"/>
              <a:t>1)члены Боярской думы.</a:t>
            </a:r>
          </a:p>
          <a:p>
            <a:r>
              <a:rPr lang="ru-RU" sz="2400" dirty="0" smtClean="0"/>
              <a:t>2)руководители отрядов опричников.</a:t>
            </a:r>
          </a:p>
          <a:p>
            <a:r>
              <a:rPr lang="ru-RU" sz="2400" dirty="0" smtClean="0"/>
              <a:t>3)совещательный орган при Иване Грозном</a:t>
            </a:r>
          </a:p>
          <a:p>
            <a:r>
              <a:rPr lang="ru-RU" sz="2400" dirty="0" smtClean="0"/>
              <a:t>4)приближённое к Ивану Грозному духовенство.</a:t>
            </a:r>
          </a:p>
          <a:p>
            <a:r>
              <a:rPr lang="ru-RU" sz="2400" b="1" dirty="0" smtClean="0"/>
              <a:t>6) Опричнин способствовала:</a:t>
            </a:r>
          </a:p>
          <a:p>
            <a:r>
              <a:rPr lang="ru-RU" sz="2400" dirty="0" smtClean="0"/>
              <a:t>1)Укреплению военных сил государства.</a:t>
            </a:r>
          </a:p>
          <a:p>
            <a:r>
              <a:rPr lang="ru-RU" sz="2400" dirty="0" smtClean="0"/>
              <a:t>2)Завершению объединения русских земель.</a:t>
            </a:r>
          </a:p>
          <a:p>
            <a:r>
              <a:rPr lang="ru-RU" sz="2400" dirty="0" smtClean="0"/>
              <a:t>3)Укреплению личной власти царя.</a:t>
            </a:r>
          </a:p>
          <a:p>
            <a:r>
              <a:rPr lang="ru-RU" sz="2400" dirty="0" smtClean="0"/>
              <a:t>4)Усилению роли Земских соборов.</a:t>
            </a:r>
          </a:p>
          <a:p>
            <a:r>
              <a:rPr lang="ru-RU" sz="2400" b="1" dirty="0" smtClean="0"/>
              <a:t>7)Территория России, не включённая Грозным в опричнину называлась:</a:t>
            </a:r>
          </a:p>
          <a:p>
            <a:r>
              <a:rPr lang="ru-RU" sz="2400" dirty="0" smtClean="0"/>
              <a:t>1)земщина, 2)посад,  3)слобода, 4) царский двор</a:t>
            </a:r>
            <a:endParaRPr lang="ru-RU" sz="2400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214290"/>
            <a:ext cx="7719274" cy="6286544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8)Обвинял Грозного в тирании, стремился добиться права бояр «соучаствовать» в управлении государством:</a:t>
            </a:r>
          </a:p>
          <a:p>
            <a:r>
              <a:rPr lang="ru-RU" sz="2400" dirty="0" smtClean="0"/>
              <a:t>1)Курбский</a:t>
            </a:r>
          </a:p>
          <a:p>
            <a:r>
              <a:rPr lang="ru-RU" sz="2400" dirty="0" smtClean="0"/>
              <a:t>2)</a:t>
            </a:r>
            <a:r>
              <a:rPr lang="ru-RU" sz="2400" dirty="0" err="1" smtClean="0"/>
              <a:t>Макарий</a:t>
            </a:r>
            <a:endParaRPr lang="ru-RU" sz="2400" dirty="0" smtClean="0"/>
          </a:p>
          <a:p>
            <a:r>
              <a:rPr lang="ru-RU" sz="2400" dirty="0" smtClean="0"/>
              <a:t>3)</a:t>
            </a:r>
            <a:r>
              <a:rPr lang="ru-RU" sz="2400" dirty="0" err="1" smtClean="0"/>
              <a:t>Висковтый</a:t>
            </a:r>
            <a:endParaRPr lang="ru-RU" sz="2400" dirty="0" smtClean="0"/>
          </a:p>
          <a:p>
            <a:r>
              <a:rPr lang="ru-RU" sz="2400" dirty="0" smtClean="0"/>
              <a:t>4)Адашев</a:t>
            </a:r>
          </a:p>
          <a:p>
            <a:r>
              <a:rPr lang="ru-RU" sz="2400" b="1" dirty="0" smtClean="0"/>
              <a:t>9) «Указ о заповедных летах» означал:</a:t>
            </a:r>
          </a:p>
          <a:p>
            <a:r>
              <a:rPr lang="ru-RU" sz="2400" dirty="0" smtClean="0"/>
              <a:t>1)окончательное оформление крепостничества</a:t>
            </a:r>
          </a:p>
          <a:p>
            <a:r>
              <a:rPr lang="ru-RU" sz="2400" dirty="0" smtClean="0"/>
              <a:t>2)установление единого для всей страны срока переход крестьян.</a:t>
            </a:r>
          </a:p>
          <a:p>
            <a:r>
              <a:rPr lang="ru-RU" sz="2400" dirty="0" smtClean="0"/>
              <a:t>3)предоставление крестьянам свободного перехода.</a:t>
            </a:r>
          </a:p>
          <a:p>
            <a:r>
              <a:rPr lang="ru-RU" sz="2400" dirty="0" smtClean="0"/>
              <a:t>4)запрещение перехода крестьян от одного землевладельца к другому в Юрьев день.</a:t>
            </a:r>
          </a:p>
          <a:p>
            <a:endParaRPr lang="ru-RU" sz="2400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42852"/>
            <a:ext cx="7790712" cy="6572296"/>
          </a:xfrm>
        </p:spPr>
        <p:txBody>
          <a:bodyPr>
            <a:normAutofit lnSpcReduction="10000"/>
          </a:bodyPr>
          <a:lstStyle/>
          <a:p>
            <a:r>
              <a:rPr lang="ru-RU" sz="2400" b="1" dirty="0" smtClean="0"/>
              <a:t>10)Ливонская война закончилась в:</a:t>
            </a:r>
          </a:p>
          <a:p>
            <a:r>
              <a:rPr lang="ru-RU" sz="2400" dirty="0" smtClean="0"/>
              <a:t>1)1583</a:t>
            </a:r>
          </a:p>
          <a:p>
            <a:r>
              <a:rPr lang="ru-RU" sz="2400" dirty="0" smtClean="0"/>
              <a:t>2)1552</a:t>
            </a:r>
          </a:p>
          <a:p>
            <a:r>
              <a:rPr lang="ru-RU" sz="2400" dirty="0" smtClean="0"/>
              <a:t>3)1585</a:t>
            </a:r>
          </a:p>
          <a:p>
            <a:r>
              <a:rPr lang="ru-RU" sz="2400" dirty="0" smtClean="0"/>
              <a:t>4)1598</a:t>
            </a:r>
          </a:p>
          <a:p>
            <a:r>
              <a:rPr lang="ru-RU" sz="2400" b="1" dirty="0" smtClean="0"/>
              <a:t>11)Итогом внешней политики Грозного было:</a:t>
            </a:r>
          </a:p>
          <a:p>
            <a:r>
              <a:rPr lang="ru-RU" sz="2400" dirty="0" smtClean="0"/>
              <a:t>1)освоение Дальнего Востока</a:t>
            </a:r>
          </a:p>
          <a:p>
            <a:r>
              <a:rPr lang="ru-RU" sz="2400" dirty="0" smtClean="0"/>
              <a:t>2)присоединение средней Азии</a:t>
            </a:r>
          </a:p>
          <a:p>
            <a:r>
              <a:rPr lang="ru-RU" sz="2400" dirty="0" smtClean="0"/>
              <a:t>3)завоевания Поволжья и западной Сибири.</a:t>
            </a:r>
          </a:p>
          <a:p>
            <a:r>
              <a:rPr lang="ru-RU" sz="2400" dirty="0" smtClean="0"/>
              <a:t>4)завоевания выхода к Чёрному морю.</a:t>
            </a:r>
          </a:p>
          <a:p>
            <a:r>
              <a:rPr lang="ru-RU" sz="2400" b="1" dirty="0" smtClean="0"/>
              <a:t>12)Покровский собор был построен в Москве в память:</a:t>
            </a:r>
          </a:p>
          <a:p>
            <a:r>
              <a:rPr lang="ru-RU" sz="2400" dirty="0" smtClean="0"/>
              <a:t>1)победы на Куликовом поле.</a:t>
            </a:r>
          </a:p>
          <a:p>
            <a:r>
              <a:rPr lang="ru-RU" sz="2400" dirty="0" smtClean="0"/>
              <a:t>2)венчания Грозного на царство</a:t>
            </a:r>
          </a:p>
          <a:p>
            <a:r>
              <a:rPr lang="ru-RU" sz="2400" dirty="0" smtClean="0"/>
              <a:t>3)взятие Казани.</a:t>
            </a:r>
          </a:p>
          <a:p>
            <a:r>
              <a:rPr lang="ru-RU" sz="2400" dirty="0" smtClean="0"/>
              <a:t>4)Невской битвы.</a:t>
            </a:r>
            <a:endParaRPr lang="ru-RU" sz="2400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42852"/>
            <a:ext cx="7790712" cy="6500858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13)После смерти Василия 3 на престоле оказался Иван 4. Это произошло:</a:t>
            </a:r>
          </a:p>
          <a:p>
            <a:r>
              <a:rPr lang="ru-RU" sz="2400" dirty="0" smtClean="0"/>
              <a:t>1)1530, 2)1533, 3)1538, 4)1540.</a:t>
            </a:r>
          </a:p>
          <a:p>
            <a:r>
              <a:rPr lang="ru-RU" sz="2400" b="1" dirty="0" smtClean="0"/>
              <a:t>14) Частично сдерживал(а) гнев Грозного:</a:t>
            </a:r>
          </a:p>
          <a:p>
            <a:r>
              <a:rPr lang="ru-RU" sz="2400" dirty="0" smtClean="0"/>
              <a:t>1)Елена Глинская, 2)Курбский, 3) </a:t>
            </a:r>
            <a:r>
              <a:rPr lang="ru-RU" sz="2400" dirty="0" err="1" smtClean="0"/>
              <a:t>Макарий</a:t>
            </a:r>
            <a:r>
              <a:rPr lang="ru-RU" sz="2400" dirty="0" smtClean="0"/>
              <a:t>, 4)</a:t>
            </a:r>
            <a:r>
              <a:rPr lang="ru-RU" sz="2400" dirty="0" err="1" smtClean="0"/>
              <a:t>Сильвестр</a:t>
            </a:r>
            <a:endParaRPr lang="ru-RU" sz="2400" dirty="0" smtClean="0"/>
          </a:p>
          <a:p>
            <a:r>
              <a:rPr lang="ru-RU" sz="2400" b="1" dirty="0" smtClean="0"/>
              <a:t>15) Что из названного было причиной Ливонской войны:</a:t>
            </a:r>
          </a:p>
          <a:p>
            <a:r>
              <a:rPr lang="ru-RU" sz="2400" dirty="0" smtClean="0"/>
              <a:t>1)стремление Росси выйти к Балтийскому морю</a:t>
            </a:r>
          </a:p>
          <a:p>
            <a:r>
              <a:rPr lang="ru-RU" sz="2400" dirty="0" smtClean="0"/>
              <a:t>2) стремление Росси выйти к Чёрному морю.</a:t>
            </a:r>
          </a:p>
          <a:p>
            <a:r>
              <a:rPr lang="ru-RU" sz="2400" dirty="0" smtClean="0"/>
              <a:t>3)стремление Речи </a:t>
            </a:r>
            <a:r>
              <a:rPr lang="ru-RU" sz="2400" dirty="0" err="1" smtClean="0"/>
              <a:t>Посполитой</a:t>
            </a:r>
            <a:r>
              <a:rPr lang="ru-RU" sz="2400" dirty="0" smtClean="0"/>
              <a:t> посадить на престол королевича Владислава.</a:t>
            </a:r>
          </a:p>
          <a:p>
            <a:r>
              <a:rPr lang="ru-RU" sz="2400" dirty="0" smtClean="0"/>
              <a:t>4)стремлением Ливонского орден овладеть Московским княжеством.</a:t>
            </a:r>
            <a:endParaRPr lang="ru-RU" sz="2400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214422"/>
            <a:ext cx="7790712" cy="550072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1)Назовите не менее 3 положений, раскрывающих содержание опричной политики Ивана Грозного.</a:t>
            </a:r>
          </a:p>
          <a:p>
            <a:r>
              <a:rPr lang="ru-RU" sz="2400" dirty="0" smtClean="0"/>
              <a:t>2)Сравните реформы Избранной рады и опричнины. Укажите 2 общие черты, 3 отличия.</a:t>
            </a:r>
          </a:p>
          <a:p>
            <a:r>
              <a:rPr lang="ru-RU" sz="2400" dirty="0" smtClean="0"/>
              <a:t>3)Объясните точки зрения:</a:t>
            </a:r>
          </a:p>
          <a:p>
            <a:r>
              <a:rPr lang="ru-RU" sz="2400" dirty="0" smtClean="0"/>
              <a:t>Главной целью опричнины был борьба Ивана Грозного с боярством – противником централизации государства.</a:t>
            </a:r>
          </a:p>
          <a:p>
            <a:r>
              <a:rPr lang="ru-RU" sz="2400" dirty="0" smtClean="0"/>
              <a:t>Опричная политика был направлен на подавление всякой оппозиции.</a:t>
            </a:r>
            <a:endParaRPr lang="ru-RU" sz="2400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357166"/>
            <a:ext cx="8286776" cy="628654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4)Как вы думаете почему главный удар опричники наносили по Твери и Новгороду?</a:t>
            </a:r>
          </a:p>
          <a:p>
            <a:r>
              <a:rPr lang="ru-RU" dirty="0" smtClean="0"/>
              <a:t>5)Почему первый удар пришёлся на родовую знать?</a:t>
            </a:r>
          </a:p>
          <a:p>
            <a:r>
              <a:rPr lang="ru-RU" dirty="0" smtClean="0"/>
              <a:t>6)Сравните эпоху Иван 3 и Ивана 4.Объясните, что их объединяет и чем они отличаются.</a:t>
            </a:r>
          </a:p>
          <a:p>
            <a:r>
              <a:rPr lang="ru-RU" dirty="0" smtClean="0"/>
              <a:t>7)Дайте характеристику личности Ивана 4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en-US" dirty="0" smtClean="0"/>
              <a:t>8)</a:t>
            </a:r>
            <a:r>
              <a:rPr lang="ru-RU" dirty="0" smtClean="0"/>
              <a:t>После смерти Е.Глинской началась борьба боярских группировок за власть. Почему в России установилось «боярское правление. Назовите не менее 2 причин. К каким последствиям это привело. Укажите не менее 3 последствий.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0"/>
            <a:ext cx="8005026" cy="1071546"/>
          </a:xfrm>
        </p:spPr>
        <p:txBody>
          <a:bodyPr/>
          <a:lstStyle/>
          <a:p>
            <a:r>
              <a:rPr lang="ru-RU" dirty="0" smtClean="0"/>
              <a:t>Литература: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857232"/>
            <a:ext cx="8143900" cy="6000768"/>
          </a:xfrm>
        </p:spPr>
        <p:txBody>
          <a:bodyPr/>
          <a:lstStyle/>
          <a:p>
            <a:r>
              <a:rPr lang="ru-RU" dirty="0" smtClean="0"/>
              <a:t>1)Алексеев С.И. История России в схемах и таблицах. М., 2011.</a:t>
            </a:r>
          </a:p>
          <a:p>
            <a:r>
              <a:rPr lang="ru-RU" dirty="0" smtClean="0"/>
              <a:t>2)</a:t>
            </a:r>
            <a:r>
              <a:rPr lang="ru-RU" dirty="0" err="1" smtClean="0"/>
              <a:t>Гевуркова</a:t>
            </a:r>
            <a:r>
              <a:rPr lang="ru-RU" dirty="0" smtClean="0"/>
              <a:t>. Тематический контроль по истории. М.,2002.</a:t>
            </a:r>
            <a:endParaRPr lang="ru-RU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14290"/>
            <a:ext cx="7790712" cy="857256"/>
          </a:xfrm>
        </p:spPr>
        <p:txBody>
          <a:bodyPr>
            <a:normAutofit/>
          </a:bodyPr>
          <a:lstStyle/>
          <a:p>
            <a:r>
              <a:rPr lang="ru-RU" dirty="0" smtClean="0"/>
              <a:t>План: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071546"/>
            <a:ext cx="7719274" cy="5429288"/>
          </a:xfrm>
        </p:spPr>
        <p:txBody>
          <a:bodyPr/>
          <a:lstStyle/>
          <a:p>
            <a:r>
              <a:rPr lang="ru-RU" b="1" dirty="0" smtClean="0"/>
              <a:t>1)Понятия «опричнина и опричники».</a:t>
            </a:r>
          </a:p>
          <a:p>
            <a:r>
              <a:rPr lang="ru-RU" b="1" dirty="0" smtClean="0"/>
              <a:t>2)Причины опричнины.</a:t>
            </a:r>
          </a:p>
          <a:p>
            <a:r>
              <a:rPr lang="ru-RU" b="1" dirty="0" smtClean="0"/>
              <a:t>3)Задачи опричнины.</a:t>
            </a:r>
          </a:p>
          <a:p>
            <a:r>
              <a:rPr lang="ru-RU" b="1" dirty="0" smtClean="0"/>
              <a:t>4)Хроника опричнины.</a:t>
            </a:r>
          </a:p>
          <a:p>
            <a:r>
              <a:rPr lang="ru-RU" b="1" dirty="0" smtClean="0"/>
              <a:t>5)Система государственного управления в период опричнины.</a:t>
            </a:r>
          </a:p>
          <a:p>
            <a:r>
              <a:rPr lang="ru-RU" b="1" dirty="0" smtClean="0"/>
              <a:t>6)Итоги и последствия опричнины.</a:t>
            </a:r>
          </a:p>
          <a:p>
            <a:r>
              <a:rPr lang="ru-RU" b="1" dirty="0" smtClean="0"/>
              <a:t>7)Конец династии </a:t>
            </a:r>
            <a:r>
              <a:rPr lang="ru-RU" b="1" dirty="0" err="1" smtClean="0"/>
              <a:t>Калиты</a:t>
            </a:r>
            <a:r>
              <a:rPr lang="ru-RU" b="1" dirty="0" smtClean="0"/>
              <a:t>.</a:t>
            </a:r>
            <a:endParaRPr lang="ru-RU" b="1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862150" cy="654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Ссылки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071546"/>
            <a:ext cx="7862150" cy="5500726"/>
          </a:xfrm>
        </p:spPr>
        <p:txBody>
          <a:bodyPr>
            <a:normAutofit/>
          </a:bodyPr>
          <a:lstStyle/>
          <a:p>
            <a:r>
              <a:rPr lang="ru-RU" sz="1100" b="1" dirty="0" smtClean="0"/>
              <a:t>Иван</a:t>
            </a:r>
            <a:r>
              <a:rPr lang="ru-RU" sz="1100" dirty="0" smtClean="0"/>
              <a:t> </a:t>
            </a:r>
            <a:r>
              <a:rPr lang="ru-RU" sz="1100" b="1" dirty="0" smtClean="0"/>
              <a:t>IV</a:t>
            </a:r>
            <a:r>
              <a:rPr lang="ru-RU" sz="1100" dirty="0" smtClean="0"/>
              <a:t> </a:t>
            </a:r>
            <a:r>
              <a:rPr lang="ru-RU" sz="1100" b="1" dirty="0" smtClean="0"/>
              <a:t>Грозный</a:t>
            </a:r>
            <a:r>
              <a:rPr lang="ru-RU" sz="1100" dirty="0" smtClean="0"/>
              <a:t> Великий князь "Всея Руси" (с 1533 год </a:t>
            </a:r>
            <a:r>
              <a:rPr lang="ru-RU" sz="1100" dirty="0" smtClean="0">
                <a:hlinkClick r:id="rId2"/>
              </a:rPr>
              <a:t>http://mailchern.narod.ru/news…</a:t>
            </a:r>
            <a:endParaRPr lang="ru-RU" sz="1100" dirty="0" smtClean="0"/>
          </a:p>
          <a:p>
            <a:r>
              <a:rPr lang="en-US" sz="1100" dirty="0" smtClean="0">
                <a:hlinkClick r:id="rId3" tooltip="File:Неврев Н.В. Опричники.JPG"/>
              </a:rPr>
              <a:t>File:</a:t>
            </a:r>
            <a:r>
              <a:rPr lang="ru-RU" sz="1100" dirty="0" err="1" smtClean="0">
                <a:hlinkClick r:id="rId3" tooltip="File:Неврев Н.В. Опричники.JPG"/>
              </a:rPr>
              <a:t>Неврев</a:t>
            </a:r>
            <a:r>
              <a:rPr lang="ru-RU" sz="1100" dirty="0" smtClean="0">
                <a:hlinkClick r:id="rId3" tooltip="File:Неврев Н.В. Опричники.JPG"/>
              </a:rPr>
              <a:t> Н.В. Опричники.</a:t>
            </a:r>
            <a:r>
              <a:rPr lang="en-US" sz="1100" dirty="0" smtClean="0">
                <a:hlinkClick r:id="rId3" tooltip="File:Неврев Н.В. Опричники.JPG"/>
              </a:rPr>
              <a:t>JPG</a:t>
            </a:r>
            <a:endParaRPr lang="ru-RU" sz="1100" dirty="0" smtClean="0"/>
          </a:p>
          <a:p>
            <a:r>
              <a:rPr lang="ru-RU" sz="1100" b="1" dirty="0" smtClean="0"/>
              <a:t>Опричнина</a:t>
            </a:r>
            <a:r>
              <a:rPr lang="ru-RU" sz="1100" dirty="0" smtClean="0"/>
              <a:t> Ивана IV. </a:t>
            </a:r>
            <a:r>
              <a:rPr lang="ru-RU" sz="1100" dirty="0" smtClean="0">
                <a:hlinkClick r:id="rId4"/>
              </a:rPr>
              <a:t>http://www.russlawa.info/post/…</a:t>
            </a:r>
            <a:endParaRPr lang="ru-RU" sz="1100" dirty="0" smtClean="0"/>
          </a:p>
          <a:p>
            <a:r>
              <a:rPr lang="ru-RU" sz="1100" b="1" dirty="0" smtClean="0"/>
              <a:t>Опричнина</a:t>
            </a:r>
            <a:r>
              <a:rPr lang="ru-RU" sz="1100" dirty="0" smtClean="0"/>
              <a:t>. </a:t>
            </a:r>
            <a:r>
              <a:rPr lang="en-US" sz="1100" dirty="0" smtClean="0">
                <a:hlinkClick r:id="rId5"/>
              </a:rPr>
              <a:t>http://pagehistory.ru/glava-6-…</a:t>
            </a:r>
            <a:endParaRPr lang="en-US" sz="1100" dirty="0" smtClean="0"/>
          </a:p>
          <a:p>
            <a:endParaRPr lang="ru-RU" sz="1100" dirty="0" smtClean="0"/>
          </a:p>
          <a:p>
            <a:r>
              <a:rPr lang="ru-RU" sz="1100" dirty="0" smtClean="0">
                <a:hlinkClick r:id="rId6" tooltip="ru:Иван Грозный и сын его Иван 16 ноября 1581 года"/>
              </a:rPr>
              <a:t>Иван Грозный и сын его Иван 16 ноября 1581 года</a:t>
            </a:r>
            <a:endParaRPr lang="ru-RU" sz="1100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Понятие «опричнина».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447800"/>
            <a:ext cx="7790712" cy="5124472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Опричнина – «кроме».</a:t>
            </a:r>
          </a:p>
          <a:p>
            <a:r>
              <a:rPr lang="ru-RU" b="1" dirty="0" smtClean="0"/>
              <a:t>1)Опричнина – наследственное земельное владение женщин из великокняжеской семьи.</a:t>
            </a:r>
          </a:p>
          <a:p>
            <a:r>
              <a:rPr lang="ru-RU" b="1" dirty="0" smtClean="0"/>
              <a:t>2) Опричнина – наследственное земельное владение Ивана </a:t>
            </a:r>
            <a:r>
              <a:rPr lang="el-GR" b="1" dirty="0" smtClean="0"/>
              <a:t>Ι</a:t>
            </a:r>
            <a:r>
              <a:rPr lang="en-US" b="1" dirty="0" smtClean="0"/>
              <a:t>V</a:t>
            </a:r>
            <a:r>
              <a:rPr lang="ru-RU" b="1" dirty="0" smtClean="0"/>
              <a:t> Грозного.</a:t>
            </a:r>
          </a:p>
          <a:p>
            <a:r>
              <a:rPr lang="ru-RU" b="1" dirty="0" smtClean="0"/>
              <a:t>3) Опричнина –  политика Ивана </a:t>
            </a:r>
            <a:r>
              <a:rPr lang="el-GR" b="1" dirty="0" smtClean="0"/>
              <a:t>Ι</a:t>
            </a:r>
            <a:r>
              <a:rPr lang="en-US" b="1" dirty="0" smtClean="0"/>
              <a:t>V</a:t>
            </a:r>
            <a:r>
              <a:rPr lang="ru-RU" b="1" dirty="0" smtClean="0"/>
              <a:t>  в 1565-1572 </a:t>
            </a:r>
            <a:r>
              <a:rPr lang="ru-RU" b="1" dirty="0" err="1" smtClean="0"/>
              <a:t>гг</a:t>
            </a:r>
            <a:r>
              <a:rPr lang="ru-RU" b="1" dirty="0" smtClean="0"/>
              <a:t>, сопровождаемая террором.</a:t>
            </a:r>
            <a:endParaRPr lang="ru-RU" b="1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320"/>
            <a:ext cx="7862150" cy="2297424"/>
          </a:xfrm>
        </p:spPr>
        <p:txBody>
          <a:bodyPr>
            <a:noAutofit/>
          </a:bodyPr>
          <a:lstStyle/>
          <a:p>
            <a:r>
              <a:rPr lang="ru-RU" sz="2400" b="1" dirty="0" err="1" smtClean="0"/>
              <a:t>Опри́чник</a:t>
            </a:r>
            <a:r>
              <a:rPr lang="ru-RU" sz="2400" b="1" dirty="0" smtClean="0"/>
              <a:t> — человек, состоящий в рядах опричного войска, то есть гвардии, созданной Иваном Грозным в рамках его политической реформы в 1565 году. Опричник более поздний термин. Во времена Ивана Грозного опричников называли «государевыми людьми».</a:t>
            </a:r>
            <a:endParaRPr lang="ru-RU" sz="2400" b="1" dirty="0"/>
          </a:p>
        </p:txBody>
      </p:sp>
      <p:pic>
        <p:nvPicPr>
          <p:cNvPr id="1026" name="Picture 2" descr="File:0NevrevNV Oprichniki BIS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2571744"/>
            <a:ext cx="6905620" cy="4071966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http://i037.radikal.ru/1109/92/cbebcceb581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785794"/>
          </a:xfrm>
        </p:spPr>
        <p:txBody>
          <a:bodyPr>
            <a:normAutofit/>
          </a:bodyPr>
          <a:lstStyle/>
          <a:p>
            <a:r>
              <a:rPr lang="ru-RU" dirty="0" smtClean="0"/>
              <a:t>Накануне опричнины.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71472" y="785794"/>
            <a:ext cx="8572528" cy="6072206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Уже в ходе первого этапа Ливонской войны царь   упрекал своих воевод в недостаточно решительных действиях. Он обнаружил, что «бояре не признают его авторитет в военных вопросах».</a:t>
            </a:r>
          </a:p>
          <a:p>
            <a:r>
              <a:rPr lang="ru-RU" sz="2400" b="1" dirty="0" smtClean="0"/>
              <a:t>В 1563 году царю изменяет  князь Курбский, который выдаёт разведчиков царя в Ливонии и участвует в наступательных действиях поляков и литовцев .</a:t>
            </a:r>
          </a:p>
          <a:p>
            <a:r>
              <a:rPr lang="ru-RU" sz="2400" b="1" dirty="0" smtClean="0"/>
              <a:t>Измена Курбского укрепляет Ивана Васильевича в мысли, что против него существует   боярский заговор, бояре не только желают прекращения войны, но и замышляют убить его и посадить на трон  князя Владимира Андреевича Старицкого, двоюродного брата Ивана Грозного. И что митрополит и Боярская Дума заступаются за опальных и препятствуют ему, русскому самодержцу, карать изменников, поэтому требуются чрезвычайные меры.</a:t>
            </a:r>
          </a:p>
          <a:p>
            <a:r>
              <a:rPr lang="ru-RU" sz="2400" dirty="0" smtClean="0"/>
              <a:t> </a:t>
            </a:r>
            <a:endParaRPr lang="ru-RU" sz="2400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Переписка Грозного с Курбским.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500174"/>
            <a:ext cx="7858180" cy="5143536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Курбский: «Царь должен искать доброго и полезного совета не только у советников, но и у всенародных человек , поскольку дар дух даётся не по богатству внешнему, но и по </a:t>
            </a:r>
            <a:r>
              <a:rPr lang="ru-RU" sz="2400" b="1" dirty="0" err="1" smtClean="0"/>
              <a:t>правности</a:t>
            </a:r>
            <a:r>
              <a:rPr lang="ru-RU" sz="2400" b="1" dirty="0" smtClean="0"/>
              <a:t> душевной».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Грозный: «Писание твоё принято и прочитано… Змеиный яд у тебя под языком, и поэтому хотя письмо твоё и наполнено мёдом и сотами, но на вкус оно горше полыни… В слепоте твоей злобы ты не способен видеть истину… Это  ли не противно разуму- не хотеть быть под властью своих рабов?</a:t>
            </a:r>
            <a:endParaRPr lang="ru-RU" sz="2400" b="1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142852"/>
            <a:ext cx="7790712" cy="1000132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b="1" dirty="0" smtClean="0"/>
              <a:t>Причина: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447800"/>
            <a:ext cx="7790712" cy="1123944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b="1" dirty="0" smtClean="0"/>
              <a:t>Стремление   Ивана </a:t>
            </a:r>
            <a:r>
              <a:rPr lang="el-GR" b="1" dirty="0" smtClean="0"/>
              <a:t>Ι</a:t>
            </a:r>
            <a:r>
              <a:rPr lang="en-US" b="1" dirty="0" smtClean="0"/>
              <a:t>V</a:t>
            </a:r>
            <a:r>
              <a:rPr lang="ru-RU" b="1" dirty="0" smtClean="0"/>
              <a:t> к неограниченной личной власти.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3000372"/>
            <a:ext cx="7786742" cy="1200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Задачи:</a:t>
            </a:r>
            <a:endParaRPr lang="ru-RU" sz="4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4500570"/>
            <a:ext cx="7786742" cy="21431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1)Установление неограниченной власти царя.</a:t>
            </a:r>
          </a:p>
          <a:p>
            <a:pPr algn="ctr"/>
            <a:r>
              <a:rPr lang="ru-RU" sz="2800" b="1" dirty="0" smtClean="0"/>
              <a:t>2)Борьба с независимостью аристократии.</a:t>
            </a:r>
          </a:p>
          <a:p>
            <a:pPr algn="ctr"/>
            <a:r>
              <a:rPr lang="ru-RU" sz="2800" b="1" dirty="0" smtClean="0"/>
              <a:t>3)Ликвидация остатков раздробленности.</a:t>
            </a:r>
            <a:endParaRPr lang="ru-RU" sz="2800" b="1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299</TotalTime>
  <Words>1454</Words>
  <Application>Microsoft Office PowerPoint</Application>
  <PresentationFormat>Экран (4:3)</PresentationFormat>
  <Paragraphs>193</Paragraphs>
  <Slides>30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Солнцестояние</vt:lpstr>
      <vt:lpstr>Опричнина ИванаΙV Грозного.</vt:lpstr>
      <vt:lpstr>Периоды правления Ивана ΙV:</vt:lpstr>
      <vt:lpstr>План:</vt:lpstr>
      <vt:lpstr>Понятие «опричнина».</vt:lpstr>
      <vt:lpstr>Опри́чник — человек, состоящий в рядах опричного войска, то есть гвардии, созданной Иваном Грозным в рамках его политической реформы в 1565 году. Опричник более поздний термин. Во времена Ивана Грозного опричников называли «государевыми людьми».</vt:lpstr>
      <vt:lpstr>Слайд 6</vt:lpstr>
      <vt:lpstr>Накануне опричнины.</vt:lpstr>
      <vt:lpstr>Переписка Грозного с Курбским.</vt:lpstr>
      <vt:lpstr>Причина:</vt:lpstr>
      <vt:lpstr>Хроника опричнины:</vt:lpstr>
      <vt:lpstr>Слайд 11</vt:lpstr>
      <vt:lpstr>Филипп выступил с обличением «кромешников» в Успенском монастыре.</vt:lpstr>
      <vt:lpstr>Хроника опричнины:</vt:lpstr>
      <vt:lpstr>5)Система государственного управления в период опричнины. </vt:lpstr>
      <vt:lpstr>Слайд 15</vt:lpstr>
      <vt:lpstr>Итоги и последствия.</vt:lpstr>
      <vt:lpstr>Слайд 17</vt:lpstr>
      <vt:lpstr>Историки об опричнине:</vt:lpstr>
      <vt:lpstr>7)Конец династии Калиты. </vt:lpstr>
      <vt:lpstr>Слайд 20</vt:lpstr>
      <vt:lpstr>Тест:</vt:lpstr>
      <vt:lpstr>Слайд 22</vt:lpstr>
      <vt:lpstr>Слайд 23</vt:lpstr>
      <vt:lpstr>Слайд 24</vt:lpstr>
      <vt:lpstr>Слайд 25</vt:lpstr>
      <vt:lpstr>Слайд 26</vt:lpstr>
      <vt:lpstr>Задания:</vt:lpstr>
      <vt:lpstr>Слайд 28</vt:lpstr>
      <vt:lpstr>Литература:</vt:lpstr>
      <vt:lpstr>Ссылки</vt:lpstr>
    </vt:vector>
  </TitlesOfParts>
  <Company>WIN7XP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Опричнина ИванаΙV Грозного.</dc:title>
  <dc:creator>WIN7XP</dc:creator>
  <cp:lastModifiedBy>WIN7XP</cp:lastModifiedBy>
  <cp:revision>3</cp:revision>
  <dcterms:created xsi:type="dcterms:W3CDTF">2013-02-19T18:26:02Z</dcterms:created>
  <dcterms:modified xsi:type="dcterms:W3CDTF">2013-02-20T07:02:00Z</dcterms:modified>
</cp:coreProperties>
</file>