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D378C15-F569-45F0-96D3-0BDB3AC07140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1AB5A6A-3E57-4A0F-BDDB-1FCDD3C6332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0560" y="620688"/>
            <a:ext cx="3729039" cy="1208112"/>
          </a:xfrm>
        </p:spPr>
        <p:txBody>
          <a:bodyPr>
            <a:normAutofit fontScale="90000"/>
          </a:bodyPr>
          <a:lstStyle/>
          <a:p>
            <a:r>
              <a:rPr lang="ru-RU" sz="8800" dirty="0" smtClean="0">
                <a:solidFill>
                  <a:srgbClr val="FFFF00"/>
                </a:solidFill>
              </a:rPr>
              <a:t>Пасха </a:t>
            </a:r>
            <a:endParaRPr lang="ru-RU" sz="88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4357694"/>
            <a:ext cx="4929190" cy="17526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Автор презентации:                                       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Леонова Анастасии 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5-А класса </a:t>
            </a:r>
          </a:p>
        </p:txBody>
      </p:sp>
      <p:pic>
        <p:nvPicPr>
          <p:cNvPr id="23558" name="Picture 6" descr="http://alchevskpravoslavniy.ru/wp-content/uploads/2011/04/002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828"/>
            <a:ext cx="4500561" cy="684117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404664"/>
            <a:ext cx="4930362" cy="580467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FFFF00"/>
                </a:solidFill>
                <a:cs typeface="Arial" pitchFamily="34" charset="0"/>
              </a:rPr>
              <a:t>       </a:t>
            </a:r>
            <a:r>
              <a:rPr lang="ru-RU" sz="3000" b="1" dirty="0" smtClean="0">
                <a:solidFill>
                  <a:srgbClr val="FF0000"/>
                </a:solidFill>
                <a:cs typeface="Arial" pitchFamily="34" charset="0"/>
              </a:rPr>
              <a:t>Пасхой</a:t>
            </a:r>
            <a:r>
              <a:rPr lang="ru-RU" sz="3000" b="1" dirty="0" smtClean="0">
                <a:solidFill>
                  <a:srgbClr val="FFFF00"/>
                </a:solidFill>
                <a:cs typeface="Arial" pitchFamily="34" charset="0"/>
              </a:rPr>
              <a:t> </a:t>
            </a:r>
            <a:r>
              <a:rPr lang="ru-RU" sz="3000" b="1" dirty="0" smtClean="0">
                <a:solidFill>
                  <a:srgbClr val="FFFF00"/>
                </a:solidFill>
                <a:cs typeface="Arial" pitchFamily="34" charset="0"/>
              </a:rPr>
              <a:t>называют древний праздник, посвященный </a:t>
            </a:r>
            <a:r>
              <a:rPr lang="ru-RU" sz="3000" b="1" dirty="0" smtClean="0">
                <a:solidFill>
                  <a:srgbClr val="FF0000"/>
                </a:solidFill>
                <a:cs typeface="Arial" pitchFamily="34" charset="0"/>
              </a:rPr>
              <a:t>исходу израильтян из Египта</a:t>
            </a:r>
            <a:r>
              <a:rPr lang="ru-RU" sz="3000" b="1" dirty="0" smtClean="0">
                <a:solidFill>
                  <a:srgbClr val="FFFF00"/>
                </a:solidFill>
                <a:cs typeface="Arial" pitchFamily="34" charset="0"/>
              </a:rPr>
              <a:t>. Так как Иисус был распят перед Пасхой, то это название сохранилось за праздником, посвященным другому событию – </a:t>
            </a:r>
            <a:r>
              <a:rPr lang="ru-RU" sz="3000" b="1" dirty="0" smtClean="0">
                <a:solidFill>
                  <a:srgbClr val="FF0000"/>
                </a:solidFill>
                <a:cs typeface="Arial" pitchFamily="34" charset="0"/>
              </a:rPr>
              <a:t>Воскресению Иисуса Христа. 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FFFF00"/>
                </a:solidFill>
                <a:cs typeface="Arial" pitchFamily="34" charset="0"/>
              </a:rPr>
              <a:t>          В </a:t>
            </a:r>
            <a:r>
              <a:rPr lang="ru-RU" sz="3000" b="1" dirty="0" smtClean="0">
                <a:solidFill>
                  <a:srgbClr val="FFFF00"/>
                </a:solidFill>
                <a:cs typeface="Arial" pitchFamily="34" charset="0"/>
              </a:rPr>
              <a:t>церкви накануне совершается пасхальная утреня и литургия.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 descr="http://concord.km.ua/sites/default/files/images/news/ea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9665" y="404664"/>
            <a:ext cx="4214810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929066"/>
            <a:ext cx="8496944" cy="29289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        Еще </a:t>
            </a: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при жизни Иисус говорил: </a:t>
            </a:r>
            <a:r>
              <a:rPr lang="ru-RU" b="1" dirty="0" smtClean="0">
                <a:solidFill>
                  <a:srgbClr val="002060"/>
                </a:solidFill>
                <a:cs typeface="Arial" pitchFamily="34" charset="0"/>
              </a:rPr>
              <a:t>“На </a:t>
            </a:r>
            <a:r>
              <a:rPr lang="ru-RU" b="1" dirty="0" smtClean="0">
                <a:solidFill>
                  <a:srgbClr val="002060"/>
                </a:solidFill>
                <a:cs typeface="Arial" pitchFamily="34" charset="0"/>
              </a:rPr>
              <a:t>третий день я воскресну</a:t>
            </a:r>
            <a:r>
              <a:rPr lang="ru-RU" b="1" dirty="0" smtClean="0">
                <a:solidFill>
                  <a:srgbClr val="002060"/>
                </a:solidFill>
                <a:cs typeface="Arial" pitchFamily="34" charset="0"/>
              </a:rPr>
              <a:t>”. </a:t>
            </a: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Так </a:t>
            </a: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и случилось. И потому Пасху всегда празднуют в воскресенье, </a:t>
            </a: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здороваясь </a:t>
            </a: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в этот день особым приветствием: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                </a:t>
            </a:r>
            <a:r>
              <a:rPr lang="ru-RU" sz="3600" b="1" dirty="0" smtClean="0">
                <a:solidFill>
                  <a:srgbClr val="FF0000"/>
                </a:solidFill>
                <a:cs typeface="Arial" pitchFamily="34" charset="0"/>
              </a:rPr>
              <a:t>« </a:t>
            </a:r>
            <a:r>
              <a:rPr lang="ru-RU" sz="3600" b="1" dirty="0" smtClean="0">
                <a:solidFill>
                  <a:srgbClr val="FF0000"/>
                </a:solidFill>
                <a:cs typeface="Arial" pitchFamily="34" charset="0"/>
              </a:rPr>
              <a:t>Христос </a:t>
            </a:r>
            <a:r>
              <a:rPr lang="ru-RU" sz="3600" b="1" dirty="0" smtClean="0">
                <a:solidFill>
                  <a:srgbClr val="FF0000"/>
                </a:solidFill>
                <a:cs typeface="Arial" pitchFamily="34" charset="0"/>
              </a:rPr>
              <a:t>воскресе!»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1" descr="sob_s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4290"/>
            <a:ext cx="642942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9144000" cy="3429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          За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неделю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до Пасхи мы отмечаем</a:t>
            </a:r>
            <a:r>
              <a:rPr lang="ru-RU" sz="3100" b="1" dirty="0" smtClean="0">
                <a:solidFill>
                  <a:srgbClr val="FF0000"/>
                </a:solidFill>
                <a:cs typeface="Arial" pitchFamily="34" charset="0"/>
              </a:rPr>
              <a:t> Вербное воскресенье- </a:t>
            </a:r>
            <a:r>
              <a:rPr lang="ru-RU" sz="3100" b="1" dirty="0" smtClean="0">
                <a:solidFill>
                  <a:srgbClr val="FF0000"/>
                </a:solidFill>
                <a:cs typeface="Arial" pitchFamily="34" charset="0"/>
              </a:rPr>
              <a:t>праздник Входа Господня в Иерусалим. </a:t>
            </a:r>
            <a:endParaRPr lang="ru-RU" sz="3100" b="1" dirty="0" smtClean="0">
              <a:solidFill>
                <a:srgbClr val="FF0000"/>
              </a:solidFill>
              <a:cs typeface="Arial" pitchFamily="34" charset="0"/>
            </a:endParaRPr>
          </a:p>
          <a:p>
            <a:pPr>
              <a:buNone/>
            </a:pPr>
            <a:r>
              <a:rPr lang="ru-RU" sz="3100" b="1" dirty="0">
                <a:solidFill>
                  <a:srgbClr val="FFFF00"/>
                </a:solidFill>
                <a:cs typeface="Arial" pitchFamily="34" charset="0"/>
              </a:rPr>
              <a:t>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        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В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России в этот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день освящали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прутики вербы – первые живые вестники приближающейся весны. Распустившиеся пушистые почки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на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Руси считались целебными, наделенными особой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силой. </a:t>
            </a:r>
            <a:r>
              <a:rPr lang="ru-RU" sz="3100" b="1" dirty="0">
                <a:solidFill>
                  <a:srgbClr val="FFFF00"/>
                </a:solidFill>
                <a:cs typeface="Arial" pitchFamily="34" charset="0"/>
              </a:rPr>
              <a:t>С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оприкоснувшись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с человеком, животным, землей,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веточка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вербы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делится </a:t>
            </a:r>
            <a:r>
              <a:rPr lang="ru-RU" sz="3100" b="1" dirty="0" smtClean="0">
                <a:solidFill>
                  <a:srgbClr val="FFFF00"/>
                </a:solidFill>
                <a:cs typeface="Arial" pitchFamily="34" charset="0"/>
              </a:rPr>
              <a:t>с ними своей жизненной силой</a:t>
            </a: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8196" name="Picture 4" descr="http://radugaclub.ru/reports/mskala_08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290"/>
            <a:ext cx="4071966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0"/>
            <a:ext cx="4929190" cy="29718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Крашенки</a:t>
            </a:r>
            <a:r>
              <a:rPr lang="ru-RU" sz="2600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600" i="1" dirty="0" smtClean="0">
                <a:solidFill>
                  <a:srgbClr val="FFFF00"/>
                </a:solidFill>
                <a:cs typeface="Arial" pitchFamily="34" charset="0"/>
              </a:rPr>
              <a:t>от слова </a:t>
            </a:r>
            <a:r>
              <a:rPr lang="ru-RU" sz="2600" i="1" dirty="0" smtClean="0">
                <a:solidFill>
                  <a:srgbClr val="FFFF00"/>
                </a:solidFill>
                <a:cs typeface="Arial" pitchFamily="34" charset="0"/>
              </a:rPr>
              <a:t>«красить». Раньше </a:t>
            </a:r>
            <a:r>
              <a:rPr lang="ru-RU" sz="2600" i="1" dirty="0" smtClean="0">
                <a:solidFill>
                  <a:srgbClr val="FFFF00"/>
                </a:solidFill>
                <a:cs typeface="Arial" pitchFamily="34" charset="0"/>
              </a:rPr>
              <a:t>яйца красили по-особому: обматывали их сухими листьями дуба, березы, крапивы, перевязывали нитками и варили. Получались красивые «мраморные» яйца.</a:t>
            </a:r>
            <a:endParaRPr lang="ru-RU" sz="2600" i="1" dirty="0">
              <a:solidFill>
                <a:srgbClr val="FFFF00"/>
              </a:solidFill>
            </a:endParaRPr>
          </a:p>
        </p:txBody>
      </p:sp>
      <p:pic>
        <p:nvPicPr>
          <p:cNvPr id="4" name="Рисунок 5" descr="http://paskha.ru/kids/traditions/img/krashen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7233" y="188640"/>
            <a:ext cx="2928928" cy="242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79912" y="2857496"/>
            <a:ext cx="51845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4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Крапанки</a:t>
            </a:r>
            <a:r>
              <a:rPr lang="ru-RU" sz="24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i="1" dirty="0" smtClean="0">
                <a:solidFill>
                  <a:srgbClr val="FFFF00"/>
                </a:solidFill>
                <a:cs typeface="Arial" pitchFamily="34" charset="0"/>
              </a:rPr>
              <a:t>от украинского слова «крапать», то есть покрывать каплями. </a:t>
            </a:r>
          </a:p>
          <a:p>
            <a:pPr eaLnBrk="0" hangingPunct="0"/>
            <a:r>
              <a:rPr lang="ru-RU" sz="2400" i="1" dirty="0" smtClean="0">
                <a:solidFill>
                  <a:srgbClr val="FFFF00"/>
                </a:solidFill>
                <a:cs typeface="Arial" pitchFamily="34" charset="0"/>
              </a:rPr>
              <a:t>Сначала яйцо красят одним цветом, </a:t>
            </a:r>
            <a:r>
              <a:rPr lang="ru-RU" sz="2400" i="1" dirty="0" smtClean="0">
                <a:solidFill>
                  <a:srgbClr val="FFFF00"/>
                </a:solidFill>
                <a:cs typeface="Arial" pitchFamily="34" charset="0"/>
              </a:rPr>
              <a:t>а после высыхания </a:t>
            </a:r>
            <a:r>
              <a:rPr lang="ru-RU" sz="2400" i="1" dirty="0" smtClean="0">
                <a:solidFill>
                  <a:srgbClr val="FFFF00"/>
                </a:solidFill>
                <a:cs typeface="Arial" pitchFamily="34" charset="0"/>
              </a:rPr>
              <a:t>на него наносят капли горячего воска. Как только воск остынет, яйцо кладут в раствор другого цвета</a:t>
            </a:r>
            <a:r>
              <a:rPr lang="ru-RU" sz="2400" i="1" dirty="0" smtClean="0">
                <a:solidFill>
                  <a:srgbClr val="FFFF00"/>
                </a:solidFill>
                <a:cs typeface="Arial" pitchFamily="34" charset="0"/>
              </a:rPr>
              <a:t>.. </a:t>
            </a:r>
            <a:r>
              <a:rPr lang="ru-RU" sz="2400" i="1" dirty="0" smtClean="0">
                <a:solidFill>
                  <a:srgbClr val="FFFF00"/>
                </a:solidFill>
                <a:cs typeface="Arial" pitchFamily="34" charset="0"/>
              </a:rPr>
              <a:t>Воск можно </a:t>
            </a:r>
            <a:r>
              <a:rPr lang="ru-RU" sz="2400" i="1" dirty="0" smtClean="0">
                <a:solidFill>
                  <a:srgbClr val="FFFF00"/>
                </a:solidFill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rgbClr val="FFFF00"/>
                </a:solidFill>
                <a:cs typeface="Arial" pitchFamily="34" charset="0"/>
              </a:rPr>
              <a:t>аккуратно соскоблить</a:t>
            </a:r>
            <a:r>
              <a:rPr lang="ru-RU" sz="2400" i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. </a:t>
            </a:r>
            <a:endParaRPr lang="ru-RU" sz="2400" i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6" name="Рисунок 7" descr="http://paskha.ru/kids/traditions/img/krapan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84984"/>
            <a:ext cx="3000396" cy="28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0"/>
            <a:ext cx="5045392" cy="32146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cs typeface="Arial" pitchFamily="34" charset="0"/>
              </a:rPr>
              <a:t>     Для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драпанки</a:t>
            </a:r>
            <a:r>
              <a:rPr lang="ru-RU" sz="24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cs typeface="Arial" pitchFamily="34" charset="0"/>
              </a:rPr>
              <a:t>лучше </a:t>
            </a:r>
            <a:r>
              <a:rPr lang="ru-RU" sz="2400" dirty="0" smtClean="0">
                <a:solidFill>
                  <a:srgbClr val="FFFF00"/>
                </a:solidFill>
                <a:cs typeface="Arial" pitchFamily="34" charset="0"/>
              </a:rPr>
              <a:t>брать яйца коричневого </a:t>
            </a:r>
            <a:r>
              <a:rPr lang="ru-RU" sz="2400" dirty="0" smtClean="0">
                <a:solidFill>
                  <a:srgbClr val="FFFF00"/>
                </a:solidFill>
                <a:cs typeface="Arial" pitchFamily="34" charset="0"/>
              </a:rPr>
              <a:t>оттенка. Скорлупа таких яиц прочнее, чем белых.  Сначала яйца варят, затем красят в какой-нибудь цвет потемнее, потом сушат. Узор наносят на скорлупу острым предметом.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ttp://paskha.ru/kids/traditions/img/drapan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0520"/>
            <a:ext cx="3314642" cy="244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703016"/>
            <a:ext cx="61561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Писанки</a:t>
            </a:r>
            <a:r>
              <a:rPr lang="ru-RU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dirty="0" smtClean="0">
                <a:solidFill>
                  <a:srgbClr val="FFFF00"/>
                </a:solidFill>
                <a:cs typeface="Arial" pitchFamily="34" charset="0"/>
              </a:rPr>
              <a:t>это искусно расписанные пасхальные яйца. Украинские </a:t>
            </a:r>
            <a:r>
              <a:rPr lang="ru-RU" sz="2400" dirty="0" err="1" smtClean="0">
                <a:solidFill>
                  <a:srgbClr val="FFFF00"/>
                </a:solidFill>
                <a:cs typeface="Arial" pitchFamily="34" charset="0"/>
              </a:rPr>
              <a:t>писанки</a:t>
            </a:r>
            <a:r>
              <a:rPr lang="ru-RU" sz="2400" dirty="0" smtClean="0">
                <a:solidFill>
                  <a:srgbClr val="FFFF00"/>
                </a:solidFill>
                <a:cs typeface="Arial" pitchFamily="34" charset="0"/>
              </a:rPr>
              <a:t> - настоящие произведения народного творчества.  Для рисунка </a:t>
            </a:r>
            <a:r>
              <a:rPr lang="ru-RU" sz="2400" dirty="0" err="1" smtClean="0">
                <a:solidFill>
                  <a:srgbClr val="FFFF00"/>
                </a:solidFill>
                <a:cs typeface="Arial" pitchFamily="34" charset="0"/>
              </a:rPr>
              <a:t>писанки</a:t>
            </a:r>
            <a:r>
              <a:rPr lang="ru-RU" sz="2400" dirty="0" smtClean="0">
                <a:solidFill>
                  <a:srgbClr val="FFFF00"/>
                </a:solidFill>
                <a:cs typeface="Arial" pitchFamily="34" charset="0"/>
              </a:rPr>
              <a:t> используют элементы растительного и животного мира, геометрические фигуры</a:t>
            </a:r>
            <a:r>
              <a:rPr lang="ru-RU" sz="2400" dirty="0" smtClean="0">
                <a:solidFill>
                  <a:srgbClr val="FFFF00"/>
                </a:solidFill>
                <a:cs typeface="Arial" pitchFamily="34" charset="0"/>
              </a:rPr>
              <a:t>.</a:t>
            </a:r>
          </a:p>
          <a:p>
            <a:r>
              <a:rPr lang="ru-RU" sz="2400" dirty="0" smtClean="0">
                <a:solidFill>
                  <a:srgbClr val="FFFF00"/>
                </a:solidFill>
                <a:cs typeface="Arial" pitchFamily="34" charset="0"/>
              </a:rPr>
              <a:t>В </a:t>
            </a:r>
            <a:r>
              <a:rPr lang="ru-RU" sz="2400" dirty="0" smtClean="0">
                <a:solidFill>
                  <a:srgbClr val="FFFF00"/>
                </a:solidFill>
                <a:cs typeface="Arial" pitchFamily="34" charset="0"/>
              </a:rPr>
              <a:t>каждой области Украины был свой характерный орнамент и цвет.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7" name="Рисунок 8" descr="http://paskha.ru/kids/traditions/img/pisan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985967"/>
            <a:ext cx="3168352" cy="2487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88640"/>
            <a:ext cx="5794458" cy="509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         Главная </a:t>
            </a: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часть православного праздника -это торжественная пасхальная служба в храме. Она начинается в ночь с субботы на воскресенье. Во время службы многократно звучат слова: </a:t>
            </a:r>
            <a:r>
              <a:rPr lang="ru-RU" b="1" dirty="0" smtClean="0">
                <a:solidFill>
                  <a:srgbClr val="FF0000"/>
                </a:solidFill>
                <a:cs typeface="Arial" pitchFamily="34" charset="0"/>
              </a:rPr>
              <a:t>«Христос  </a:t>
            </a:r>
            <a:r>
              <a:rPr lang="ru-RU" b="1" dirty="0" err="1" smtClean="0">
                <a:solidFill>
                  <a:srgbClr val="FF0000"/>
                </a:solidFill>
                <a:cs typeface="Arial" pitchFamily="34" charset="0"/>
              </a:rPr>
              <a:t>воскресе</a:t>
            </a:r>
            <a:r>
              <a:rPr lang="ru-RU" b="1" dirty="0" smtClean="0">
                <a:solidFill>
                  <a:srgbClr val="FF0000"/>
                </a:solidFill>
                <a:cs typeface="Arial" pitchFamily="34" charset="0"/>
              </a:rPr>
              <a:t>! Воистину </a:t>
            </a:r>
            <a:r>
              <a:rPr lang="ru-RU" b="1" dirty="0" err="1" smtClean="0">
                <a:solidFill>
                  <a:srgbClr val="FF0000"/>
                </a:solidFill>
                <a:cs typeface="Arial" pitchFamily="34" charset="0"/>
              </a:rPr>
              <a:t>воскресе</a:t>
            </a:r>
            <a:r>
              <a:rPr lang="ru-RU" b="1" dirty="0" smtClean="0">
                <a:solidFill>
                  <a:srgbClr val="FF0000"/>
                </a:solidFill>
                <a:cs typeface="Arial" pitchFamily="34" charset="0"/>
              </a:rPr>
              <a:t>!»  </a:t>
            </a: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Во время литургии христиане, соблюдавшие пост, после таинства исповеди принимают Святое Причастие. Пасхальное богослужение  особенно красиво и торжественно.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Picture 2" descr="http://cards2.yandex.net/get/7/442/voskresenie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7721" y="188640"/>
            <a:ext cx="3352994" cy="4566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692696"/>
            <a:ext cx="4157064" cy="5616664"/>
          </a:xfrm>
        </p:spPr>
        <p:txBody>
          <a:bodyPr>
            <a:normAutofit/>
          </a:bodyPr>
          <a:lstStyle/>
          <a:p>
            <a:pPr marL="457200" indent="-457200" eaLnBrk="0" hangingPunct="0">
              <a:buNone/>
            </a:pP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     Начиная </a:t>
            </a: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с пасхального богослужения в течение сорока дней принято приветствовать друг друга словами:</a:t>
            </a:r>
          </a:p>
          <a:p>
            <a:pPr marL="457200" indent="-457200" eaLnBrk="0" hangingPunct="0">
              <a:buNone/>
            </a:pPr>
            <a:r>
              <a:rPr lang="ru-RU" b="1" dirty="0" smtClean="0">
                <a:solidFill>
                  <a:srgbClr val="7030A0"/>
                </a:solidFill>
                <a:cs typeface="Arial" pitchFamily="34" charset="0"/>
              </a:rPr>
              <a:t>     </a:t>
            </a:r>
            <a:r>
              <a:rPr lang="ru-RU" b="1" dirty="0" smtClean="0">
                <a:solidFill>
                  <a:srgbClr val="7030A0"/>
                </a:solidFill>
                <a:cs typeface="Arial" pitchFamily="34" charset="0"/>
              </a:rPr>
              <a:t>«Христос воскресе!» </a:t>
            </a:r>
            <a:r>
              <a:rPr lang="ru-RU" b="1" dirty="0" smtClean="0">
                <a:solidFill>
                  <a:srgbClr val="FFFF00"/>
                </a:solidFill>
                <a:cs typeface="Arial" pitchFamily="34" charset="0"/>
              </a:rPr>
              <a:t>и отвечать: </a:t>
            </a:r>
            <a:r>
              <a:rPr lang="ru-RU" b="1" dirty="0" smtClean="0">
                <a:solidFill>
                  <a:srgbClr val="FF0000"/>
                </a:solidFill>
                <a:cs typeface="Arial" pitchFamily="34" charset="0"/>
              </a:rPr>
              <a:t>«Воистину воскресе!»</a:t>
            </a:r>
          </a:p>
          <a:p>
            <a:endParaRPr lang="ru-RU" dirty="0"/>
          </a:p>
        </p:txBody>
      </p:sp>
      <p:pic>
        <p:nvPicPr>
          <p:cNvPr id="4" name="Рисунок 5" descr="risen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10445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easter31-donetskkievu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88640"/>
            <a:ext cx="8640960" cy="65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</TotalTime>
  <Words>395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Пасха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</dc:title>
  <dc:creator>Customer</dc:creator>
  <cp:lastModifiedBy>Камай</cp:lastModifiedBy>
  <cp:revision>11</cp:revision>
  <dcterms:created xsi:type="dcterms:W3CDTF">2013-04-15T13:19:52Z</dcterms:created>
  <dcterms:modified xsi:type="dcterms:W3CDTF">2013-04-22T07:23:20Z</dcterms:modified>
</cp:coreProperties>
</file>