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56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9" r:id="rId23"/>
    <p:sldId id="280" r:id="rId24"/>
    <p:sldId id="281" r:id="rId25"/>
    <p:sldId id="26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CC00"/>
    <a:srgbClr val="0B5355"/>
    <a:srgbClr val="3925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>
        <p:scale>
          <a:sx n="51" d="100"/>
          <a:sy n="51" d="100"/>
        </p:scale>
        <p:origin x="-1162" y="1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B67A30-9CB5-43FA-A31B-DEC706CF02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CDF79C-5843-49E7-A59A-8358023E50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490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gif"/><Relationship Id="rId4" Type="http://schemas.openxmlformats.org/officeDocument/2006/relationships/image" Target="../media/image40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19000">
              <a:schemeClr val="accent4">
                <a:lumMod val="60000"/>
                <a:lumOff val="4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115616" y="1700808"/>
            <a:ext cx="6552728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6322714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5400" b="1" dirty="0" smtClean="0">
                <a:solidFill>
                  <a:srgbClr val="002060"/>
                </a:solidFill>
              </a:rPr>
              <a:t>Урок 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sz="5400" b="1" dirty="0" smtClean="0">
                <a:solidFill>
                  <a:srgbClr val="002060"/>
                </a:solidFill>
              </a:rPr>
              <a:t>немецкого языка 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sz="5400" b="1" dirty="0" smtClean="0">
                <a:solidFill>
                  <a:srgbClr val="002060"/>
                </a:solidFill>
              </a:rPr>
              <a:t>в 3 классе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                   Учитель: Ваняткина Ю.С.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788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19000">
              <a:schemeClr val="accent4">
                <a:lumMod val="60000"/>
                <a:lumOff val="4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115616" y="1700808"/>
            <a:ext cx="6552728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068960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Легенда рассказывает, что яйца приносит пасхальный заяц</a:t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der Osterhase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Users\Acer\Desktop\современ урок конкурс\картинки к пасхе\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39" y="4437112"/>
            <a:ext cx="2975359" cy="2262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Acer\Desktop\современ урок конкурс\картинки к пасхе\6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840" y="2752410"/>
            <a:ext cx="2853007" cy="2346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Acer\Desktop\современ урок конкурс\картинки к пасхе\7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894596"/>
            <a:ext cx="2737314" cy="206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263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19000">
              <a:schemeClr val="accent4">
                <a:lumMod val="60000"/>
                <a:lumOff val="4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115616" y="1700808"/>
            <a:ext cx="6552728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Acer\Desktop\современ урок конкурс\картинки к пасхе\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1683" y="1415707"/>
            <a:ext cx="4566065" cy="2780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B5355"/>
                </a:solidFill>
                <a:latin typeface="Times New Roman" pitchFamily="18" charset="0"/>
                <a:cs typeface="Times New Roman" pitchFamily="18" charset="0"/>
              </a:rPr>
              <a:t>Заяц прячет их в саду, и потом дети вместе с родителями их ищут.</a:t>
            </a:r>
            <a:endParaRPr lang="ru-RU" b="1" dirty="0">
              <a:solidFill>
                <a:srgbClr val="0B535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Acer\Desktop\современ урок конкурс\картинки к пасхе\images6666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7" y="4526053"/>
            <a:ext cx="2627784" cy="2295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Acer\Desktop\современ урок конкурс\картинки к пасхе\щ00000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2" y="4725144"/>
            <a:ext cx="2839642" cy="210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eierkin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19543" y="4556609"/>
            <a:ext cx="2769602" cy="2192107"/>
          </a:xfrm>
          <a:prstGeom prst="rect">
            <a:avLst/>
          </a:prstGeom>
          <a:noFill/>
        </p:spPr>
      </p:pic>
      <p:sp>
        <p:nvSpPr>
          <p:cNvPr id="5" name="Стрелка вниз 4"/>
          <p:cNvSpPr/>
          <p:nvPr/>
        </p:nvSpPr>
        <p:spPr>
          <a:xfrm>
            <a:off x="2179368" y="4235940"/>
            <a:ext cx="484632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2968401" y="5778203"/>
            <a:ext cx="35114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6156275" y="5778203"/>
            <a:ext cx="35994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479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19000">
              <a:schemeClr val="accent4">
                <a:lumMod val="60000"/>
                <a:lumOff val="4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115616" y="1700808"/>
            <a:ext cx="6552728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71420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Традиционным является </a:t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Пасхальный ягненок, которого обычно выпекают из сладкого теста.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Acer\Desktop\современ урок конкурс\картинки к пасхе\цепт Пасхальный ягненок. Состав. сдобное дрожжевое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933056"/>
            <a:ext cx="4206626" cy="278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Acer\Desktop\современ урок конкурс\картинки к пасхе\Вырезать из теста фигурку ягненка. Остатки теста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36" y="2395101"/>
            <a:ext cx="4067944" cy="261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1806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19000">
              <a:schemeClr val="accent4">
                <a:lumMod val="60000"/>
                <a:lumOff val="4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115616" y="1700808"/>
            <a:ext cx="6552728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207424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Комнаты и двери в доме в Пасху украшают венками из зелёных веток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der Osterkranz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-main-pic" descr="Картинка 33 из 975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83768" y="2420888"/>
            <a:ext cx="4104456" cy="42210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606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19000">
              <a:schemeClr val="accent4">
                <a:lumMod val="60000"/>
                <a:lumOff val="4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115616" y="1700808"/>
            <a:ext cx="6552728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8064896" cy="26642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В праздничный день на столе должен стоять букет из зеленых веток, на который вешают 12 яиц.</a:t>
            </a:r>
            <a:endParaRPr lang="ru-RU" b="1" dirty="0">
              <a:solidFill>
                <a:srgbClr val="00CC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Acer\Desktop\современ урок конкурс\картинки к пасхе\easter-table-l-artic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678" y="3689648"/>
            <a:ext cx="6336704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1629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19000">
              <a:schemeClr val="accent4">
                <a:lumMod val="60000"/>
                <a:lumOff val="4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115616" y="1700808"/>
            <a:ext cx="6552728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293833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Весной деревья зеленеют, возрождаясь к новой жизни. В Германии принято, растущие у дома деревья, украшать гирляндами из ярких яичных скорлупок и лент</a:t>
            </a:r>
            <a:endParaRPr lang="ru-RU" sz="36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Acer\Desktop\современ урок конкурс\картинки к пасхе\6216072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39359"/>
            <a:ext cx="3492388" cy="28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Acer\Desktop\современ урок конкурс\картинки к пасхе\images 2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528120"/>
            <a:ext cx="3456384" cy="2213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5886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19000">
              <a:schemeClr val="accent4">
                <a:lumMod val="60000"/>
                <a:lumOff val="4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115616" y="1700808"/>
            <a:ext cx="6552728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5242594"/>
          </a:xfrm>
        </p:spPr>
        <p:txBody>
          <a:bodyPr>
            <a:noAutofit/>
          </a:bodyPr>
          <a:lstStyle/>
          <a:p>
            <a:r>
              <a:rPr lang="de-DE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de-DE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Пасха (</a:t>
            </a:r>
            <a:r>
              <a:rPr lang="de-DE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das </a:t>
            </a:r>
            <a:r>
              <a:rPr lang="de-DE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Ostern</a:t>
            </a: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</a:t>
            </a:r>
            <a:b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der </a:t>
            </a: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de-DE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ase                                                </a:t>
            </a:r>
            <a: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de-DE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de-DE" sz="4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ster</a:t>
            </a:r>
            <a:r>
              <a:rPr lang="de-DE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der Kuchen                            </a:t>
            </a:r>
            <a: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de-DE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das </a:t>
            </a:r>
            <a:r>
              <a:rPr lang="de-DE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de-DE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                                                    </a:t>
            </a:r>
            <a: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  <a: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de-DE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das </a:t>
            </a:r>
            <a:r>
              <a:rPr lang="de-DE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de-DE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ebäck      der </a:t>
            </a:r>
            <a:r>
              <a:rPr lang="de-DE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de-DE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ranz</a:t>
            </a:r>
            <a: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3553816" y="2197345"/>
            <a:ext cx="224232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3618629" y="2780928"/>
            <a:ext cx="1673451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618629" y="3071878"/>
            <a:ext cx="2177507" cy="7262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282822" y="3218584"/>
            <a:ext cx="2873354" cy="16505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059832" y="3218585"/>
            <a:ext cx="404182" cy="11590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0334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19000">
              <a:schemeClr val="accent4">
                <a:lumMod val="60000"/>
                <a:lumOff val="4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115616" y="1700808"/>
            <a:ext cx="6552728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22072" y="233060"/>
            <a:ext cx="576064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das Ostern</a:t>
            </a:r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der Osterhase</a:t>
            </a:r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das Osterei </a:t>
            </a:r>
            <a:endParaRPr lang="de-DE" sz="4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de-DE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de-DE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die Ostereier)</a:t>
            </a:r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das Ostergebäck</a:t>
            </a:r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der Osterkuchen</a:t>
            </a:r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der Osterkranz</a:t>
            </a:r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bemalen</a:t>
            </a:r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bringen</a:t>
            </a:r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backen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7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19000">
              <a:schemeClr val="accent4">
                <a:lumMod val="60000"/>
                <a:lumOff val="4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115616" y="1700808"/>
            <a:ext cx="6552728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90" y="0"/>
            <a:ext cx="9144000" cy="4725144"/>
          </a:xfrm>
        </p:spPr>
        <p:txBody>
          <a:bodyPr>
            <a:normAutofit/>
          </a:bodyPr>
          <a:lstStyle/>
          <a:p>
            <a:r>
              <a:rPr lang="de-DE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Wir spielen wieder. </a:t>
            </a:r>
            <a:r>
              <a:rPr lang="de-DE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de-DE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Wir </a:t>
            </a:r>
            <a:r>
              <a:rPr lang="de-DE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sind Osterhäschen.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Osterhäschen springen lustig.</a:t>
            </a:r>
            <a:r>
              <a:rPr lang="ru-RU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Osterhöschen turnen.</a:t>
            </a:r>
            <a:r>
              <a:rPr lang="ru-RU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Ostrehäschen nicken mit dem Kopf.</a:t>
            </a:r>
            <a:r>
              <a:rPr lang="ru-RU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Osterhäschen klatschen.    </a:t>
            </a:r>
            <a:endParaRPr lang="ru-RU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 descr="ageast3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18945" y="4094861"/>
            <a:ext cx="3276550" cy="27631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0747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19000">
              <a:schemeClr val="accent4">
                <a:lumMod val="60000"/>
                <a:lumOff val="4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115616" y="1700808"/>
            <a:ext cx="6552728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6394722"/>
          </a:xfrm>
        </p:spPr>
        <p:txBody>
          <a:bodyPr>
            <a:normAutofit fontScale="90000"/>
          </a:bodyPr>
          <a:lstStyle/>
          <a:p>
            <a:r>
              <a:rPr lang="de-DE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Arbeitsblatt</a:t>
            </a:r>
            <a:r>
              <a:rPr lang="de-DE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de-D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№1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de-AT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Nummeriert bitte die W</a:t>
            </a:r>
            <a:r>
              <a:rPr lang="de-DE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de-AT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rter</a:t>
            </a:r>
            <a:r>
              <a:rPr lang="de-DE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AT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1.die,bemalen, Kinder, Ostereier. Bunt.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AT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2.bringt, die, der Osterhase, Ostereier.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AT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3.die, sitzt, Familie, ganze, am Tisch, feiert ,und, Ostern.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AT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4.die, backen, Kinder, Ostergebäck.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98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19000">
              <a:schemeClr val="accent4">
                <a:lumMod val="60000"/>
                <a:lumOff val="4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115616" y="1700808"/>
            <a:ext cx="6552728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Ostern</a:t>
            </a:r>
            <a:br>
              <a:rPr lang="de-DE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in </a:t>
            </a:r>
            <a:br>
              <a:rPr lang="de-DE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Deutschland</a:t>
            </a:r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Acer\Desktop\современ урок конкурс\картинки к пасхе\OsternDSC033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86056" cy="1942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Acer\Desktop\современ урок конкурс\картинки к пасхе\2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400" y="4797152"/>
            <a:ext cx="2412600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637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19000">
              <a:schemeClr val="accent4">
                <a:lumMod val="60000"/>
                <a:lumOff val="4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115616" y="1700808"/>
            <a:ext cx="6552728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5962674"/>
          </a:xfrm>
        </p:spPr>
        <p:txBody>
          <a:bodyPr>
            <a:normAutofit/>
          </a:bodyPr>
          <a:lstStyle/>
          <a:p>
            <a:pPr lvl="0"/>
            <a:r>
              <a:rPr lang="ru-RU" sz="3600" b="1" u="sng" dirty="0" smtClean="0">
                <a:solidFill>
                  <a:srgbClr val="3925CB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r>
              <a:rPr lang="ru-RU" sz="3600" dirty="0">
                <a:solidFill>
                  <a:srgbClr val="3925CB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rgbClr val="3925C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3925CB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dirty="0">
                <a:solidFill>
                  <a:srgbClr val="3925CB"/>
                </a:solidFill>
                <a:latin typeface="Times New Roman" pitchFamily="18" charset="0"/>
                <a:cs typeface="Times New Roman" pitchFamily="18" charset="0"/>
              </a:rPr>
              <a:t>) Подумайте, отличается ли празднование Пасхи в Германии и России.</a:t>
            </a:r>
            <a:br>
              <a:rPr lang="ru-RU" sz="3600" dirty="0">
                <a:solidFill>
                  <a:srgbClr val="3925C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rgbClr val="3925CB"/>
                </a:solidFill>
                <a:latin typeface="Times New Roman" pitchFamily="18" charset="0"/>
                <a:cs typeface="Times New Roman" pitchFamily="18" charset="0"/>
              </a:rPr>
              <a:t>2)  Оформить открытку и написать поздравление с Пасхой.</a:t>
            </a:r>
            <a:br>
              <a:rPr lang="ru-RU" sz="3600" dirty="0">
                <a:solidFill>
                  <a:srgbClr val="3925C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rgbClr val="3925CB"/>
                </a:solidFill>
                <a:latin typeface="Times New Roman" pitchFamily="18" charset="0"/>
                <a:cs typeface="Times New Roman" pitchFamily="18" charset="0"/>
              </a:rPr>
              <a:t>( на рабочих  листах написаны поздравления)</a:t>
            </a:r>
            <a:r>
              <a:rPr lang="ru-RU" dirty="0">
                <a:solidFill>
                  <a:srgbClr val="3925CB"/>
                </a:solidFill>
              </a:rPr>
              <a:t/>
            </a:r>
            <a:br>
              <a:rPr lang="ru-RU" dirty="0">
                <a:solidFill>
                  <a:srgbClr val="3925CB"/>
                </a:solidFill>
              </a:rPr>
            </a:br>
            <a:endParaRPr lang="ru-RU" dirty="0">
              <a:solidFill>
                <a:srgbClr val="3925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7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19000">
              <a:schemeClr val="accent4">
                <a:lumMod val="60000"/>
                <a:lumOff val="4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115616" y="1700808"/>
            <a:ext cx="6552728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C:\Users\Acer\Desktop\современ урок конкурс\ВЮС интернет\раскраска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123728" cy="2760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Acer\Desktop\современ урок конкурс\ВЮС интернет\раскраска2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11253"/>
            <a:ext cx="239594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Acer\Desktop\современ урок конкурс\ВЮС интернет\раскраска4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179" y="1289526"/>
            <a:ext cx="2088232" cy="2884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Acer\Desktop\современ урок конкурс\ВЮС интернет\раскраска5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019471"/>
            <a:ext cx="2029162" cy="2803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00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19000">
              <a:schemeClr val="accent4">
                <a:lumMod val="60000"/>
                <a:lumOff val="4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115616" y="1700808"/>
            <a:ext cx="6552728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1115616" y="1700808"/>
            <a:ext cx="3024336" cy="38884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508104" y="1700808"/>
            <a:ext cx="3024336" cy="38884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83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19000">
              <a:schemeClr val="accent4">
                <a:lumMod val="60000"/>
                <a:lumOff val="4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115616" y="1700808"/>
            <a:ext cx="6552728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Users\Acer\Desktop\современ урок конкурс\картинки к пасхе\корзина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0"/>
            <a:ext cx="4104456" cy="2954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трелка вниз 1"/>
          <p:cNvSpPr/>
          <p:nvPr/>
        </p:nvSpPr>
        <p:spPr>
          <a:xfrm>
            <a:off x="4512038" y="3195458"/>
            <a:ext cx="484632" cy="7375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3" name="Picture 3" descr="C:\Users\Acer\Desktop\современ урок конкурс\картинки к пасхе\ооооо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137746"/>
            <a:ext cx="4136701" cy="253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847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19000">
              <a:schemeClr val="accent4">
                <a:lumMod val="60000"/>
                <a:lumOff val="4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115616" y="1700808"/>
            <a:ext cx="6552728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2093"/>
            <a:ext cx="9252521" cy="6949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435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134" y="259567"/>
            <a:ext cx="7718758" cy="6366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3479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19000">
              <a:schemeClr val="accent4">
                <a:lumMod val="60000"/>
                <a:lumOff val="4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115616" y="1700808"/>
            <a:ext cx="6552728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827584" y="116632"/>
            <a:ext cx="7416824" cy="6552728"/>
          </a:xfrm>
        </p:spPr>
        <p:txBody>
          <a:bodyPr>
            <a:normAutofit/>
          </a:bodyPr>
          <a:lstStyle/>
          <a:p>
            <a:endParaRPr lang="ru-RU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de-DE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Ihr</a:t>
            </a:r>
            <a:r>
              <a:rPr lang="de-DE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Kinder, heraus!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de-DE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de-DE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Heraus </a:t>
            </a:r>
            <a:r>
              <a:rPr lang="de-DE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aus dem Haus, 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de-DE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heraus aus den Stuben,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de-DE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de-DE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ihr </a:t>
            </a:r>
            <a:r>
              <a:rPr lang="de-DE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Mädchen und Buben!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de-DE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Der </a:t>
            </a:r>
            <a:r>
              <a:rPr lang="de-DE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Frühling, der Frühling,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de-DE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de-DE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der </a:t>
            </a:r>
            <a:r>
              <a:rPr lang="de-DE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Frühling ist da!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2290" name="Picture 2" descr="C:\моя информация\школа №47\ИНТЕЛ курсы, проект\картинки к проекты\с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258949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Acer\Desktop\современ урок конкурс\картинки к пасхе\-----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233" y="4797152"/>
            <a:ext cx="1428750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Acer\Desktop\современ урок конкурс\картинки к пасхе\смайл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526097"/>
            <a:ext cx="1285875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0143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19000">
              <a:schemeClr val="accent4">
                <a:lumMod val="60000"/>
                <a:lumOff val="4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115616" y="1700808"/>
            <a:ext cx="6552728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075240" cy="2016224"/>
          </a:xfrm>
        </p:spPr>
        <p:txBody>
          <a:bodyPr>
            <a:normAutofit fontScale="90000"/>
          </a:bodyPr>
          <a:lstStyle/>
          <a:p>
            <a:r>
              <a:rPr lang="de-DE" sz="4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Wie ist das Wetter </a:t>
            </a: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im </a:t>
            </a:r>
            <a:r>
              <a:rPr lang="de-DE" sz="4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Winter und im Frühling?</a:t>
            </a:r>
            <a:r>
              <a:rPr lang="ru-RU" sz="4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de-DE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/>
              <a:t> </a:t>
            </a:r>
            <a:endParaRPr lang="ru-RU" dirty="0"/>
          </a:p>
        </p:txBody>
      </p:sp>
      <p:pic>
        <p:nvPicPr>
          <p:cNvPr id="1027" name="Picture 3" descr="C:\Users\Acer\Desktop\современ урок конкурс\картинки к пасхе\communication_5_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06375"/>
            <a:ext cx="3107692" cy="245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cer\Desktop\современ урок конкурс\картинки к пасхе\обозн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250" y="1787131"/>
            <a:ext cx="2987824" cy="239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cer\Desktop\современ урок конкурс\картинки к пасхе\big-thumb-856_d88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5" y="4259751"/>
            <a:ext cx="2841963" cy="2598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cer\Desktop\современ урок конкурс\картинки к пасхе\светит солнце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644" y="4208482"/>
            <a:ext cx="2983218" cy="2649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Acer\Desktop\современ урок конкурс\картинки к пасхе\солнце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214" y="1988839"/>
            <a:ext cx="2059905" cy="2059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590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19000">
              <a:schemeClr val="accent4">
                <a:lumMod val="60000"/>
                <a:lumOff val="4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115616" y="332656"/>
            <a:ext cx="7560840" cy="60486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836712"/>
            <a:ext cx="7560840" cy="49685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de-DE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Es </a:t>
            </a:r>
            <a:r>
              <a:rPr lang="de-DE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ist Winter.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Es ist kalt.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Es schneit.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Die Sonne scheint nicht.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Der Himmel ist grau.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Überall liegt  der Schnee.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Die Kinder haben Winterferien.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b="1" dirty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C:\Users\Acer\Desktop\современ урок конкурс\картинки к пасхе\снег идет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0"/>
            <a:ext cx="2449075" cy="1831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cer\Desktop\современ урок конкурс\картинки к пасхе\снег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476148"/>
            <a:ext cx="1867885" cy="1400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cer\Desktop\современ урок конкурс\картинки к пасхе\солнца нет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0" y="45517"/>
            <a:ext cx="2384360" cy="1793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Acer\Desktop\современ урок конкурс\картинки к пасхе\градусник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76" y="5508625"/>
            <a:ext cx="1872473" cy="134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19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19000">
              <a:schemeClr val="accent4">
                <a:lumMod val="60000"/>
                <a:lumOff val="4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115616" y="1700808"/>
            <a:ext cx="6552728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7859216" cy="5112568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Es </a:t>
            </a:r>
            <a:r>
              <a:rPr lang="de-DE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de-DE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Frühling.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Es ist nicht mehr so kalt.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Es regnet manchmal.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Die Sonne scheint hell.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Der Himmel ist blau.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Der Schnee taut.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Die Kinder haben Frühlingsferien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Acer\Desktop\современ урок конкурс\картинки к пасхе\сосульки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8415" y="0"/>
            <a:ext cx="2125585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cer\Desktop\современ урок конкурс\картинки к пасхе\тает снег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832"/>
            <a:ext cx="2123728" cy="1409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Acer\Desktop\современ урок конкурс\картинки к пасхе\солн2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" y="5175925"/>
            <a:ext cx="2093566" cy="1688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Acer\Desktop\современ урок конкурс\картинки к пасхе\3108893-weather-icon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973" y="5186824"/>
            <a:ext cx="1889027" cy="1669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875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19000">
              <a:schemeClr val="accent4">
                <a:lumMod val="60000"/>
                <a:lumOff val="4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115616" y="1700808"/>
            <a:ext cx="6552728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Acer\Desktop\современ урок конкурс\картинки к пасхе\1344851802_3085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8" y="0"/>
            <a:ext cx="911134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024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19000">
              <a:schemeClr val="accent4">
                <a:lumMod val="60000"/>
                <a:lumOff val="4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115616" y="1700808"/>
            <a:ext cx="6552728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348" y="112343"/>
            <a:ext cx="8291264" cy="1426170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de-D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Символ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немецкой Пасхи –</a:t>
            </a: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яйцо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das Osterei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Acer\Desktop\современ урок конкурс\картинки к пасхе\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556792"/>
            <a:ext cx="2952329" cy="3657104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3427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463153">
            <a:off x="5739640" y="1575731"/>
            <a:ext cx="2544526" cy="3619226"/>
          </a:xfrm>
          <a:prstGeom prst="rect">
            <a:avLst/>
          </a:prstGeom>
          <a:noFill/>
        </p:spPr>
      </p:pic>
      <p:pic>
        <p:nvPicPr>
          <p:cNvPr id="7" name="Picture 6" descr="jobasketb2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85769" y="4040832"/>
            <a:ext cx="2232025" cy="27005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77923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19000">
              <a:schemeClr val="accent4">
                <a:lumMod val="60000"/>
                <a:lumOff val="4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115616" y="1700808"/>
            <a:ext cx="6552728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820472" cy="344239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Яйцо – символ новой жизни и плодородия. </a:t>
            </a:r>
            <a:b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начале яйца красили только в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красный цвет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позднее появились  </a:t>
            </a:r>
            <a:b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3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расписные яйца.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0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22730" y="3525248"/>
            <a:ext cx="3987060" cy="333682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dominateImage" descr="0_26514_e93253c5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25248"/>
            <a:ext cx="3707904" cy="3332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9569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144</Words>
  <Application>Microsoft Office PowerPoint</Application>
  <PresentationFormat>Экран (4:3)</PresentationFormat>
  <Paragraphs>26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 Урок  немецкого языка  в 3 классе                     Учитель: Ваняткина Ю.С.</vt:lpstr>
      <vt:lpstr>Презентация PowerPoint</vt:lpstr>
      <vt:lpstr>Презентация PowerPoint</vt:lpstr>
      <vt:lpstr>Wie ist das Wetter  im Winter und im Frühling?   </vt:lpstr>
      <vt:lpstr>  Es ist Winter. Es ist kalt.  Es schneit.  Die Sonne scheint nicht. Der Himmel ist grau. Überall liegt  der Schnee. Die Kinder haben Winterferien.   </vt:lpstr>
      <vt:lpstr>Es ist Frühling. Es ist nicht mehr so kalt. Es regnet manchmal.  Die Sonne scheint hell. Der Himmel ist blau. Der Schnee taut. Die Kinder haben Frühlingsferien </vt:lpstr>
      <vt:lpstr>Презентация PowerPoint</vt:lpstr>
      <vt:lpstr> Символ немецкой Пасхи – яйцо das Osterei</vt:lpstr>
      <vt:lpstr>Яйцо – символ новой жизни и плодородия.  В начале яйца красили только в красный цвет, позднее появились                              разноцветные, расписные яйца.</vt:lpstr>
      <vt:lpstr>Легенда рассказывает, что яйца приносит пасхальный заяц der Osterhase</vt:lpstr>
      <vt:lpstr>Заяц прячет их в саду, и потом дети вместе с родителями их ищут.</vt:lpstr>
      <vt:lpstr>Традиционным является  Пасхальный ягненок, которого обычно выпекают из сладкого теста.</vt:lpstr>
      <vt:lpstr>Комнаты и двери в доме в Пасху украшают венками из зелёных веток der Osterkranz</vt:lpstr>
      <vt:lpstr>В праздничный день на столе должен стоять букет из зеленых веток, на который вешают 12 яиц.</vt:lpstr>
      <vt:lpstr>Весной деревья зеленеют, возрождаясь к новой жизни. В Германии принято, растущие у дома деревья, украшать гирляндами из ярких яичных скорлупок и лент</vt:lpstr>
      <vt:lpstr> Пасха (das Ostern)                                                                                                         der  Hase                                                          Оster             der Kuchen                                                           das Ei                                                                                                            das Gebäck      der Kranz </vt:lpstr>
      <vt:lpstr>Презентация PowerPoint</vt:lpstr>
      <vt:lpstr>Wir spielen wieder.  Wir sind Osterhäschen. Osterhäschen springen lustig. Osterhöschen turnen. Ostrehäschen nicken mit dem Kopf. Osterhäschen klatschen.    </vt:lpstr>
      <vt:lpstr>Arbeitsblatt  №1     Nummeriert bitte die Wörter. 1.die,bemalen, Kinder, Ostereier. Bunt. 2.bringt, die, der Osterhase, Ostereier. 3.die, sitzt, Familie, ganze, am Tisch, feiert ,und, Ostern. 4.die, backen, Kinder, Ostergebäck.</vt:lpstr>
      <vt:lpstr>Домашнее задание 1) Подумайте, отличается ли празднование Пасхи в Германии и России. 2)  Оформить открытку и написать поздравление с Пасхой. ( на рабочих  листах написаны поздравления)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Урок  немецкого языка  в 3 классе                     Учитель: Ваняткина Ю.С.</dc:title>
  <dc:creator>Acer</dc:creator>
  <cp:lastModifiedBy>Acer</cp:lastModifiedBy>
  <cp:revision>45</cp:revision>
  <dcterms:created xsi:type="dcterms:W3CDTF">2013-03-15T02:52:49Z</dcterms:created>
  <dcterms:modified xsi:type="dcterms:W3CDTF">2013-03-17T17:42:16Z</dcterms:modified>
</cp:coreProperties>
</file>