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6" r:id="rId2"/>
  </p:sldMasterIdLst>
  <p:notesMasterIdLst>
    <p:notesMasterId r:id="rId24"/>
  </p:notesMasterIdLst>
  <p:sldIdLst>
    <p:sldId id="295" r:id="rId3"/>
    <p:sldId id="290" r:id="rId4"/>
    <p:sldId id="311" r:id="rId5"/>
    <p:sldId id="258" r:id="rId6"/>
    <p:sldId id="259" r:id="rId7"/>
    <p:sldId id="307" r:id="rId8"/>
    <p:sldId id="260" r:id="rId9"/>
    <p:sldId id="263" r:id="rId10"/>
    <p:sldId id="266" r:id="rId11"/>
    <p:sldId id="265" r:id="rId12"/>
    <p:sldId id="267" r:id="rId13"/>
    <p:sldId id="308" r:id="rId14"/>
    <p:sldId id="268" r:id="rId15"/>
    <p:sldId id="306" r:id="rId16"/>
    <p:sldId id="309" r:id="rId17"/>
    <p:sldId id="305" r:id="rId18"/>
    <p:sldId id="273" r:id="rId19"/>
    <p:sldId id="270" r:id="rId20"/>
    <p:sldId id="272" r:id="rId21"/>
    <p:sldId id="292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0" autoAdjust="0"/>
    <p:restoredTop sz="93103" autoAdjust="0"/>
  </p:normalViewPr>
  <p:slideViewPr>
    <p:cSldViewPr>
      <p:cViewPr varScale="1">
        <p:scale>
          <a:sx n="71" d="100"/>
          <a:sy n="71" d="100"/>
        </p:scale>
        <p:origin x="-9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2BC8-076E-482D-A542-C150DE20E59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925C2-8106-4145-8CDA-8E6265084C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30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925C2-8106-4145-8CDA-8E6265084C5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43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925C2-8106-4145-8CDA-8E6265084C5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57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70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85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18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53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556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704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829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437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77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9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1EDBD-6DB9-469C-8D1C-0347199B23BC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F6441-88DF-4402-BF5E-6EBA1E2F1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2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6500825" y="5589240"/>
            <a:ext cx="2660799" cy="1274460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116632"/>
            <a:ext cx="9270144" cy="15841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Писатели и поэты Вязниковского края 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5" y="5589240"/>
            <a:ext cx="2643175" cy="1268759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Юсова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Викторовна, учитель русского языка и литературы  «МБОУ </a:t>
            </a:r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Мстерская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Вязниковского района»</a:t>
            </a:r>
            <a:endParaRPr lang="ru-RU" sz="1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\Рабочий стол\photo-07-viazniki-russ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" y="1700808"/>
            <a:ext cx="91276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\Рабочий стол\photo-06-viazniki-russ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" y="5589240"/>
            <a:ext cx="6484445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188641"/>
            <a:ext cx="7920880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Светлана Багрова </a:t>
            </a:r>
            <a:endParaRPr lang="ru-RU" sz="5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5580112" y="980728"/>
            <a:ext cx="3168352" cy="532859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1800" dirty="0">
                <a:solidFill>
                  <a:srgbClr val="7030A0"/>
                </a:solidFill>
              </a:rPr>
              <a:t>Родилась в г. Вязники в 1974 году. </a:t>
            </a:r>
          </a:p>
          <a:p>
            <a:pPr marL="45720" indent="0">
              <a:buNone/>
            </a:pPr>
            <a:r>
              <a:rPr lang="ru-RU" sz="1800" dirty="0">
                <a:solidFill>
                  <a:srgbClr val="7030A0"/>
                </a:solidFill>
              </a:rPr>
              <a:t>Стихи начала писать в раннем детстве. Более серьезно увлеклась стихосложением в 2000 году. Зарегистрировалась на сайте </a:t>
            </a:r>
            <a:r>
              <a:rPr lang="ru-RU" sz="1800" dirty="0" err="1">
                <a:solidFill>
                  <a:srgbClr val="7030A0"/>
                </a:solidFill>
              </a:rPr>
              <a:t>Стихи.ру</a:t>
            </a:r>
            <a:r>
              <a:rPr lang="ru-RU" sz="1800" dirty="0">
                <a:solidFill>
                  <a:srgbClr val="7030A0"/>
                </a:solidFill>
              </a:rPr>
              <a:t>, познакомилась с более опытными и зрелыми писателями и поэтами России. Регулярные встречи в Центральном доме литераторов г. Москвы позволили узнать много нового и необходимого для дальнейшего развития творчества. В 2010 году впервые </a:t>
            </a:r>
            <a:r>
              <a:rPr lang="ru-RU" sz="1800" dirty="0" smtClean="0">
                <a:solidFill>
                  <a:srgbClr val="7030A0"/>
                </a:solidFill>
              </a:rPr>
              <a:t>пришла </a:t>
            </a:r>
            <a:r>
              <a:rPr lang="ru-RU" sz="1800" dirty="0">
                <a:solidFill>
                  <a:srgbClr val="7030A0"/>
                </a:solidFill>
              </a:rPr>
              <a:t>в Вязниковскую литературную группу</a:t>
            </a:r>
          </a:p>
          <a:p>
            <a:pPr marL="45720" indent="0">
              <a:buNone/>
            </a:pP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79513" y="908720"/>
            <a:ext cx="2880320" cy="594928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6400" i="1" dirty="0">
                <a:solidFill>
                  <a:srgbClr val="7030A0"/>
                </a:solidFill>
              </a:rPr>
              <a:t>И мелкий дождик сыпал с неба,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Сугробы  серые поил.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Так неуклюже и несмело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Скользили в мокрой каше снега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Сапожки  белые мои.</a:t>
            </a:r>
          </a:p>
          <a:p>
            <a:endParaRPr lang="ru-RU" sz="6400" i="1" dirty="0">
              <a:solidFill>
                <a:srgbClr val="7030A0"/>
              </a:solidFill>
            </a:endParaRPr>
          </a:p>
          <a:p>
            <a:r>
              <a:rPr lang="ru-RU" sz="6400" i="1" dirty="0">
                <a:solidFill>
                  <a:srgbClr val="7030A0"/>
                </a:solidFill>
              </a:rPr>
              <a:t>А ночь богатым покрывалом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Укрыла  плотно спящий город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С глазами желтых фонарей.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Все, что с ветрами бушевало,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Кружа неистовым танцором,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Вдруг, стало тише, холодней.</a:t>
            </a:r>
          </a:p>
          <a:p>
            <a:endParaRPr lang="ru-RU" sz="6400" i="1" dirty="0">
              <a:solidFill>
                <a:srgbClr val="7030A0"/>
              </a:solidFill>
            </a:endParaRPr>
          </a:p>
          <a:p>
            <a:r>
              <a:rPr lang="ru-RU" sz="6400" i="1" dirty="0">
                <a:solidFill>
                  <a:srgbClr val="7030A0"/>
                </a:solidFill>
              </a:rPr>
              <a:t>Петляет след от детских санок,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Летят и стелятся снежинки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Пушистым, ласковым ковром.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И участь местных горожанок -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Они сегодня все блондинки -</a:t>
            </a:r>
          </a:p>
          <a:p>
            <a:r>
              <a:rPr lang="ru-RU" sz="6400" i="1" dirty="0">
                <a:solidFill>
                  <a:srgbClr val="7030A0"/>
                </a:solidFill>
              </a:rPr>
              <a:t>Мерцать январским серебром</a:t>
            </a:r>
            <a:r>
              <a:rPr lang="ru-RU" sz="6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2376264" cy="303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Documents and Settings\Админ\Рабочий стол\Книги вязн авторов\2013-03-28 6\6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274" y="4160821"/>
            <a:ext cx="1649396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4"/>
            </a:gs>
            <a:gs pos="100000">
              <a:schemeClr val="accent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" descr="Папирус"/>
          <p:cNvSpPr>
            <a:spLocks noChangeArrowheads="1"/>
          </p:cNvSpPr>
          <p:nvPr/>
        </p:nvSpPr>
        <p:spPr bwMode="auto">
          <a:xfrm>
            <a:off x="428596" y="0"/>
            <a:ext cx="8426449" cy="1559035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6215074" y="1559036"/>
            <a:ext cx="2714644" cy="459369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285720" y="1643049"/>
            <a:ext cx="2786082" cy="4401205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8679" name="TextBox 10"/>
          <p:cNvSpPr txBox="1">
            <a:spLocks noGrp="1" noChangeArrowheads="1"/>
          </p:cNvSpPr>
          <p:nvPr>
            <p:ph type="body" sz="half" idx="4294967295"/>
          </p:nvPr>
        </p:nvSpPr>
        <p:spPr bwMode="auto">
          <a:xfrm>
            <a:off x="6215074" y="1559036"/>
            <a:ext cx="2714644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Родился 18 декабря     1951 года в городе Муроме. В 1969 году закончил школу и поступил во </a:t>
            </a:r>
            <a:r>
              <a:rPr lang="ru-RU" sz="1600" dirty="0" err="1" smtClean="0">
                <a:solidFill>
                  <a:srgbClr val="FF0000"/>
                </a:solidFill>
                <a:latin typeface="Georgia" pitchFamily="18" charset="0"/>
              </a:rPr>
              <a:t>Мстерскую</a:t>
            </a: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Georgia" pitchFamily="18" charset="0"/>
              </a:rPr>
              <a:t>жудожественную</a:t>
            </a: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школу на живописное отделение. По окончании работал на фабрике «Пролетарское искусство» в творческой группе художников. С 1990года – член Союза художников России. Пишет стихи и прозу преимущественно сатирического содержания и юмористического содержания.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</a:endParaRP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3071802" y="5301208"/>
            <a:ext cx="3143272" cy="1556792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Georgia" pitchFamily="18" charset="0"/>
              </a:rPr>
              <a:t>На самом краешке холста,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Georgia" pitchFamily="18" charset="0"/>
              </a:rPr>
              <a:t>Где ляжет рама из багета,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Georgia" pitchFamily="18" charset="0"/>
              </a:rPr>
              <a:t>Изображу я гладь листа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Georgia" pitchFamily="18" charset="0"/>
              </a:rPr>
              <a:t>И строки грустного сонета.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720" y="1643050"/>
            <a:ext cx="2846120" cy="44012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Georgia" pitchFamily="18" charset="0"/>
              </a:rPr>
              <a:t>Еще работая на фабрике, Александр </a:t>
            </a:r>
            <a:r>
              <a:rPr lang="ru-RU" sz="1400" dirty="0" err="1">
                <a:solidFill>
                  <a:srgbClr val="FF0000"/>
                </a:solidFill>
                <a:latin typeface="Georgia" pitchFamily="18" charset="0"/>
              </a:rPr>
              <a:t>Гаун</a:t>
            </a:r>
            <a:r>
              <a:rPr lang="ru-RU" sz="1400" dirty="0">
                <a:solidFill>
                  <a:srgbClr val="FF0000"/>
                </a:solidFill>
                <a:latin typeface="Georgia" pitchFamily="18" charset="0"/>
              </a:rPr>
              <a:t> увлекся сочинением стихов. В 1996 году вступил в состав Вязниковской литературной группы. В 2003 году выпустил первый сборник стихов «Мстеры тихий уголок» , в 2005 – второй «Сонет на краешке холста» </a:t>
            </a: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</a:rPr>
              <a:t>.Наверное</a:t>
            </a:r>
            <a:r>
              <a:rPr lang="ru-RU" sz="1400" dirty="0">
                <a:solidFill>
                  <a:srgbClr val="FF0000"/>
                </a:solidFill>
                <a:latin typeface="Georgia" pitchFamily="18" charset="0"/>
              </a:rPr>
              <a:t>, автор хотел подчеркнуть, что </a:t>
            </a: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</a:rPr>
              <a:t>он прежде всего художник, а </a:t>
            </a:r>
            <a:r>
              <a:rPr lang="ru-RU" sz="1400" dirty="0">
                <a:solidFill>
                  <a:srgbClr val="FF0000"/>
                </a:solidFill>
                <a:latin typeface="Georgia" pitchFamily="18" charset="0"/>
              </a:rPr>
              <a:t>стихи занимают лишь «краешек холста</a:t>
            </a: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</a:rPr>
              <a:t>». </a:t>
            </a:r>
            <a:r>
              <a:rPr lang="ru-RU" sz="1400" dirty="0">
                <a:solidFill>
                  <a:srgbClr val="FF0000"/>
                </a:solidFill>
                <a:latin typeface="Georgia" pitchFamily="18" charset="0"/>
              </a:rPr>
              <a:t>Публиковался в местной и областной прессе (газета «Маяк» - Вязники , «Голос культуры» - Ковров , «Голос писателя»  - орган владимирской организации Союза Писателей России).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720" y="142852"/>
            <a:ext cx="8462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Александр </a:t>
            </a:r>
            <a:r>
              <a:rPr lang="ru-RU" sz="3200" b="1" i="1" dirty="0" err="1" smtClean="0">
                <a:solidFill>
                  <a:srgbClr val="C00000"/>
                </a:solidFill>
                <a:latin typeface="Georgia" pitchFamily="18" charset="0"/>
              </a:rPr>
              <a:t>Ремович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  <a:latin typeface="Georgia" pitchFamily="18" charset="0"/>
              </a:rPr>
              <a:t>Гаун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6386" name="Picture 2" descr="C:\Documents and Settings\Админ\Рабочий стол\Поэты\argau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643049"/>
            <a:ext cx="3146072" cy="35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\Рабочий стол\Книги вязн авторов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9144000" cy="370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476672" y="332657"/>
            <a:ext cx="110892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Произведения Александра </a:t>
            </a:r>
            <a:r>
              <a:rPr lang="ru-RU" sz="4000" b="1" dirty="0" err="1" smtClean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Гауна</a:t>
            </a:r>
            <a:endParaRPr lang="ru-RU" sz="4000" b="1" dirty="0">
              <a:ln w="11430">
                <a:solidFill>
                  <a:sysClr val="windowText" lastClr="000000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1" name="Picture 3" descr="C:\Documents and Settings\Админ\Рабочий стол\Книги вязн авторов\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2939"/>
            <a:ext cx="2376264" cy="371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Админ\Рабочий стол\Книги вязн авторов\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62599"/>
            <a:ext cx="2627784" cy="367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Админ\Рабочий стол\Книги вязн авторов\2013-03-28 7\7 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1840707" cy="267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Documents and Settings\Админ\Рабочий стол\Книги вязн авторов\0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164" y="1005846"/>
            <a:ext cx="2483799" cy="353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24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енец ле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642918"/>
            <a:ext cx="7730193" cy="131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50560" y="214290"/>
            <a:ext cx="55707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Владимир 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Курчаткин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071678"/>
            <a:ext cx="2731565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Родился во Мстёре в 1951 году.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образованию художник – миниатюрист.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Пишет  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стихи. Они у него – очень личные, в них заложено все: и боль, и радость, и юмор, в них есть доверительность, вкус, какие-то до боли знакомые всем воспоминания. Все стихотворения проникнуты чувством любви к близким, друзьям и своей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малой Родине   - Мстере. Сочиняет музыку, 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прекрасно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исполняет песни под гитару. Является автором музыки к песням на стихи многих вязниковских поэтов.</a:t>
            </a: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1615391" cy="230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584" tIns="914112" rIns="685584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3714752"/>
            <a:ext cx="2500330" cy="27699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endParaRPr lang="ru-RU" altLang="ja-JP" sz="1200" dirty="0" smtClean="0">
              <a:solidFill>
                <a:prstClr val="black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077" y="2057397"/>
            <a:ext cx="3037724" cy="227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7" y="2071678"/>
            <a:ext cx="264612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Заветный край! Леса и перелески,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Исхоженные вдоль и поперёк,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Трезвон в полях кузнечиковых песен,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Горячий бархат тропок и дорог,</a:t>
            </a:r>
          </a:p>
          <a:p>
            <a:endParaRPr lang="ru-RU" sz="12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Извивы рек, где стайки </a:t>
            </a:r>
            <a:r>
              <a:rPr lang="ru-RU" sz="1200" dirty="0" err="1">
                <a:solidFill>
                  <a:schemeClr val="accent3">
                    <a:lumMod val="75000"/>
                  </a:schemeClr>
                </a:solidFill>
              </a:rPr>
              <a:t>окунишек</a:t>
            </a:r>
            <a:endParaRPr lang="ru-RU" sz="12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Будили в нас напрасные мечты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И весело от нас, от ребятишек,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Бросались под нависшие кусты-</a:t>
            </a:r>
          </a:p>
          <a:p>
            <a:endParaRPr lang="ru-RU" sz="12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-Как близко всё! И дальние берёзы,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И тёплый снег ромашковых полей...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Покойно здесь, поскольку даже грозы</a:t>
            </a:r>
          </a:p>
          <a:p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Здесь </a:t>
            </a:r>
            <a:r>
              <a:rPr lang="ru-RU" sz="1200" dirty="0" err="1">
                <a:solidFill>
                  <a:schemeClr val="accent3">
                    <a:lumMod val="75000"/>
                  </a:schemeClr>
                </a:solidFill>
              </a:rPr>
              <a:t>бестревожней</a:t>
            </a:r>
            <a:r>
              <a:rPr lang="ru-RU" sz="1200" dirty="0">
                <a:solidFill>
                  <a:schemeClr val="accent3">
                    <a:lumMod val="75000"/>
                  </a:schemeClr>
                </a:solidFill>
              </a:rPr>
              <a:t> как- то и добрей.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2627785" y="4335365"/>
            <a:ext cx="3456382" cy="2199073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Вера же привела Владимира Анатольевича и к церковному пению. Он поет в клиросном хоре при </a:t>
            </a: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</a:rPr>
              <a:t>Мстерском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Свято-Богоявленском монастыре, с которым неоднократно выступал на различных фестивалях, конкурсах.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558280" cy="75895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u="sng" dirty="0" smtClean="0">
                <a:ln/>
                <a:solidFill>
                  <a:schemeClr val="accent3"/>
                </a:solidFill>
              </a:rPr>
              <a:t>Вадим </a:t>
            </a:r>
            <a:r>
              <a:rPr lang="ru-RU" b="1" i="1" u="sng" dirty="0" err="1" smtClean="0">
                <a:ln/>
                <a:solidFill>
                  <a:schemeClr val="accent3"/>
                </a:solidFill>
              </a:rPr>
              <a:t>Гужев</a:t>
            </a:r>
            <a:endParaRPr lang="ru-RU" b="1" i="1" u="sng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464496" cy="17281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Родился в поселке Мстера Вязниковского района в 1951 году. Закончил 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Мстерскую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школу №11, Вязниковский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льнотехникум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и Ульяновский политехнический институт. В настоящее время проживает в г. Ульяновске.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Многие его стихи о малой родине, о дорогих  сердцу земляках.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404663"/>
            <a:ext cx="4038600" cy="61926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i="1" dirty="0">
                <a:solidFill>
                  <a:schemeClr val="accent5">
                    <a:lumMod val="75000"/>
                  </a:schemeClr>
                </a:solidFill>
              </a:rPr>
              <a:t>НЕ ДАЙ НАМ БОГ</a:t>
            </a:r>
          </a:p>
          <a:p>
            <a:pPr marL="0" indent="0">
              <a:buNone/>
            </a:pPr>
            <a:r>
              <a:rPr lang="ru-RU" sz="1800" i="1" dirty="0">
                <a:solidFill>
                  <a:schemeClr val="accent5">
                    <a:lumMod val="75000"/>
                  </a:schemeClr>
                </a:solidFill>
              </a:rPr>
              <a:t>                                         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Не дай нам Бог покинуть мир в печали, 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С остывшим сердцем, с тёмною душой,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В смятении, в унынии, в опале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И в несогласии с природой и собой.</a:t>
            </a:r>
          </a:p>
          <a:p>
            <a:pPr marL="0" indent="0">
              <a:buNone/>
            </a:pPr>
            <a:endParaRPr lang="ru-RU" sz="29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900" i="1" dirty="0" smtClean="0">
                <a:solidFill>
                  <a:schemeClr val="accent5">
                    <a:lumMod val="75000"/>
                  </a:schemeClr>
                </a:solidFill>
              </a:rPr>
              <a:t>Не </a:t>
            </a: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дай нам Бог ни зависти, ни лести,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Цепей раба, не отданных долгов,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Потери веры, совести и чести,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Не искупленья сделанных грехов…</a:t>
            </a:r>
          </a:p>
          <a:p>
            <a:pPr marL="0" indent="0">
              <a:buNone/>
            </a:pPr>
            <a:endParaRPr lang="ru-RU" sz="2900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О, дай нам Боже быть тобой хранимым,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Достойно дай нам жизнь свою прожить.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Даруй нам счастье кем-то быть любимым 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accent5">
                    <a:lumMod val="75000"/>
                  </a:schemeClr>
                </a:solidFill>
              </a:rPr>
              <a:t>И самому кого-нибудь любить.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C:\Documents and Settings\Админ\Рабочий стол\Фото 60 лет литгруппе\getImaрр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07920"/>
            <a:ext cx="2952328" cy="305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66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540568" y="0"/>
            <a:ext cx="10009112" cy="1112168"/>
          </a:xfrm>
        </p:spPr>
        <p:txBody>
          <a:bodyPr/>
          <a:lstStyle/>
          <a:p>
            <a:r>
              <a:rPr lang="ru-RU" b="1" dirty="0" smtClean="0"/>
              <a:t>Произведения Вадима </a:t>
            </a:r>
            <a:r>
              <a:rPr lang="ru-RU" b="1" dirty="0" err="1" smtClean="0"/>
              <a:t>Гужева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Админ\Рабочий стол\Книги вязн авторов\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72" y="1700808"/>
            <a:ext cx="2633317" cy="365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Админ\Рабочий стол\Книги вязн авторов\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184" y="2348880"/>
            <a:ext cx="254657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Админ\Рабочий стол\Книги вязн авторов\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08920"/>
            <a:ext cx="2703074" cy="376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8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ru-RU" dirty="0" smtClean="0"/>
              <a:t>Роберт </a:t>
            </a:r>
            <a:r>
              <a:rPr lang="ru-RU" dirty="0" err="1" smtClean="0"/>
              <a:t>Зиганшин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ОБЛАКА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                       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Облака подсвечены закатом,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Словно извозились в соке вишен.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Им кричу- хочу быть с вами рядом.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Облакам мой крик, увы, не слышен.</a:t>
            </a:r>
          </a:p>
          <a:p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До того ль им, по небу спешащим,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Обратить свой взор на человека.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Облакам смотреть на всех кричащих-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Лишь задержка, лишняя помеха.</a:t>
            </a:r>
          </a:p>
          <a:p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Что им - жалко взять меня с собою,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Унести от суетности быта?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Так стою с поднятой головою.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Кулаки, сжимая от обиды.</a:t>
            </a:r>
          </a:p>
          <a:p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А они летят себе неспешно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По ветру к своей незримой цели.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Отчего ж кляну их безудержно,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Есть ли повод то на самом деле.</a:t>
            </a:r>
          </a:p>
          <a:p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Да, поступки нам свои не зримы.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Сами не всегда бываем лучше.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Нам кричат. Но мы бежали мимо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Облаком, а может грозной тучей.</a:t>
            </a:r>
          </a:p>
          <a:p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816765" cy="1816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2780929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Родился в апреле 1966года в Таджикистане, Школу закончил в Вязниках. Частный предприниматель.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Увлекается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фантастикой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радиоэлектроникой, компьютерной техникой. В Вязниковскую литературную группу пришел в 2002 году. Стихи были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опубликованы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газете «Маяк».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0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214282" y="2000240"/>
            <a:ext cx="3214710" cy="4357718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6429388" y="1340768"/>
            <a:ext cx="2500330" cy="5517231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</a:rPr>
              <a:t>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ИГРАЕТ ДЕВОЧКА С БУЛЬДОГОМ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Играет девочка с бульдогом.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Бульдог – восторг, та – недотрога.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И оба счастливы вполне.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Их мячик катится ко мне.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Как счастлива дорога детства,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Смеётся солнце в вышине.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И умный взгляд весёлого бульдога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Открыто был подарен мне.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Попрыгай с нами, недотрога,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 И, будешь счастлива вдвойне.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 Бульдог партнёр, не кавалер,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 Благодарю, - сказала, - сэр!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О, не судите очень строго!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Вы так воспитаны!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Порода.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Интеллигент и джентльмен!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Смеясь, девчушка гладит «Лорда»,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Я улыбаюсь вместе с ней,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Смеётся и бульдожья морда,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Тут я воскликнула: О, </a:t>
            </a:r>
            <a:r>
              <a:rPr lang="ru-RU" sz="1100" b="1" dirty="0" err="1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кей</a:t>
            </a: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Мне так тепло  с друзьями стало.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Потом я плакала полдня: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- Куда-то, детство, ускакало,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Как круглый мячик от меня…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929058" y="1785926"/>
            <a:ext cx="1928813" cy="2571750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AutoShape 2" descr="Папирус"/>
          <p:cNvSpPr>
            <a:spLocks noChangeArrowheads="1"/>
          </p:cNvSpPr>
          <p:nvPr/>
        </p:nvSpPr>
        <p:spPr bwMode="auto">
          <a:xfrm>
            <a:off x="107504" y="1"/>
            <a:ext cx="8928992" cy="1484784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i="1" dirty="0" smtClean="0">
                <a:solidFill>
                  <a:srgbClr val="642F04"/>
                </a:solidFill>
                <a:latin typeface="Georgia" pitchFamily="18" charset="0"/>
              </a:rPr>
              <a:t>Валентина Ильинична Осташкова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000240"/>
            <a:ext cx="321471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Родилась 2 сентября 1941 года в г. Вязники. Образование средне – техническое и незаконченное высшее.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 1959 году уехала по направлению в Новосибирск, где училась и работала.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После выхода на пенсию вернулась в родные Вязники.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Стихи пишет давно. Посещает вязниковскую литературную группу.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Стихи Валентины Ильиничны печатались в газетах «Маяк» и «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Районка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. 21 век».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 2011 году вышел сборник «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Сентябрина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».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747943"/>
            <a:ext cx="1971671" cy="257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Documents and Settings\Админ\Рабочий стол\Книги вязн авторов\2013-03-28\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4524345"/>
            <a:ext cx="1598602" cy="231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285750" y="1477963"/>
            <a:ext cx="3134122" cy="5191397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Работал преподавателем физической культуры в школе, тренером – преподавателем в детско – юношеской спортивной школе. Последние 20 лет Владимир Михайлович работал врачом скорой помощи.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В настоящее время на пенсии. Стихи начал писать в школе. Тематика стихов ранее была связана с событиями в личной жизни. Постепенно количество тем для стихов расширилось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. Автор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является членом вязниковской </a:t>
            </a:r>
            <a:r>
              <a:rPr lang="ru-RU" sz="1400" b="1" i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литгруппы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, печатается в газете «Маяк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», в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«Медицинской газете».  Многие его стихи положены на музыку.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Изданы три сборника стихов : «Уста души», «Прикосновение души», «Невозвратное».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563888" y="1477963"/>
            <a:ext cx="1944216" cy="2816155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AutoShape 2" descr="Папирус"/>
          <p:cNvSpPr>
            <a:spLocks noChangeArrowheads="1"/>
          </p:cNvSpPr>
          <p:nvPr/>
        </p:nvSpPr>
        <p:spPr bwMode="auto">
          <a:xfrm>
            <a:off x="285750" y="274637"/>
            <a:ext cx="8569325" cy="1066131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1" name="Заголовок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rgbClr val="993300"/>
                </a:solidFill>
                <a:latin typeface="Georgia" pitchFamily="18" charset="0"/>
              </a:rPr>
              <a:t>Владимир </a:t>
            </a:r>
            <a:r>
              <a:rPr lang="ru-RU" sz="4000" b="1" i="1" dirty="0" err="1" smtClean="0">
                <a:solidFill>
                  <a:srgbClr val="993300"/>
                </a:solidFill>
                <a:latin typeface="Georgia" pitchFamily="18" charset="0"/>
              </a:rPr>
              <a:t>Гаряев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25604" name="Прямоугольник 7"/>
          <p:cNvSpPr>
            <a:spLocks noChangeArrowheads="1"/>
          </p:cNvSpPr>
          <p:nvPr/>
        </p:nvSpPr>
        <p:spPr bwMode="auto">
          <a:xfrm>
            <a:off x="5724128" y="1477963"/>
            <a:ext cx="320556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Пройдут дожди, снега,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     иные встанут травы,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А я не расстаюсь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     с надеждою один,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Что стих мой не умрет,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Что отблеск скромной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                                  славы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 Коснется и моих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       мерцающих седин!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42" name="Picture 2" descr="C:\Documents and Settings\Админ\Рабочий стол\Фото 60 лет литгруппе\d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723" y="1723109"/>
            <a:ext cx="1692111" cy="232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419872" y="4617284"/>
            <a:ext cx="2304256" cy="1670332"/>
          </a:xfrm>
          <a:prstGeom prst="roundRect">
            <a:avLst>
              <a:gd name="adj" fmla="val 1831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«Не покидай меня, любовь, не остужай мой ум и душу…»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Documents and Settings\Админ\Рабочий стол\Книги вязн авторов\2013-03-28 10\10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719" y="4499559"/>
            <a:ext cx="1540377" cy="225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42844" y="1556792"/>
            <a:ext cx="3214710" cy="5158344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Уроженка Владимира. После средней школы окончила Владимирский механико – технологический техникум. Затем работала на </a:t>
            </a: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заводе «</a:t>
            </a:r>
            <a:r>
              <a:rPr lang="ru-RU" sz="1600" b="1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Автоприбор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» г. Владимира. В 1986 году переехала в Вязники.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Стихи начала писать с 12 лет. Серьезно увлеклась поэзией в 2007 году. , в том же году стала посещать занятия </a:t>
            </a:r>
            <a:r>
              <a:rPr lang="ru-RU" sz="1600" b="1" i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литгруппы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 г. Вязники.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 Печаталась в местной газете «маяк2, в 2008 году в поэтическом сборнике «В плену таланта».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В 2009 году вышел сборник стихов «Любовь еще быть может»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6041180" y="260648"/>
            <a:ext cx="2779233" cy="4104456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Хороши вечера в Подмосковье,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Только в Вязниках лучше они.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Я люблю, но особой любовью,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Этот край, где поют соловьи.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Где  задумчивы вязы и клёны,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Под луною ночного шатра,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Здесь Фатьянов, мечтая влюблено,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По аллеям бродил до утра.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Милый край, где в </a:t>
            </a:r>
            <a:r>
              <a:rPr lang="ru-RU" sz="1100" b="1" i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зарецкие</a:t>
            </a: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 дали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Смотрит небо очами озёр,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Вы родней моей отчины стали,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Дорог мне ваш зелёный простор.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А весною у нас всюду слышно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Птичьей песнею полнится сад,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Белоснежные взгорья от вишни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Будто лебеди к солнцу летят.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Как люблю я черёмухи всполох,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Светлой </a:t>
            </a:r>
            <a:r>
              <a:rPr lang="ru-RU" sz="1100" b="1" i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Клязьмы</a:t>
            </a: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 разливы весной,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В ситце луга ромашковый шорох,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Уголок свой России родной.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694253" y="1556793"/>
            <a:ext cx="2101883" cy="2520280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AutoShape 2" descr="Папирус"/>
          <p:cNvSpPr>
            <a:spLocks noChangeArrowheads="1"/>
          </p:cNvSpPr>
          <p:nvPr/>
        </p:nvSpPr>
        <p:spPr bwMode="auto">
          <a:xfrm>
            <a:off x="214283" y="404664"/>
            <a:ext cx="5581853" cy="1008112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rgbClr val="642F04"/>
                </a:solidFill>
                <a:latin typeface="Georgia" pitchFamily="18" charset="0"/>
              </a:rPr>
              <a:t>Татьяна Тарасова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86837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>
              <a:latin typeface="Georgia" pitchFamily="18" charset="0"/>
            </a:endParaRPr>
          </a:p>
          <a:p>
            <a:endParaRPr lang="ru-RU" sz="1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38599"/>
            <a:ext cx="1656184" cy="195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Documents and Settings\Админ\Рабочий стол\Книги вязн авторов\2013-03-28 2\2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9154">
            <a:off x="3606185" y="4518368"/>
            <a:ext cx="1440462" cy="201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Админ\Рабочий стол\Книги вязн авторов\2013-03-28 3\3 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974">
            <a:off x="5512210" y="4697125"/>
            <a:ext cx="1383676" cy="199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Админ\Рабочий стол\Книги вязн авторов\2013-03-28 4\4 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1659">
            <a:off x="7217258" y="4577078"/>
            <a:ext cx="1490205" cy="204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AutoShape 5" descr="Полотно"/>
          <p:cNvSpPr>
            <a:spLocks noChangeArrowheads="1"/>
          </p:cNvSpPr>
          <p:nvPr/>
        </p:nvSpPr>
        <p:spPr bwMode="auto">
          <a:xfrm>
            <a:off x="323528" y="5949280"/>
            <a:ext cx="8568952" cy="792088"/>
          </a:xfrm>
          <a:prstGeom prst="horizontalScroll">
            <a:avLst>
              <a:gd name="adj" fmla="val 12500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2012 год  - 60 лет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Вязниковская литературная группа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4338" name="Picture 2" descr="E:\А Гаун материалы\Фото 60 лет литгруппе\downlмм.d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980728"/>
            <a:ext cx="6768752" cy="507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28596" y="1643050"/>
            <a:ext cx="2714644" cy="4073560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AutoShape 2" descr="Папирус"/>
          <p:cNvSpPr>
            <a:spLocks noChangeArrowheads="1"/>
          </p:cNvSpPr>
          <p:nvPr/>
        </p:nvSpPr>
        <p:spPr bwMode="auto">
          <a:xfrm>
            <a:off x="2123728" y="142852"/>
            <a:ext cx="4752528" cy="1269924"/>
          </a:xfrm>
          <a:prstGeom prst="horizontalScroll">
            <a:avLst>
              <a:gd name="adj" fmla="val 125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6766" cy="69557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4000" b="0" i="1" dirty="0" smtClean="0">
                <a:solidFill>
                  <a:schemeClr val="accent6">
                    <a:lumMod val="25000"/>
                  </a:schemeClr>
                </a:solidFill>
                <a:latin typeface="Georgia" pitchFamily="18" charset="0"/>
              </a:rPr>
              <a:t>Надежда Рязанцева</a:t>
            </a:r>
            <a:endParaRPr lang="ru-RU" sz="4000" b="0" i="1" dirty="0">
              <a:solidFill>
                <a:schemeClr val="accent6">
                  <a:lumMod val="25000"/>
                </a:schemeClr>
              </a:solidFill>
              <a:latin typeface="Georgia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582" y="1623914"/>
            <a:ext cx="1837522" cy="266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5" y="1714488"/>
            <a:ext cx="2714644" cy="3874752"/>
          </a:xfrm>
        </p:spPr>
        <p:txBody>
          <a:bodyPr>
            <a:noAutofit/>
          </a:bodyPr>
          <a:lstStyle/>
          <a:p>
            <a:r>
              <a:rPr lang="ru-RU" sz="1600" i="1" dirty="0">
                <a:solidFill>
                  <a:schemeClr val="accent5">
                    <a:lumMod val="50000"/>
                  </a:schemeClr>
                </a:solidFill>
              </a:rPr>
              <a:t>«Раньше стихи в моей жизни не играли никакой роли, но с годами я к ним привыкла и поняла, что без творчества жизнь не интересна. Когда в голове нет стихов, я испытываю некоторую потерю. Потребность творить, это, наверное, сила, которую нам подарил Бог. Несколько раз я бросала писать стихи, но каждый раз оказывалось, что я без них пропадаю»</a:t>
            </a:r>
            <a:endParaRPr lang="ru-RU" sz="1600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868144" y="2924944"/>
            <a:ext cx="2918698" cy="3816424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Может быть то Божья милость, -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 воскресенье я родилась.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Имя светлое мне дали,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И Надеждою назвали.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И теперь мои одежды 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Легкокрылые надежды.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Я порой сама не знаю,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Где живу, а где летаю.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Рассыпаюсь в звуках Света,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Будто искорка рассвета.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Загляни в моё оконце,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Где надежды - там и солнце.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Так люблю дарить подарки,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Чтоб надежды были жарки.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Пусть живёт душа чужая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Незаметно расцветая.</a:t>
            </a:r>
          </a:p>
        </p:txBody>
      </p:sp>
      <p:pic>
        <p:nvPicPr>
          <p:cNvPr id="3" name="Picture 2" descr="C:\Documents and Settings\Админ\Рабочий стол\Поэты\downloadп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231" y="4575220"/>
            <a:ext cx="1530847" cy="216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Админ\Рабочий стол\Поэты\downloa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4664"/>
            <a:ext cx="15240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214282" y="2071678"/>
            <a:ext cx="2928958" cy="4525674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Вдыхая  дивный  воздух  </a:t>
            </a:r>
            <a:r>
              <a:rPr lang="ru-RU" sz="1100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вязниковья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С  изысканною  свежестью  лугов,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  пеньем  очаровываюсь  вновь  я,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Живу  в  плену  </a:t>
            </a:r>
            <a:r>
              <a:rPr lang="ru-RU" sz="1100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Фатьяновских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 стихов.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Играет  ветер,  будто  бы  на  лютне,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Звуча  негромко  струнами  стволов.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Спокойнее  становится,  уютней,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От  звуков  этих  всем  без  лишних  слов.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Нам  дарят  соловьи  под  кровом  ночи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Симфонию – как  память  о  былом,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Которая  пленяет  и  пророчит,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Живёт  в  душе,  как  чувственный  излом.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Но  всё  звучат,  звучат,  и  раскрывают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Фатьяновские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 песни  в  душах  грань,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Их  слушая,  как – будто  бы  по  краю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Идёшь  вперёд  и  тянешь  к  небу  длань.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И  не  забыть,  хоть  в  жизни  раз  услышав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Задорный,  светлый,  жизненный  мотив,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Дождь  музыкой  стучит  по  мокрой  крыше,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Фатьянову  творенье  посвятив.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5857884" y="1785926"/>
            <a:ext cx="2928958" cy="4929198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Осень  брызнула  дождём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Мелким,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Ветер  северный  подул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Сильно,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  летних  днях  моя  душа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Грелась,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Веет  холодом  теперь,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Стынью.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i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Нервным  пламенем  дрожат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Свечи,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Воск  их  медленно  течёт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Красный.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А  на  небе  виден  путь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Млечный,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Тело  просит  от  тебя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Ласки.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i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Ветры  шумно  в  тишине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Стонут,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Сердце  рвётся  из  груди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  силой.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Ветви  шепчут  о  любви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Томно,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Нам  не  быть  теперь  вдвоём,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Милый.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i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Словно  сбрызнула  дождём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Мелким  –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Наши  чувства,  охладив,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Осень.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Будто  пряча  резкость  слов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Колких,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Ветер  золото  листвы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>
                <a:solidFill>
                  <a:schemeClr val="accent3">
                    <a:lumMod val="50000"/>
                  </a:schemeClr>
                </a:solidFill>
              </a:rPr>
              <a:t>Носит. 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" name="AutoShape 2" descr="Папирус"/>
          <p:cNvSpPr>
            <a:spLocks noChangeArrowheads="1"/>
          </p:cNvSpPr>
          <p:nvPr/>
        </p:nvSpPr>
        <p:spPr bwMode="auto">
          <a:xfrm>
            <a:off x="285750" y="116632"/>
            <a:ext cx="8569325" cy="1512167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latin typeface="Georgia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58" y="593504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Наталья Борисова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4797152"/>
            <a:ext cx="2438012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«Люблю стихи как читать, так и писать. В моих стихах – вся я и моя душа…»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677" y="2071792"/>
            <a:ext cx="1907469" cy="226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1628800"/>
            <a:ext cx="4964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Родилась в г. Вязники в 1987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88057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Сборники вязниковских литераторов</a:t>
            </a:r>
            <a:endParaRPr lang="ru-RU" sz="3200" b="1" dirty="0"/>
          </a:p>
        </p:txBody>
      </p:sp>
      <p:pic>
        <p:nvPicPr>
          <p:cNvPr id="15362" name="Picture 2" descr="C:\Documents and Settings\Админ\Рабочий стол\Поэты\getImы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376264" cy="377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Documents and Settings\Админ\Рабочий стол\Поэты\getImф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82514"/>
            <a:ext cx="2424815" cy="368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Documents and Settings\Админ\Рабочий стол\Книги вязн авторов\2013-03-28 8\8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604" y="1700808"/>
            <a:ext cx="2461120" cy="355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Documents and Settings\Админ\Рабочий стол\Книги вязн авторов\2013-03-28 9\9 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97209"/>
            <a:ext cx="2544684" cy="370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5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" descr="Папирус"/>
          <p:cNvSpPr>
            <a:spLocks noChangeArrowheads="1"/>
          </p:cNvSpPr>
          <p:nvPr/>
        </p:nvSpPr>
        <p:spPr bwMode="auto">
          <a:xfrm>
            <a:off x="250030" y="3540"/>
            <a:ext cx="8143873" cy="1714512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42844" y="4077072"/>
            <a:ext cx="8966609" cy="2664296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0" name="Прямоугольник 4"/>
          <p:cNvSpPr>
            <a:spLocks noChangeArrowheads="1"/>
          </p:cNvSpPr>
          <p:nvPr/>
        </p:nvSpPr>
        <p:spPr bwMode="auto">
          <a:xfrm>
            <a:off x="142844" y="2786058"/>
            <a:ext cx="9001156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	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Родился в деревне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Новоселиха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Ветлужского района  Горьковской области. Окончил школу №2 в городе Ветлуге, а затем, в 1972 году, Казанский университет. С апреля 1965 года –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журналиств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Ветлужской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районной газете, с 1967 по 1970 год – литературный сотрудник, заведующий отделом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Перевозской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районной газеты. С сентября 1970 по июнь 1976 – заместитель редактора. В июне 1976 года переехал в Вязники, сначала работал корреспондентом районной газеты «Маяк», затем заведующим отделом, с ноября 1985 года стал редактором «Маяка».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В 1966 году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Н.Н.Соловьев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принят в Союз журналистов СССР, в 1998 году – в члены Союза писателей России. В 2003 году присвоено звание «Заслуженный работник культуры России», ветеран труда. В 2009 Николай Николаевич награжден медалью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Ю.А.Гагарина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</a:rPr>
              <a:t> «За заслуги перед космонавтикой», в 2010 году награжден орденом Союза журналистов России «За заслуги перед профессиональным сообществом».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Книги </a:t>
            </a:r>
            <a:r>
              <a:rPr lang="ru-RU" sz="14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Н.Н.Соловьева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 - это «Базарный день», «Близ речки Малой», «До фронта 300 верст», «Под родными облаками».</a:t>
            </a:r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78592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85728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dirty="0" err="1" smtClean="0">
                <a:solidFill>
                  <a:srgbClr val="993300"/>
                </a:solidFill>
                <a:latin typeface="Century" pitchFamily="18" charset="0"/>
              </a:rPr>
              <a:t>НиколайНиколаевич</a:t>
            </a:r>
            <a:endParaRPr lang="ru-RU" sz="4000" i="1" dirty="0" smtClean="0">
              <a:solidFill>
                <a:srgbClr val="993300"/>
              </a:solidFill>
              <a:latin typeface="Century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dirty="0" smtClean="0">
                <a:solidFill>
                  <a:srgbClr val="993300"/>
                </a:solidFill>
                <a:latin typeface="Century" pitchFamily="18" charset="0"/>
              </a:rPr>
              <a:t>Соловьев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30" name="Picture 6" descr="C:\Documents and Settings\Админ\Рабочий стол\Книги вязн авторов\2013-03-28 11\11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705" y="1692863"/>
            <a:ext cx="1424390" cy="227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Админ\Рабочий стол\Книги вязн авторов\2013-03-28 12\12 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364" y="1696887"/>
            <a:ext cx="1592652" cy="219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Админ\Рабочий стол\Книги вязн авторов\0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33953"/>
            <a:ext cx="1584176" cy="219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Админ\Рабочий стол\Поэты\downloaб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0" y="1665375"/>
            <a:ext cx="1872208" cy="232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6143625" y="2357438"/>
            <a:ext cx="3000375" cy="3214687"/>
          </a:xfr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4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0" y="1928813"/>
            <a:ext cx="2143125" cy="2071687"/>
          </a:xfr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4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0" y="1785938"/>
            <a:ext cx="2763838" cy="4918075"/>
          </a:xfr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Сферы его творческих пристрастий – поэзия, а также ироническая, историческая и фантастическая проза. С удовольствием использует народный язык и особенности родного владимирского говора.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Пишет произведения для детей. Активно участвует в общественных делах.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Участвовал в творческих конкурсах различных уровней. Неоднократно становился лауреатом областного конкурса , конкурсов газеты «Надежда». В 1998 году стал лауреатом всероссийского конкурса «Инвалид и общество» в номинации «Общее дело» (1 премия),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в 2006 году – дипломантом международного конкурса «Золотое перо Руси».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1200" b="1" baseline="0" dirty="0" smtClean="0">
                <a:solidFill>
                  <a:srgbClr val="C00000"/>
                </a:solidFill>
                <a:latin typeface="Arial" pitchFamily="34" charset="0"/>
              </a:rPr>
              <a:t>Участвовал в конкурсах международной премии «Филантроп» и стал</a:t>
            </a: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</a:rPr>
              <a:t> лауреатом первой премии в номинации «Поэтическое творчество»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AutoShape 2" descr="Папирус"/>
          <p:cNvSpPr>
            <a:spLocks noChangeArrowheads="1"/>
          </p:cNvSpPr>
          <p:nvPr/>
        </p:nvSpPr>
        <p:spPr bwMode="auto">
          <a:xfrm>
            <a:off x="285750" y="0"/>
            <a:ext cx="8569325" cy="1871663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Заголовок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993300"/>
                </a:solidFill>
                <a:latin typeface="Georgia" pitchFamily="18" charset="0"/>
              </a:rPr>
              <a:t>Владимир Михайлович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Georgia" pitchFamily="18" charset="0"/>
              </a:rPr>
              <a:t>Герасимов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6228184" y="2357438"/>
            <a:ext cx="2915816" cy="297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1200"/>
              <a:tabLst/>
            </a:pPr>
            <a:r>
              <a:rPr lang="ru-RU" sz="1250" dirty="0" smtClean="0">
                <a:solidFill>
                  <a:srgbClr val="C00000"/>
                </a:solidFill>
                <a:latin typeface="Arial" pitchFamily="34" charset="0"/>
              </a:rPr>
              <a:t>Родился во Владимире в семье служащих. Сейчас живет в поселке Нововязники. Инвалид 1 –й группы с детства. Несмотря на недуг, в 1982 году окончил заочное отделение Литературного института им. Горького.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1200"/>
              <a:tabLst/>
            </a:pPr>
            <a:r>
              <a:rPr kumimoji="0" lang="ru-RU" sz="125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Писать начал с детских</a:t>
            </a:r>
            <a:r>
              <a:rPr kumimoji="0" lang="ru-RU" sz="125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лет. Увлеченно занимается журналистикой. Является внештатным корреспондентом ряда газет. Имеет множество публикаций в местных, областных, центральных изданиях. В 1986 году был принят в Союз журналистов СССР.</a:t>
            </a:r>
            <a:endParaRPr kumimoji="0" lang="ru-RU" sz="125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  <p:sp>
        <p:nvSpPr>
          <p:cNvPr id="16393" name="TextBox 13"/>
          <p:cNvSpPr txBox="1">
            <a:spLocks noChangeArrowheads="1"/>
          </p:cNvSpPr>
          <p:nvPr/>
        </p:nvSpPr>
        <p:spPr bwMode="auto">
          <a:xfrm>
            <a:off x="5500694" y="1643050"/>
            <a:ext cx="37518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i="1" dirty="0" smtClean="0">
                <a:solidFill>
                  <a:srgbClr val="FF0000"/>
                </a:solidFill>
                <a:latin typeface="Arial" pitchFamily="34" charset="0"/>
              </a:rPr>
              <a:t>«Я крылатый, если приглядеться…»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                                  В. Герасимов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9" name="Oval 12" descr="Папирус"/>
          <p:cNvSpPr txBox="1">
            <a:spLocks noChangeArrowheads="1"/>
          </p:cNvSpPr>
          <p:nvPr/>
        </p:nvSpPr>
        <p:spPr bwMode="auto">
          <a:xfrm>
            <a:off x="2763142" y="4643446"/>
            <a:ext cx="3166171" cy="2035971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На стихи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Владимира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Герасимова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написаны песни, авторами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solidFill>
                  <a:srgbClr val="C00000"/>
                </a:solidFill>
                <a:latin typeface="Arial" pitchFamily="34" charset="0"/>
              </a:rPr>
              <a:t>м</a:t>
            </a:r>
            <a:r>
              <a:rPr lang="ru-RU" sz="1600" baseline="0" dirty="0" smtClean="0">
                <a:solidFill>
                  <a:srgbClr val="C00000"/>
                </a:solidFill>
                <a:latin typeface="Arial" pitchFamily="34" charset="0"/>
              </a:rPr>
              <a:t>узыки стали </a:t>
            </a:r>
            <a:r>
              <a:rPr lang="ru-RU" sz="1600" baseline="0" dirty="0" err="1" smtClean="0">
                <a:solidFill>
                  <a:srgbClr val="C00000"/>
                </a:solidFill>
                <a:latin typeface="Arial" pitchFamily="34" charset="0"/>
              </a:rPr>
              <a:t>И.Н.Федотов</a:t>
            </a:r>
            <a:r>
              <a:rPr lang="ru-RU" sz="1600" baseline="0" dirty="0" smtClean="0">
                <a:solidFill>
                  <a:srgbClr val="C00000"/>
                </a:solidFill>
                <a:latin typeface="Arial" pitchFamily="34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Е.Штайда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, </a:t>
            </a:r>
            <a:r>
              <a:rPr kumimoji="0" lang="ru-RU" sz="1600" b="0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В.Лукьянов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err="1" smtClean="0">
                <a:solidFill>
                  <a:srgbClr val="C00000"/>
                </a:solidFill>
                <a:latin typeface="Arial" pitchFamily="34" charset="0"/>
              </a:rPr>
              <a:t>Н.Рогожин</a:t>
            </a:r>
            <a:r>
              <a:rPr lang="ru-RU" sz="1600" baseline="0" dirty="0" smtClean="0">
                <a:latin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9" name="TextBox 15"/>
          <p:cNvSpPr txBox="1">
            <a:spLocks noChangeArrowheads="1"/>
          </p:cNvSpPr>
          <p:nvPr/>
        </p:nvSpPr>
        <p:spPr bwMode="auto">
          <a:xfrm>
            <a:off x="6000760" y="5643578"/>
            <a:ext cx="32517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C00000"/>
                </a:solidFill>
                <a:latin typeface="Arial" pitchFamily="34" charset="0"/>
              </a:rPr>
              <a:t>Печатался в сборниках: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«Молодая Волга», «Стихи и песни о Вязниках», «Притяжение Волги», «О Вязниках, о праздниках, о Фатьянове», «Сок волшебного дерева», «Голубой колокольчик» и др.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21" name="Picture 23" descr="C:\Documents and Settings\Админ\Рабочий стол\getIыы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863" y="1860506"/>
            <a:ext cx="2123217" cy="254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\Рабочий стол\Книги вязн авторов\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71747"/>
            <a:ext cx="9144000" cy="120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080121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3200" dirty="0" smtClean="0">
                <a:solidFill>
                  <a:srgbClr val="00B0F0"/>
                </a:solidFill>
              </a:rPr>
              <a:t>   </a:t>
            </a:r>
            <a:r>
              <a:rPr lang="ru-RU" sz="4000" b="1" i="1" dirty="0" smtClean="0">
                <a:solidFill>
                  <a:srgbClr val="00B0F0"/>
                </a:solidFill>
              </a:rPr>
              <a:t>Произведения Владимира Герасимова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pic>
        <p:nvPicPr>
          <p:cNvPr id="2051" name="Picture 3" descr="C:\Documents and Settings\Админ\Рабочий стол\Книги вязн авторов\2013-03-28 5\5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9144">
            <a:off x="266187" y="2697838"/>
            <a:ext cx="2340164" cy="341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\Рабочий стол\Книги вязн авторов\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9126">
            <a:off x="6633473" y="3153972"/>
            <a:ext cx="218065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Админ\Рабочий стол\Книги вязн авторов\0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156">
            <a:off x="5352492" y="1233893"/>
            <a:ext cx="2167793" cy="337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Админ\Рабочий стол\Книги вязн авторов\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7264">
            <a:off x="2371070" y="1218961"/>
            <a:ext cx="2373292" cy="345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5328592" cy="1008112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Ирина </a:t>
            </a:r>
            <a:r>
              <a:rPr lang="ru-RU" sz="4000" dirty="0" err="1" smtClean="0">
                <a:solidFill>
                  <a:srgbClr val="C00000"/>
                </a:solidFill>
              </a:rPr>
              <a:t>Советова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1400326"/>
            <a:ext cx="5472608" cy="37568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У стихов Ирины – счастливая судьба. Одни из них очень удачно ложатся на музыку и исполняются на больших праздниках. Другие учатся наизусть поклонниками и цитируются ими в непростых ситуациях. Казалось бы, в основе множества из этих стихотворений лежат банальные бытовые ситуации, с которыми каждый из нас сталкивается постоянно. Вот только уложить эту ситуацию в стихотворный размер – да так, что неизбежно возникнет философский подтекст, придёт в голову далеко не каждому.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Советова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же делает это как будто играючи, заставляя читателя с удивлением обнаруживать, как точно отразила поэтесса моменты его собственной жизни – хотя писала вроде бы о своей.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7302" y="260648"/>
            <a:ext cx="4245178" cy="792088"/>
          </a:xfrm>
        </p:spPr>
        <p:txBody>
          <a:bodyPr/>
          <a:lstStyle/>
          <a:p>
            <a:r>
              <a:rPr lang="ru-RU" sz="1400" i="1" dirty="0">
                <a:solidFill>
                  <a:srgbClr val="0070C0"/>
                </a:solidFill>
              </a:rPr>
              <a:t>Родилась в Вязниках </a:t>
            </a:r>
            <a:r>
              <a:rPr lang="ru-RU" sz="1400" i="1" dirty="0" smtClean="0">
                <a:solidFill>
                  <a:srgbClr val="0070C0"/>
                </a:solidFill>
              </a:rPr>
              <a:t>Владимирской </a:t>
            </a:r>
            <a:r>
              <a:rPr lang="ru-RU" sz="1400" i="1" dirty="0">
                <a:solidFill>
                  <a:srgbClr val="0070C0"/>
                </a:solidFill>
              </a:rPr>
              <a:t>области. Окончила Горьковский </a:t>
            </a:r>
            <a:r>
              <a:rPr lang="ru-RU" sz="1400" i="1" dirty="0" smtClean="0">
                <a:solidFill>
                  <a:srgbClr val="0070C0"/>
                </a:solidFill>
              </a:rPr>
              <a:t>педагогический    университет</a:t>
            </a:r>
            <a:r>
              <a:rPr lang="ru-RU" sz="1400" i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3074" name="Picture 2" descr="C:\Documents and Settings\Админ\Рабочий стол\Книги вязн авторов\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0390">
            <a:off x="7105063" y="4216020"/>
            <a:ext cx="148383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\Рабочий стол\Книги вязн авторов\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0437">
            <a:off x="4067944" y="4188056"/>
            <a:ext cx="1510023" cy="25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Админ\Рабочий стол\Книги вязн авторов\013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3528">
            <a:off x="1228178" y="4145038"/>
            <a:ext cx="1681948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C:\Documents and Settings\Админ\Рабочий стол\Фото 60 лет литгруппе\doыыwnlo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60" y="1201573"/>
            <a:ext cx="2270245" cy="268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285750" y="1700808"/>
            <a:ext cx="3782194" cy="3966567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Родился в Вязниках, окончил 8 классов в школе 31 им. Горького и школу №3 им. Ленина в 1968 году. Трудовую деятельность начал на Льнокомбинате  рабочим отделочного производства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Служил в армии с 1971 по 1973 год. После демобилизации поступил на очное отделение ВГПИ, факультет русского языка и литературы, и окончил его в 1977 году. Работал учителем в школе, в поселке </a:t>
            </a:r>
            <a:r>
              <a:rPr lang="ru-RU" sz="1100" dirty="0" err="1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Эдон</a:t>
            </a: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, потом – в редакции газеты 2маяк». В 80-е и 90-е годы трудился на производстве: Льнокомбинат, Нефтебаза, ЗАО МПМК, фабрика им. Парижской Коммуны.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По приглашению Н,.</a:t>
            </a:r>
            <a:r>
              <a:rPr lang="ru-RU" sz="1100" dirty="0" err="1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Н.Соловьева</a:t>
            </a: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 вновь пришел в газету «Маяк», где и работает по сей день. Стихи пишет с детства, пробовал себя и в прозе. Печатался в коллективных сборниках, а в 2009 году во владимирском издательстве «Калейдоскоп» вышел первый сборник его стихов «Времени излом»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Несколько лет редактировал детский литературно – публицистический альманах «</a:t>
            </a:r>
            <a:r>
              <a:rPr lang="ru-RU" sz="1100" dirty="0" err="1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Вирша</a:t>
            </a:r>
            <a:r>
              <a:rPr lang="ru-RU" sz="11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» в ЦВР, сейчас редактирует альманах «Слово», который выпускает Вязниковская литературная группа</a:t>
            </a:r>
            <a:r>
              <a:rPr lang="ru-RU" sz="1100" dirty="0">
                <a:latin typeface="Arial" pitchFamily="34" charset="0"/>
              </a:rPr>
              <a:t>.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971026" y="1700808"/>
            <a:ext cx="2887234" cy="3888432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Эти дни, когда липа цветёт,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На границе июня с июлем: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Облака  - тонко вытканным тюлем,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Белый след проложил самолёт.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От белёсого лёгкого цвета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Липы девственно светел убор.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Златоглаво сияет собор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В палестинах российского лета.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Что нас ждёт? Мысли нить протяни,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Отыщи все пути-перепутья,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Бликов солнца пестреют лоскутья,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</a:rPr>
              <a:t>Запах мёда под кроной в тени.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067944" y="1785927"/>
            <a:ext cx="2016224" cy="2928957"/>
          </a:xfrm>
          <a:prstGeom prst="rect">
            <a:avLst/>
          </a:prstGeom>
          <a:gradFill rotWithShape="1">
            <a:gsLst>
              <a:gs pos="0">
                <a:srgbClr val="F8FAA8"/>
              </a:gs>
              <a:gs pos="50000">
                <a:schemeClr val="bg1"/>
              </a:gs>
              <a:gs pos="100000">
                <a:srgbClr val="F8FAA8"/>
              </a:gs>
            </a:gsLst>
            <a:lin ang="2700000" scaled="1"/>
          </a:gra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AutoShape 2" descr="Папирус"/>
          <p:cNvSpPr>
            <a:spLocks noChangeArrowheads="1"/>
          </p:cNvSpPr>
          <p:nvPr/>
        </p:nvSpPr>
        <p:spPr bwMode="auto">
          <a:xfrm>
            <a:off x="285750" y="522066"/>
            <a:ext cx="8569325" cy="962718"/>
          </a:xfrm>
          <a:prstGeom prst="horizontalScroll">
            <a:avLst>
              <a:gd name="adj" fmla="val 12500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6633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28662" y="522066"/>
            <a:ext cx="73019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rgbClr val="663300"/>
                </a:solidFill>
                <a:latin typeface="Georgia" pitchFamily="18" charset="0"/>
              </a:rPr>
              <a:t>Сергей Алов (Апостолов)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5" name="Прямоугольник 8"/>
          <p:cNvSpPr>
            <a:spLocks noChangeArrowheads="1"/>
          </p:cNvSpPr>
          <p:nvPr/>
        </p:nvSpPr>
        <p:spPr bwMode="auto">
          <a:xfrm>
            <a:off x="500063" y="1785938"/>
            <a:ext cx="2928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C:\Documents and Settings\Админ\Рабочий стол\Фото 60 лет литгруппе\1174034548_mayak_jur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086" y="2204586"/>
            <a:ext cx="1789939" cy="209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Админ\Рабочий стол\Книги вязн авторов\2013-03-28 12\12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193" y="4581608"/>
            <a:ext cx="1457723" cy="217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25404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Светлана </a:t>
            </a:r>
            <a:r>
              <a:rPr kumimoji="0" lang="ru-RU" sz="2800" b="1" i="0" u="none" strike="noStrike" kern="1200" cap="all" spc="0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charset="0"/>
                <a:ea typeface="+mn-ea"/>
                <a:cs typeface="+mn-cs"/>
              </a:rPr>
              <a:t>Байгулова</a:t>
            </a:r>
            <a:endParaRPr kumimoji="0" lang="ru-RU" sz="28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357166"/>
            <a:ext cx="3240360" cy="59093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Родилась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в 1962 году. Училась в школе №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7 г Вязники.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Одно из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первых своих стихотворений "Вязни, Кий!" напечатала в семидесятых годах,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еще под девичьей фамилией Митрофанова в газете "Маяк". Им заинтересовался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композитор Игорь Федотов и написал песню. С этого времени стихи стали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частью ее жизни. А еще важной частью были дети: и свои, и те, ясельного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возраста, которыми она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занимается,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являясь воспитательницей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детского комбината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Эти пристрастия Светланы говорят о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ней.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как о человеке добром, искреннем.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Да и название первому своему сборнику стихов она дала очень характерное -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"Не обижайте любимых". И в этом Светлана </a:t>
            </a:r>
            <a:r>
              <a:rPr lang="ru-RU" sz="1400" b="1" dirty="0" err="1">
                <a:solidFill>
                  <a:schemeClr val="accent2">
                    <a:lumMod val="75000"/>
                  </a:schemeClr>
                </a:solidFill>
              </a:rPr>
              <a:t>Байгулова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 вся.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1643050"/>
            <a:ext cx="335758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О,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сколько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в сердце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Матери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прощенья!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О,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сколько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нем 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душевного тепла!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Хватает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ей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многое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терпенья,</a:t>
            </a:r>
          </a:p>
          <a:p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Любви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пониманья, и добра.</a:t>
            </a:r>
          </a:p>
          <a:p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Она несет свой крест, порою плача,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не под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силу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он бывает ей.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дарит детям счастье и удачу,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нет ее заботливей, </a:t>
            </a:r>
            <a:r>
              <a:rPr lang="ru-RU" sz="1400" i="1" dirty="0" err="1">
                <a:solidFill>
                  <a:schemeClr val="accent2">
                    <a:lumMod val="75000"/>
                  </a:schemeClr>
                </a:solidFill>
              </a:rPr>
              <a:t>нежней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Не ради благодарности, не ради...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Не так ее устроена душа!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Она хранит все школьные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тетради</a:t>
            </a:r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гладит их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ладонью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не спеша.</a:t>
            </a:r>
          </a:p>
          <a:p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Она живет надеждой и мечтою,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Что счастье в дом и к детям постучит.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И лишь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тогда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походкой неземною,</a:t>
            </a:r>
          </a:p>
          <a:p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В далекий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путь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навеки... заспешит.</a:t>
            </a:r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8860" y="1285860"/>
            <a:ext cx="257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72396" y="6581001"/>
            <a:ext cx="721672" cy="2769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 action="ppaction://hlinksldjump"/>
              </a:rPr>
              <a:t>В меню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398653"/>
            <a:ext cx="1564686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Documents and Settings\Админ\Рабочий стол\Книги вязн авторов\0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295" y="2428456"/>
            <a:ext cx="1372288" cy="1875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Админ\Рабочий стол\Поэты\downlпoa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116" y="4376491"/>
            <a:ext cx="1310467" cy="188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1965</TotalTime>
  <Words>2544</Words>
  <Application>Microsoft Office PowerPoint</Application>
  <PresentationFormat>Экран (4:3)</PresentationFormat>
  <Paragraphs>373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Официальная</vt:lpstr>
      <vt:lpstr>Тема Office</vt:lpstr>
      <vt:lpstr>Писатели и поэты Вязниковского края </vt:lpstr>
      <vt:lpstr>Вязниковская литературная группа</vt:lpstr>
      <vt:lpstr>Сборники вязниковских литераторов</vt:lpstr>
      <vt:lpstr>Презентация PowerPoint</vt:lpstr>
      <vt:lpstr>Презентация PowerPoint</vt:lpstr>
      <vt:lpstr>   Произведения Владимира Герасимова</vt:lpstr>
      <vt:lpstr>Презентация PowerPoint</vt:lpstr>
      <vt:lpstr>Презентация PowerPoint</vt:lpstr>
      <vt:lpstr>Презентация PowerPoint</vt:lpstr>
      <vt:lpstr>        Светлана Багрова </vt:lpstr>
      <vt:lpstr>Презентация PowerPoint</vt:lpstr>
      <vt:lpstr>Презентация PowerPoint</vt:lpstr>
      <vt:lpstr>Презентация PowerPoint</vt:lpstr>
      <vt:lpstr>Вадим Гужев</vt:lpstr>
      <vt:lpstr>Произведения Вадима Гужева</vt:lpstr>
      <vt:lpstr>Роберт Зиганшин</vt:lpstr>
      <vt:lpstr>Презентация PowerPoint</vt:lpstr>
      <vt:lpstr>Презентация PowerPoint</vt:lpstr>
      <vt:lpstr>Презентация PowerPoint</vt:lpstr>
      <vt:lpstr>Надежда Рязанцева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Пользователь</cp:lastModifiedBy>
  <cp:revision>205</cp:revision>
  <dcterms:created xsi:type="dcterms:W3CDTF">2009-07-22T12:08:26Z</dcterms:created>
  <dcterms:modified xsi:type="dcterms:W3CDTF">2013-03-29T12:15:37Z</dcterms:modified>
</cp:coreProperties>
</file>