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5" r:id="rId4"/>
    <p:sldId id="260" r:id="rId5"/>
    <p:sldId id="274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AD9"/>
    <a:srgbClr val="FB93C5"/>
    <a:srgbClr val="F86294"/>
    <a:srgbClr val="FFFF65"/>
    <a:srgbClr val="0099FF"/>
    <a:srgbClr val="CB67A3"/>
    <a:srgbClr val="99FF99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252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E1B688CB-D9F4-4ACC-B222-A3975A3681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9E0E60-530B-4F73-906F-909D87833D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6B91C6-9A83-49F2-B3F5-5D5D6869DA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6CD6B0-E276-40BF-9BEF-F145A04063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E6CAC5-3B45-457C-BD6F-B464237FDB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6288CD-2258-49AE-AAE3-576256DE2D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78679-0FF6-437A-9025-C732081832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AA8AE0-C206-4D24-8C1B-17355ECD1C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09F72-D567-4B9A-9A94-A83C9B99CB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pPr>
              <a:defRPr/>
            </a:pPr>
            <a:fld id="{0DA1C4E7-3671-46F6-B591-40053636E3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pPr>
              <a:defRPr/>
            </a:pPr>
            <a:fld id="{95D1B098-B216-4F6C-9F0C-4AC8E63DBF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ECFC4193-FA06-4EC4-9FFA-F8A07D5859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1265266347_internet-connekt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48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" y="1066800"/>
            <a:ext cx="8915400" cy="4154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6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Глобальная сеть</a:t>
            </a:r>
          </a:p>
          <a:p>
            <a:pPr algn="ctr" eaLnBrk="0" hangingPunct="0">
              <a:defRPr/>
            </a:pPr>
            <a:r>
              <a:rPr lang="en-US" sz="6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INTERNET. </a:t>
            </a:r>
          </a:p>
          <a:p>
            <a:pPr algn="ctr" eaLnBrk="0" hangingPunct="0">
              <a:defRPr/>
            </a:pPr>
            <a:r>
              <a:rPr lang="ru-RU" sz="6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Поиск информации</a:t>
            </a:r>
          </a:p>
          <a:p>
            <a:pPr algn="ctr" eaLnBrk="0" hangingPunct="0">
              <a:defRPr/>
            </a:pPr>
            <a:endParaRPr lang="ru-RU" sz="6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304800"/>
            <a:ext cx="78486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CC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Поисковые системы</a:t>
            </a:r>
          </a:p>
        </p:txBody>
      </p:sp>
      <p:pic>
        <p:nvPicPr>
          <p:cNvPr id="11267" name="Рисунок 2" descr="yandex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15621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3" descr="mai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105400"/>
            <a:ext cx="23050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4" descr="googl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819400"/>
            <a:ext cx="1612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Рисунок 9" descr="рамблер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810000"/>
            <a:ext cx="1981200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Box 11"/>
          <p:cNvSpPr txBox="1">
            <a:spLocks noChangeArrowheads="1"/>
          </p:cNvSpPr>
          <p:nvPr/>
        </p:nvSpPr>
        <p:spPr bwMode="auto">
          <a:xfrm>
            <a:off x="2819400" y="1600200"/>
            <a:ext cx="4800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3600" b="1"/>
              <a:t> www. yandex.ru</a:t>
            </a:r>
            <a:endParaRPr lang="ru-RU" sz="3600" b="1"/>
          </a:p>
        </p:txBody>
      </p:sp>
      <p:sp>
        <p:nvSpPr>
          <p:cNvPr id="11272" name="Прямоугольник 12"/>
          <p:cNvSpPr>
            <a:spLocks noChangeArrowheads="1"/>
          </p:cNvSpPr>
          <p:nvPr/>
        </p:nvSpPr>
        <p:spPr bwMode="auto">
          <a:xfrm>
            <a:off x="2819400" y="2667000"/>
            <a:ext cx="4038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3600" b="1"/>
              <a:t> www. google.ru</a:t>
            </a:r>
            <a:endParaRPr lang="ru-RU" sz="3600" b="1"/>
          </a:p>
        </p:txBody>
      </p:sp>
      <p:sp>
        <p:nvSpPr>
          <p:cNvPr id="11273" name="Прямоугольник 13"/>
          <p:cNvSpPr>
            <a:spLocks noChangeArrowheads="1"/>
          </p:cNvSpPr>
          <p:nvPr/>
        </p:nvSpPr>
        <p:spPr bwMode="auto">
          <a:xfrm>
            <a:off x="2895600" y="3810000"/>
            <a:ext cx="3962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3600" b="1"/>
              <a:t> www. rambler.ru</a:t>
            </a:r>
            <a:endParaRPr lang="ru-RU" sz="3600" b="1"/>
          </a:p>
        </p:txBody>
      </p:sp>
      <p:sp>
        <p:nvSpPr>
          <p:cNvPr id="11274" name="Прямоугольник 14"/>
          <p:cNvSpPr>
            <a:spLocks noChangeArrowheads="1"/>
          </p:cNvSpPr>
          <p:nvPr/>
        </p:nvSpPr>
        <p:spPr bwMode="auto">
          <a:xfrm>
            <a:off x="2971800" y="5029200"/>
            <a:ext cx="4419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3600" b="1"/>
              <a:t>www. mail.ru</a:t>
            </a:r>
            <a:endParaRPr lang="ru-RU" sz="3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yaxoo!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14400"/>
            <a:ext cx="2305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2" descr="nigm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057400"/>
            <a:ext cx="23907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3" descr="ap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505200"/>
            <a:ext cx="1905000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4" descr="altavista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953000"/>
            <a:ext cx="22193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Прямоугольник 5"/>
          <p:cNvSpPr>
            <a:spLocks noChangeArrowheads="1"/>
          </p:cNvSpPr>
          <p:nvPr/>
        </p:nvSpPr>
        <p:spPr bwMode="auto">
          <a:xfrm>
            <a:off x="3352800" y="2133600"/>
            <a:ext cx="487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3600" b="1"/>
              <a:t>www. nigma. ru</a:t>
            </a:r>
            <a:endParaRPr lang="ru-RU" sz="3600" b="1"/>
          </a:p>
        </p:txBody>
      </p:sp>
      <p:sp>
        <p:nvSpPr>
          <p:cNvPr id="12295" name="Прямоугольник 7"/>
          <p:cNvSpPr>
            <a:spLocks noChangeArrowheads="1"/>
          </p:cNvSpPr>
          <p:nvPr/>
        </p:nvSpPr>
        <p:spPr bwMode="auto">
          <a:xfrm>
            <a:off x="3429000" y="3429000"/>
            <a:ext cx="4038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3600" b="1"/>
              <a:t>www. aport. ru</a:t>
            </a:r>
            <a:endParaRPr lang="ru-RU" sz="3600" b="1"/>
          </a:p>
        </p:txBody>
      </p:sp>
      <p:sp>
        <p:nvSpPr>
          <p:cNvPr id="12296" name="Прямоугольник 8"/>
          <p:cNvSpPr>
            <a:spLocks noChangeArrowheads="1"/>
          </p:cNvSpPr>
          <p:nvPr/>
        </p:nvSpPr>
        <p:spPr bwMode="auto">
          <a:xfrm>
            <a:off x="3352800" y="5257800"/>
            <a:ext cx="472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3600" b="1"/>
              <a:t>www. altavista.com</a:t>
            </a:r>
            <a:endParaRPr lang="ru-RU" sz="3600" b="1"/>
          </a:p>
        </p:txBody>
      </p:sp>
      <p:sp>
        <p:nvSpPr>
          <p:cNvPr id="12297" name="Прямоугольник 9"/>
          <p:cNvSpPr>
            <a:spLocks noChangeArrowheads="1"/>
          </p:cNvSpPr>
          <p:nvPr/>
        </p:nvSpPr>
        <p:spPr bwMode="auto">
          <a:xfrm>
            <a:off x="3352800" y="838200"/>
            <a:ext cx="4267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3600" b="1"/>
              <a:t>www. yahoo.com</a:t>
            </a:r>
            <a:endParaRPr lang="ru-RU" sz="3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6400800" y="0"/>
            <a:ext cx="2743200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400"/>
              <a:t>Яндекс — российская </a:t>
            </a:r>
            <a:endParaRPr lang="en-US" sz="2400"/>
          </a:p>
          <a:p>
            <a:pPr algn="ctr" eaLnBrk="0" hangingPunct="0"/>
            <a:r>
              <a:rPr lang="ru-RU" sz="2400"/>
              <a:t>система поиска в Сети. </a:t>
            </a:r>
            <a:endParaRPr lang="en-US" sz="2400"/>
          </a:p>
          <a:p>
            <a:pPr algn="ctr" eaLnBrk="0" hangingPunct="0"/>
            <a:r>
              <a:rPr lang="ru-RU" sz="2400"/>
              <a:t>Сайт компании, Yandex.ru, </a:t>
            </a:r>
            <a:endParaRPr lang="en-US" sz="2400"/>
          </a:p>
          <a:p>
            <a:pPr algn="ctr" eaLnBrk="0" hangingPunct="0"/>
            <a:r>
              <a:rPr lang="ru-RU" sz="2400"/>
              <a:t>был открыт 23 сентября </a:t>
            </a:r>
            <a:endParaRPr lang="en-US" sz="2400"/>
          </a:p>
          <a:p>
            <a:pPr algn="ctr" eaLnBrk="0" hangingPunct="0"/>
            <a:r>
              <a:rPr lang="ru-RU" sz="2400"/>
              <a:t>1997 года. </a:t>
            </a:r>
          </a:p>
          <a:p>
            <a:pPr algn="ctr" eaLnBrk="0" hangingPunct="0"/>
            <a:r>
              <a:rPr lang="ru-RU" sz="2400"/>
              <a:t>Отличительная </a:t>
            </a:r>
            <a:endParaRPr lang="en-US" sz="2400"/>
          </a:p>
          <a:p>
            <a:pPr algn="ctr" eaLnBrk="0" hangingPunct="0"/>
            <a:r>
              <a:rPr lang="ru-RU" sz="2400"/>
              <a:t>особенность Яндекса — </a:t>
            </a:r>
            <a:endParaRPr lang="en-US" sz="2400"/>
          </a:p>
          <a:p>
            <a:pPr algn="ctr" eaLnBrk="0" hangingPunct="0"/>
            <a:r>
              <a:rPr lang="ru-RU" sz="2400"/>
              <a:t>возможность точной </a:t>
            </a:r>
            <a:endParaRPr lang="en-US" sz="2400"/>
          </a:p>
          <a:p>
            <a:pPr algn="ctr" eaLnBrk="0" hangingPunct="0"/>
            <a:r>
              <a:rPr lang="ru-RU" sz="2400"/>
              <a:t>настройки поискового </a:t>
            </a:r>
            <a:endParaRPr lang="en-US" sz="2400"/>
          </a:p>
          <a:p>
            <a:pPr algn="ctr" eaLnBrk="0" hangingPunct="0"/>
            <a:r>
              <a:rPr lang="ru-RU" sz="2400"/>
              <a:t>запроса.</a:t>
            </a:r>
          </a:p>
        </p:txBody>
      </p:sp>
      <p:pic>
        <p:nvPicPr>
          <p:cNvPr id="13315" name="Рисунок 3" descr="Yandex  window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477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2" descr="Google window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19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6019800" y="0"/>
            <a:ext cx="31242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 b="1" u="sng">
                <a:cs typeface="Times New Roman" pitchFamily="18" charset="0"/>
              </a:rPr>
              <a:t>Google</a:t>
            </a:r>
            <a:r>
              <a:rPr lang="ru-RU" sz="2400" b="1" u="sng">
                <a:cs typeface="Times New Roman" pitchFamily="18" charset="0"/>
              </a:rPr>
              <a:t>. </a:t>
            </a:r>
            <a:r>
              <a:rPr lang="en-US" sz="2400" b="1" u="sng">
                <a:cs typeface="Times New Roman" pitchFamily="18" charset="0"/>
              </a:rPr>
              <a:t>ru</a:t>
            </a:r>
            <a:endParaRPr lang="ru-RU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Лидер поисковых систем в Интернете.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По одной из версий, Google — искажённое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написание английского слова googol.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"Googol (гугол)" – это математический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термин, обозначающий единицу со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100 нулями</a:t>
            </a:r>
            <a:r>
              <a:rPr lang="ru-RU" sz="1200">
                <a:cs typeface="Times New Roman" pitchFamily="18" charset="0"/>
              </a:rPr>
              <a:t>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6478588" y="0"/>
            <a:ext cx="2665412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2400" b="1" u="sng">
                <a:cs typeface="Times New Roman" pitchFamily="18" charset="0"/>
              </a:rPr>
              <a:t>Rambler</a:t>
            </a:r>
            <a:r>
              <a:rPr lang="ru-RU" sz="2400" b="1" u="sng">
                <a:cs typeface="Times New Roman" pitchFamily="18" charset="0"/>
              </a:rPr>
              <a:t>. </a:t>
            </a:r>
            <a:r>
              <a:rPr lang="en-US" sz="2400" b="1" u="sng">
                <a:cs typeface="Times New Roman" pitchFamily="18" charset="0"/>
              </a:rPr>
              <a:t>ru</a:t>
            </a:r>
            <a:endParaRPr lang="ru-RU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Rambler создан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 в 1996 году.</a:t>
            </a: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Поисковая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система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Рамблер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понимает и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различает слова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русского,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английского и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украинского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языков. По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умолчанию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поиск ведётся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по всем формам </a:t>
            </a:r>
            <a:endParaRPr lang="en-US" sz="2400">
              <a:cs typeface="Times New Roman" pitchFamily="18" charset="0"/>
            </a:endParaRP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слова.</a:t>
            </a:r>
            <a:endParaRPr lang="ru-RU" sz="2400"/>
          </a:p>
        </p:txBody>
      </p:sp>
      <p:pic>
        <p:nvPicPr>
          <p:cNvPr id="15363" name="Рисунок 3" descr="Rambler  window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477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1262644682_1233699503_shutterstock_18459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WordArt 5"/>
          <p:cNvSpPr>
            <a:spLocks noChangeArrowheads="1" noChangeShapeType="1" noTextEdit="1"/>
          </p:cNvSpPr>
          <p:nvPr/>
        </p:nvSpPr>
        <p:spPr bwMode="auto">
          <a:xfrm>
            <a:off x="838200" y="2590800"/>
            <a:ext cx="7848600" cy="2819400"/>
          </a:xfrm>
          <a:prstGeom prst="rect">
            <a:avLst/>
          </a:prstGeom>
        </p:spPr>
        <p:txBody>
          <a:bodyPr spcFirstLastPara="1"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b="1" kern="10" dirty="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2500">
                      <a:srgbClr val="FF6633"/>
                    </a:gs>
                    <a:gs pos="25000">
                      <a:srgbClr val="FFFF00"/>
                    </a:gs>
                    <a:gs pos="37500">
                      <a:srgbClr val="01A78F"/>
                    </a:gs>
                    <a:gs pos="50000">
                      <a:srgbClr val="3366FF"/>
                    </a:gs>
                    <a:gs pos="62500">
                      <a:srgbClr val="01A78F"/>
                    </a:gs>
                    <a:gs pos="75000">
                      <a:srgbClr val="FFFF00"/>
                    </a:gs>
                    <a:gs pos="87500">
                      <a:srgbClr val="FF6633"/>
                    </a:gs>
                    <a:gs pos="100000">
                      <a:srgbClr val="FF3399"/>
                    </a:gs>
                  </a:gsLst>
                  <a:lin ang="0" scaled="1"/>
                </a:gradFill>
                <a:latin typeface="Arial"/>
                <a:cs typeface="Arial"/>
              </a:rPr>
              <a:t>Практикум</a:t>
            </a:r>
            <a:endParaRPr lang="ru-RU" sz="3600" b="1" kern="10" dirty="0">
              <a:ln w="254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12500">
                    <a:srgbClr val="FF6633"/>
                  </a:gs>
                  <a:gs pos="25000">
                    <a:srgbClr val="FFFF00"/>
                  </a:gs>
                  <a:gs pos="37500">
                    <a:srgbClr val="01A78F"/>
                  </a:gs>
                  <a:gs pos="50000">
                    <a:srgbClr val="3366FF"/>
                  </a:gs>
                  <a:gs pos="62500">
                    <a:srgbClr val="01A78F"/>
                  </a:gs>
                  <a:gs pos="75000">
                    <a:srgbClr val="FFFF00"/>
                  </a:gs>
                  <a:gs pos="87500">
                    <a:srgbClr val="FF6633"/>
                  </a:gs>
                  <a:gs pos="100000">
                    <a:srgbClr val="FF3399"/>
                  </a:gs>
                </a:gsLst>
                <a:lin ang="0" scaled="1"/>
              </a:gradFill>
              <a:latin typeface="Arial"/>
              <a:cs typeface="Arial"/>
            </a:endParaRPr>
          </a:p>
          <a:p>
            <a:pPr algn="ctr"/>
            <a:endParaRPr lang="ru-RU" sz="3600" b="1" kern="10" dirty="0">
              <a:ln w="254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12500">
                    <a:srgbClr val="FF6633"/>
                  </a:gs>
                  <a:gs pos="25000">
                    <a:srgbClr val="FFFF00"/>
                  </a:gs>
                  <a:gs pos="37500">
                    <a:srgbClr val="01A78F"/>
                  </a:gs>
                  <a:gs pos="50000">
                    <a:srgbClr val="3366FF"/>
                  </a:gs>
                  <a:gs pos="62500">
                    <a:srgbClr val="01A78F"/>
                  </a:gs>
                  <a:gs pos="75000">
                    <a:srgbClr val="FFFF00"/>
                  </a:gs>
                  <a:gs pos="87500">
                    <a:srgbClr val="FF6633"/>
                  </a:gs>
                  <a:gs pos="100000">
                    <a:srgbClr val="FF3399"/>
                  </a:gs>
                </a:gsLst>
                <a:lin ang="0" scaled="1"/>
              </a:gra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internet-top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8" y="1981200"/>
            <a:ext cx="884396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69541" y="228600"/>
            <a:ext cx="8601585" cy="156966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Статистика пользователей </a:t>
            </a:r>
          </a:p>
          <a:p>
            <a:pPr algn="ctr" eaLnBrk="0" hangingPunct="0">
              <a:defRPr/>
            </a:pPr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Интернета в 2010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1265266347_internet-connekt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48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78099" y="762000"/>
            <a:ext cx="8077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defRPr/>
            </a:pPr>
            <a:r>
              <a:rPr lang="ru-RU" sz="8000" b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Способы поиска</a:t>
            </a:r>
          </a:p>
          <a:p>
            <a:pPr lvl="0" algn="ctr" eaLnBrk="0" hangingPunct="0">
              <a:defRPr/>
            </a:pPr>
            <a:r>
              <a:rPr lang="ru-RU" sz="8000" b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информации в сети</a:t>
            </a:r>
            <a:endParaRPr lang="ru-RU" sz="80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6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2"/>
          <p:cNvSpPr>
            <a:spLocks noChangeArrowheads="1"/>
          </p:cNvSpPr>
          <p:nvPr/>
        </p:nvSpPr>
        <p:spPr bwMode="auto">
          <a:xfrm>
            <a:off x="304800" y="838200"/>
            <a:ext cx="8458200" cy="4468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1500" indent="-571500" algn="ctr" eaLnBrk="0" hangingPunct="0">
              <a:lnSpc>
                <a:spcPct val="90000"/>
              </a:lnSpc>
              <a:buFont typeface="Wingdings" pitchFamily="2" charset="2"/>
              <a:buNone/>
            </a:pPr>
            <a:r>
              <a:rPr lang="ru-RU" sz="48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Поиск информации – одна </a:t>
            </a:r>
          </a:p>
          <a:p>
            <a:pPr marL="571500" indent="-571500" algn="ctr" eaLnBrk="0" hangingPunct="0">
              <a:lnSpc>
                <a:spcPct val="90000"/>
              </a:lnSpc>
              <a:buFont typeface="Wingdings" pitchFamily="2" charset="2"/>
              <a:buNone/>
            </a:pPr>
            <a:r>
              <a:rPr lang="ru-RU" sz="48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из самых востребованных </a:t>
            </a:r>
          </a:p>
          <a:p>
            <a:pPr marL="571500" indent="-571500" algn="ctr" eaLnBrk="0" hangingPunct="0">
              <a:lnSpc>
                <a:spcPct val="90000"/>
              </a:lnSpc>
              <a:buFont typeface="Wingdings" pitchFamily="2" charset="2"/>
              <a:buNone/>
            </a:pPr>
            <a:r>
              <a:rPr lang="ru-RU" sz="48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на практике задач, которую </a:t>
            </a:r>
          </a:p>
          <a:p>
            <a:pPr marL="571500" indent="-571500" algn="ctr" eaLnBrk="0" hangingPunct="0">
              <a:lnSpc>
                <a:spcPct val="90000"/>
              </a:lnSpc>
              <a:buFont typeface="Wingdings" pitchFamily="2" charset="2"/>
              <a:buNone/>
            </a:pPr>
            <a:r>
              <a:rPr lang="ru-RU" sz="48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приходится решать </a:t>
            </a:r>
          </a:p>
          <a:p>
            <a:pPr marL="571500" indent="-571500" algn="ctr" eaLnBrk="0" hangingPunct="0">
              <a:lnSpc>
                <a:spcPct val="90000"/>
              </a:lnSpc>
              <a:buFont typeface="Wingdings" pitchFamily="2" charset="2"/>
              <a:buNone/>
            </a:pPr>
            <a:r>
              <a:rPr lang="ru-RU" sz="48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любому пользователю </a:t>
            </a:r>
          </a:p>
          <a:p>
            <a:pPr marL="571500" indent="-571500" algn="ctr" eaLnBrk="0" hangingPunct="0">
              <a:lnSpc>
                <a:spcPct val="90000"/>
              </a:lnSpc>
              <a:buFont typeface="Wingdings" pitchFamily="2" charset="2"/>
              <a:buNone/>
            </a:pPr>
            <a:r>
              <a:rPr lang="ru-RU" sz="48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Интернета. </a:t>
            </a:r>
          </a:p>
          <a:p>
            <a:pPr marL="571500" indent="-571500" eaLnBrk="0" hangingPunct="0">
              <a:lnSpc>
                <a:spcPct val="90000"/>
              </a:lnSpc>
              <a:buFont typeface="Wingdings" pitchFamily="2" charset="2"/>
              <a:buNone/>
            </a:pPr>
            <a:endParaRPr lang="ru-RU" sz="2800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0" y="38100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«Человек образованный – тот, кто знает, где найти то, чего он не знает».</a:t>
            </a:r>
          </a:p>
          <a:p>
            <a:pPr>
              <a:spcBef>
                <a:spcPct val="50000"/>
              </a:spcBef>
            </a:pPr>
            <a:r>
              <a:rPr lang="ru-RU" sz="6000" dirty="0"/>
              <a:t>         </a:t>
            </a:r>
          </a:p>
          <a:p>
            <a:pPr>
              <a:spcBef>
                <a:spcPct val="50000"/>
              </a:spcBef>
            </a:pPr>
            <a:r>
              <a:rPr lang="ru-RU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Георг </a:t>
            </a:r>
            <a:r>
              <a:rPr lang="ru-RU" sz="4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Зиммель</a:t>
            </a:r>
            <a:endParaRPr lang="ru-RU" sz="44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2"/>
          <p:cNvSpPr>
            <a:spLocks noChangeArrowheads="1"/>
          </p:cNvSpPr>
          <p:nvPr/>
        </p:nvSpPr>
        <p:spPr bwMode="auto">
          <a:xfrm>
            <a:off x="381000" y="1752600"/>
            <a:ext cx="83058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Wingdings" pitchFamily="2" charset="2"/>
              <a:buNone/>
            </a:pPr>
            <a:r>
              <a:rPr lang="ru-RU" sz="3200" b="1"/>
              <a:t>Это самый быстрый способ поиска, но его можно использовать только в том случае, если точно известен адрес документа или сайта, где расположен документ.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304800"/>
            <a:ext cx="6477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99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Способ 1: Указание адреса страницы</a:t>
            </a:r>
          </a:p>
        </p:txBody>
      </p:sp>
      <p:pic>
        <p:nvPicPr>
          <p:cNvPr id="7172" name="Рисунок 4" descr="1 способ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67200"/>
            <a:ext cx="9144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 bwMode="auto">
          <a:xfrm>
            <a:off x="685800" y="4343400"/>
            <a:ext cx="8458200" cy="10668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0000">
                <a:alpha val="60000"/>
              </a:srgbClr>
            </a:glow>
          </a:effectLst>
        </p:spPr>
        <p:txBody>
          <a:bodyPr/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 bwMode="auto">
          <a:xfrm rot="8119695">
            <a:off x="2749550" y="4962525"/>
            <a:ext cx="838200" cy="1447800"/>
          </a:xfrm>
          <a:prstGeom prst="downArrow">
            <a:avLst>
              <a:gd name="adj1" fmla="val 39624"/>
              <a:gd name="adj2" fmla="val 44316"/>
            </a:avLst>
          </a:prstGeom>
          <a:solidFill>
            <a:srgbClr val="0099FF"/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457200" y="3687763"/>
            <a:ext cx="815340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1500" indent="-571500" algn="ctr" eaLnBrk="0" hangingPunct="0">
              <a:buFont typeface="Wingdings" pitchFamily="2" charset="2"/>
              <a:buNone/>
            </a:pPr>
            <a:r>
              <a:rPr lang="ru-RU" sz="4000" b="1"/>
              <a:t>Это наименее удобный </a:t>
            </a:r>
          </a:p>
          <a:p>
            <a:pPr marL="571500" indent="-571500" algn="ctr" eaLnBrk="0" hangingPunct="0">
              <a:buFont typeface="Wingdings" pitchFamily="2" charset="2"/>
              <a:buNone/>
            </a:pPr>
            <a:r>
              <a:rPr lang="ru-RU" sz="4000" b="1"/>
              <a:t>способ, так как с его помощью </a:t>
            </a:r>
          </a:p>
          <a:p>
            <a:pPr marL="571500" indent="-571500" algn="ctr" eaLnBrk="0" hangingPunct="0">
              <a:buFont typeface="Wingdings" pitchFamily="2" charset="2"/>
              <a:buNone/>
            </a:pPr>
            <a:r>
              <a:rPr lang="ru-RU" sz="4000" b="1"/>
              <a:t>можно искать документы, </a:t>
            </a:r>
          </a:p>
          <a:p>
            <a:pPr marL="571500" indent="-571500" algn="ctr" eaLnBrk="0" hangingPunct="0">
              <a:buFont typeface="Wingdings" pitchFamily="2" charset="2"/>
              <a:buNone/>
            </a:pPr>
            <a:r>
              <a:rPr lang="ru-RU" sz="4000" b="1"/>
              <a:t>только близкие по смыслу</a:t>
            </a:r>
          </a:p>
          <a:p>
            <a:pPr marL="571500" indent="-571500" algn="ctr" eaLnBrk="0" hangingPunct="0">
              <a:buFont typeface="Wingdings" pitchFamily="2" charset="2"/>
              <a:buNone/>
            </a:pPr>
            <a:r>
              <a:rPr lang="ru-RU" sz="4000" b="1"/>
              <a:t>текущему документу.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0"/>
            <a:ext cx="822960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99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Способ 2: Передвижение по гиперссылкам</a:t>
            </a:r>
          </a:p>
        </p:txBody>
      </p:sp>
      <p:pic>
        <p:nvPicPr>
          <p:cNvPr id="8196" name="Рисунок 4" descr="способ 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228600" y="1524000"/>
            <a:ext cx="8534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3600" b="1"/>
              <a:t>Адреса поисковых серверов хорошо известны всем, кто работает в Интернете. В настоящее время в русскоязычной части Интернет популярны следующие поисковые серверы: Яндекс (yandex.ru), Google (google.ru) и Rambler (rambler.ru).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19200" y="228600"/>
            <a:ext cx="67056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99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Способ 3: Обращение к поисковой системе</a:t>
            </a:r>
          </a:p>
        </p:txBody>
      </p:sp>
      <p:pic>
        <p:nvPicPr>
          <p:cNvPr id="9220" name="Рисунок 3" descr="yandex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204642">
            <a:off x="41275" y="1011238"/>
            <a:ext cx="15621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4" descr="yaxoo!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96718">
            <a:off x="6818313" y="5711825"/>
            <a:ext cx="2305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5" descr="mai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096000"/>
            <a:ext cx="23050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066800"/>
            <a:ext cx="8305800" cy="4111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44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Поисковая система </a:t>
            </a:r>
            <a:endParaRPr lang="ru-RU" sz="440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4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предоставляет возможность поиска информации в Интернете. </a:t>
            </a:r>
          </a:p>
          <a:p>
            <a:pPr algn="ctr" eaLnBrk="0" hangingPunct="0">
              <a:defRPr/>
            </a:pPr>
            <a:r>
              <a:rPr lang="ru-RU" sz="4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Большинство поисковых систем ищут информацию на сайтах Всемирной паутины. </a:t>
            </a:r>
          </a:p>
        </p:txBody>
      </p:sp>
      <p:pic>
        <p:nvPicPr>
          <p:cNvPr id="10243" name="Рисунок 2" descr="googl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874054">
            <a:off x="211138" y="593725"/>
            <a:ext cx="128111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3" descr="ap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86813">
            <a:off x="7123113" y="5553075"/>
            <a:ext cx="176688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4" descr="nigma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04800"/>
            <a:ext cx="23907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498</TotalTime>
  <Words>316</Words>
  <Application>Microsoft Office PowerPoint</Application>
  <PresentationFormat>Экран (4:3)</PresentationFormat>
  <Paragraphs>72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</dc:creator>
  <cp:lastModifiedBy>Марина</cp:lastModifiedBy>
  <cp:revision>54</cp:revision>
  <cp:lastPrinted>1601-01-01T00:00:00Z</cp:lastPrinted>
  <dcterms:created xsi:type="dcterms:W3CDTF">1601-01-01T00:00:00Z</dcterms:created>
  <dcterms:modified xsi:type="dcterms:W3CDTF">2013-04-24T13:55:55Z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