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5" autoAdjust="0"/>
    <p:restoredTop sz="94595" autoAdjust="0"/>
  </p:normalViewPr>
  <p:slideViewPr>
    <p:cSldViewPr>
      <p:cViewPr varScale="1">
        <p:scale>
          <a:sx n="60" d="100"/>
          <a:sy n="60" d="100"/>
        </p:scale>
        <p:origin x="-9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115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08854-5009-4008-9F88-E3506DE1E47B}" type="datetimeFigureOut">
              <a:rPr lang="ru-RU" smtClean="0"/>
              <a:t>31.10.2012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70D59-DDF1-4508-9E6B-7DA6D6FF8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591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DFFF-B19E-41B6-ACE4-0096AE9267AF}" type="datetimeFigureOut">
              <a:rPr lang="ru-RU" smtClean="0"/>
              <a:t>31.10.2012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C38E-54C6-4382-A9DC-1AD160B28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DFFF-B19E-41B6-ACE4-0096AE9267AF}" type="datetimeFigureOut">
              <a:rPr lang="ru-RU" smtClean="0"/>
              <a:t>31.10.2012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C38E-54C6-4382-A9DC-1AD160B28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DFFF-B19E-41B6-ACE4-0096AE9267AF}" type="datetimeFigureOut">
              <a:rPr lang="ru-RU" smtClean="0"/>
              <a:t>31.10.2012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C38E-54C6-4382-A9DC-1AD160B28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DFFF-B19E-41B6-ACE4-0096AE9267AF}" type="datetimeFigureOut">
              <a:rPr lang="ru-RU" smtClean="0"/>
              <a:t>31.10.2012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C38E-54C6-4382-A9DC-1AD160B28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DFFF-B19E-41B6-ACE4-0096AE9267AF}" type="datetimeFigureOut">
              <a:rPr lang="ru-RU" smtClean="0"/>
              <a:t>31.10.2012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C38E-54C6-4382-A9DC-1AD160B28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DFFF-B19E-41B6-ACE4-0096AE9267AF}" type="datetimeFigureOut">
              <a:rPr lang="ru-RU" smtClean="0"/>
              <a:t>31.10.2012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C38E-54C6-4382-A9DC-1AD160B28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DFFF-B19E-41B6-ACE4-0096AE9267AF}" type="datetimeFigureOut">
              <a:rPr lang="ru-RU" smtClean="0"/>
              <a:t>31.10.2012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C38E-54C6-4382-A9DC-1AD160B28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DFFF-B19E-41B6-ACE4-0096AE9267AF}" type="datetimeFigureOut">
              <a:rPr lang="ru-RU" smtClean="0"/>
              <a:t>31.10.2012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2EC38E-54C6-4382-A9DC-1AD160B2868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DFFF-B19E-41B6-ACE4-0096AE9267AF}" type="datetimeFigureOut">
              <a:rPr lang="ru-RU" smtClean="0"/>
              <a:t>31.10.2012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C38E-54C6-4382-A9DC-1AD160B28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DFFF-B19E-41B6-ACE4-0096AE9267AF}" type="datetimeFigureOut">
              <a:rPr lang="ru-RU" smtClean="0"/>
              <a:t>31.10.2012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42EC38E-54C6-4382-A9DC-1AD160B28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52FDFFF-B19E-41B6-ACE4-0096AE9267AF}" type="datetimeFigureOut">
              <a:rPr lang="ru-RU" smtClean="0"/>
              <a:t>31.10.2012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C38E-54C6-4382-A9DC-1AD160B28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52FDFFF-B19E-41B6-ACE4-0096AE9267AF}" type="datetimeFigureOut">
              <a:rPr lang="ru-RU" smtClean="0"/>
              <a:t>31.10.2012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42EC38E-54C6-4382-A9DC-1AD160B2868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avifarm.ru/list.php?c=nas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http://www.avifarm.ru/page.php?al=kriteriivida" TargetMode="External"/><Relationship Id="rId7" Type="http://schemas.openxmlformats.org/officeDocument/2006/relationships/image" Target="../media/image13.jpeg"/><Relationship Id="rId2" Type="http://schemas.openxmlformats.org/officeDocument/2006/relationships/hyperlink" Target="http://www.avifarm.ru/page.php?al=micro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www.avifarm.ru/list.php?c=faktory" TargetMode="External"/><Relationship Id="rId4" Type="http://schemas.openxmlformats.org/officeDocument/2006/relationships/hyperlink" Target="http://www.avifarm.ru/page.php?al=biosistemy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avifarm.ru/page.php?al=voln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268760"/>
            <a:ext cx="8136904" cy="4317464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УРОВНИ ОРГАНИЗАЦИИ ЖИЗНИ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28234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Биосферный уровень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6275040" cy="4421088"/>
          </a:xfrm>
        </p:spPr>
        <p:txBody>
          <a:bodyPr/>
          <a:lstStyle/>
          <a:p>
            <a:pPr marL="36576" indent="0">
              <a:buNone/>
            </a:pPr>
            <a:r>
              <a:rPr lang="ru-RU" dirty="0" smtClean="0"/>
              <a:t>это </a:t>
            </a:r>
            <a:r>
              <a:rPr lang="ru-RU" dirty="0"/>
              <a:t>гигантская экосистема, занимающая часть географической оболочки Земли. Это мега-экосистема. В биосфере происходит круговорот веществ и химических элементов, а также превращение солнечной энергии.</a:t>
            </a:r>
          </a:p>
        </p:txBody>
      </p:sp>
      <p:pic>
        <p:nvPicPr>
          <p:cNvPr id="8194" name="Picture 2" descr="http://im5-tub-ru.yandex.net/i?id=67468018-45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052736"/>
            <a:ext cx="237626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0-tub-ru.yandex.net/i?id=488580975-60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915" y="3933056"/>
            <a:ext cx="208823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60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Уровни организации жизни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Молекулярный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Клеточный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Тканевый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Органный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Организменный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Популяционно видовой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Биогеоценотический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биосферный</a:t>
            </a:r>
          </a:p>
          <a:p>
            <a:endParaRPr lang="ru-RU" dirty="0" smtClean="0">
              <a:solidFill>
                <a:srgbClr val="00B0F0"/>
              </a:solidFill>
            </a:endParaRPr>
          </a:p>
          <a:p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37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Молекулярный уровень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6336704" cy="4824536"/>
          </a:xfrm>
        </p:spPr>
        <p:txBody>
          <a:bodyPr>
            <a:normAutofit/>
          </a:bodyPr>
          <a:lstStyle/>
          <a:p>
            <a:r>
              <a:rPr lang="ru-RU" dirty="0" smtClean="0"/>
              <a:t>это </a:t>
            </a:r>
            <a:r>
              <a:rPr lang="ru-RU" dirty="0"/>
              <a:t>уровень функционирования биологических макромолекул - биополимеров: нуклеиновых кислот, белков, полисахаридов, липидов, стероидов. С этого уровня начинаются важнейшие процессы жизнедеятельности: обмен веществ, превращение энергии, передача </a:t>
            </a:r>
            <a:r>
              <a:rPr lang="ru-RU" dirty="0">
                <a:hlinkClick r:id="rId2"/>
              </a:rPr>
              <a:t>наследственной информации</a:t>
            </a:r>
            <a:r>
              <a:rPr lang="ru-RU" dirty="0"/>
              <a:t>. </a:t>
            </a:r>
          </a:p>
        </p:txBody>
      </p:sp>
      <p:pic>
        <p:nvPicPr>
          <p:cNvPr id="1026" name="Picture 2" descr="C:\Documents and Settings\Comp\Мои документы\Мои рисунки\dna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26166" y="3096600"/>
            <a:ext cx="5101280" cy="130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73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Comp\Мои документы\Мои рисунки\клет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97207"/>
            <a:ext cx="2880320" cy="346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Клеточный уровень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482952" cy="46371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это </a:t>
            </a:r>
            <a:r>
              <a:rPr lang="ru-RU" dirty="0"/>
              <a:t>уровень клеток (клеток бактерий, </a:t>
            </a:r>
            <a:r>
              <a:rPr lang="ru-RU" dirty="0" err="1"/>
              <a:t>цианобактерий</a:t>
            </a:r>
            <a:r>
              <a:rPr lang="ru-RU" dirty="0"/>
              <a:t>, одноклеточных животных и водорослей, одноклеточных грибов, клеток многоклеточных организмов). Клетка - это структурная единица живого, функциональная единица, единица развития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1" name="Picture 3" descr="C:\Documents and Settings\Comp\Мои документы\Мои рисунки\eukaryotic-cell-diagram-unlabeled-i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368579"/>
            <a:ext cx="3032113" cy="2312899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30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Тканевый уровень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554960" cy="4525963"/>
          </a:xfrm>
        </p:spPr>
        <p:txBody>
          <a:bodyPr/>
          <a:lstStyle/>
          <a:p>
            <a:pPr marL="36576" indent="0">
              <a:buNone/>
            </a:pPr>
            <a:r>
              <a:rPr lang="ru-RU" dirty="0" smtClean="0"/>
              <a:t> </a:t>
            </a:r>
          </a:p>
          <a:p>
            <a:pPr marL="36576" indent="0">
              <a:buNone/>
            </a:pPr>
            <a:r>
              <a:rPr lang="ru-RU" dirty="0" smtClean="0"/>
              <a:t>это </a:t>
            </a:r>
            <a:r>
              <a:rPr lang="ru-RU" dirty="0"/>
              <a:t>уровень, на котором изучается строение и функционирование тканей. </a:t>
            </a:r>
          </a:p>
        </p:txBody>
      </p:sp>
      <p:pic>
        <p:nvPicPr>
          <p:cNvPr id="3074" name="Picture 2" descr="C:\Documents and Settings\Comp\Мои документы\Мои рисунки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394536"/>
            <a:ext cx="3312368" cy="162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Comp\Мои документы\Мои рисунки\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93096"/>
            <a:ext cx="3758029" cy="153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Comp\Мои документы\Мои рисунки\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72739"/>
            <a:ext cx="2304256" cy="3431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10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Органный уровень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6131024" cy="4637112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это </a:t>
            </a:r>
            <a:r>
              <a:rPr lang="ru-RU" dirty="0"/>
              <a:t>уровень органов многоклеточных </a:t>
            </a:r>
            <a:r>
              <a:rPr lang="ru-RU" dirty="0" smtClean="0"/>
              <a:t>организмов</a:t>
            </a:r>
            <a:endParaRPr lang="ru-RU" dirty="0"/>
          </a:p>
        </p:txBody>
      </p:sp>
      <p:pic>
        <p:nvPicPr>
          <p:cNvPr id="4098" name="Picture 2" descr="C:\Documents and Settings\Comp\Мои документы\Мои рисунки\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988840"/>
            <a:ext cx="2496277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Comp\Мои документы\Мои рисунки\5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09120"/>
            <a:ext cx="233402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88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Организменный уровень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5698976" cy="4277072"/>
          </a:xfrm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ru-RU" dirty="0" smtClean="0"/>
              <a:t> </a:t>
            </a:r>
            <a:r>
              <a:rPr lang="ru-RU" dirty="0"/>
              <a:t>- это уровень одноклеточных, колониальных и многоклеточных организмов. Специфика организменного уровня в том, что на этом уровне происходит декодирование и реализация генетической информации, формирование признаков, присущих особям данного вида. </a:t>
            </a:r>
          </a:p>
        </p:txBody>
      </p:sp>
      <p:pic>
        <p:nvPicPr>
          <p:cNvPr id="5122" name="Picture 2" descr="C:\Documents and Settings\Comp\Мои документы\Мои рисунки\м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124744"/>
            <a:ext cx="216024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Comp\Мои документы\Мои рисунки\55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248" y="3017593"/>
            <a:ext cx="21621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Comp\Мои документы\Мои рисунки\ы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247" y="4797151"/>
            <a:ext cx="2162175" cy="1621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66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Популяционно-видовой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626968" cy="456510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/>
              <a:t>это уровень совокупностей особей - </a:t>
            </a:r>
            <a:r>
              <a:rPr lang="ru-RU" dirty="0">
                <a:hlinkClick r:id="rId2"/>
              </a:rPr>
              <a:t>популяций</a:t>
            </a:r>
            <a:r>
              <a:rPr lang="ru-RU" dirty="0"/>
              <a:t> и </a:t>
            </a:r>
            <a:r>
              <a:rPr lang="ru-RU" dirty="0">
                <a:hlinkClick r:id="rId3"/>
              </a:rPr>
              <a:t>видов</a:t>
            </a:r>
            <a:r>
              <a:rPr lang="ru-RU" dirty="0"/>
              <a:t>. </a:t>
            </a:r>
            <a:r>
              <a:rPr lang="ru-RU" dirty="0" smtClean="0"/>
              <a:t> </a:t>
            </a:r>
            <a:r>
              <a:rPr lang="ru-RU" dirty="0"/>
              <a:t>На этом уровне изучаются генетические и </a:t>
            </a:r>
            <a:r>
              <a:rPr lang="ru-RU" dirty="0">
                <a:hlinkClick r:id="rId4"/>
              </a:rPr>
              <a:t>экологические особенности популяций</a:t>
            </a:r>
            <a:r>
              <a:rPr lang="ru-RU" dirty="0"/>
              <a:t>, элементарные </a:t>
            </a:r>
            <a:r>
              <a:rPr lang="ru-RU" dirty="0">
                <a:hlinkClick r:id="rId5"/>
              </a:rPr>
              <a:t>эволюционные факторы</a:t>
            </a:r>
            <a:r>
              <a:rPr lang="ru-RU" dirty="0"/>
              <a:t> и их влияние на генофонд (</a:t>
            </a:r>
            <a:r>
              <a:rPr lang="ru-RU" dirty="0" err="1"/>
              <a:t>микроэволюция</a:t>
            </a:r>
            <a:r>
              <a:rPr lang="ru-RU" dirty="0"/>
              <a:t>), проблема сохранения видов.</a:t>
            </a:r>
          </a:p>
        </p:txBody>
      </p:sp>
      <p:pic>
        <p:nvPicPr>
          <p:cNvPr id="6146" name="Picture 2" descr="http://im3-tub-ru.yandex.net/i?id=451669103-63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841" y="851181"/>
            <a:ext cx="22669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3-tub-ru.yandex.net/i?id=11296682-22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491" y="2857811"/>
            <a:ext cx="21717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im0-tub-ru.yandex.net/i?id=48823953-27-72&amp;n=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491" y="4653136"/>
            <a:ext cx="2171700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4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28215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Биогеоценотический уровень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5266928" cy="434907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это </a:t>
            </a:r>
            <a:r>
              <a:rPr lang="ru-RU" dirty="0"/>
              <a:t>уровень </a:t>
            </a:r>
            <a:r>
              <a:rPr lang="ru-RU" dirty="0" err="1"/>
              <a:t>микроэкосистем</a:t>
            </a:r>
            <a:r>
              <a:rPr lang="ru-RU" dirty="0"/>
              <a:t>, </a:t>
            </a:r>
            <a:r>
              <a:rPr lang="ru-RU" dirty="0" err="1"/>
              <a:t>мезоэкосистем</a:t>
            </a:r>
            <a:r>
              <a:rPr lang="ru-RU" dirty="0"/>
              <a:t>, </a:t>
            </a:r>
            <a:r>
              <a:rPr lang="ru-RU" dirty="0" err="1"/>
              <a:t>макроэкосистем</a:t>
            </a:r>
            <a:r>
              <a:rPr lang="ru-RU" dirty="0"/>
              <a:t>. На этом уровне изучаются типы питания, типы взаимоотношений организмов и популяций в экосистеме, </a:t>
            </a:r>
            <a:r>
              <a:rPr lang="ru-RU" dirty="0">
                <a:hlinkClick r:id="rId2"/>
              </a:rPr>
              <a:t>численность популяций</a:t>
            </a:r>
            <a:r>
              <a:rPr lang="ru-RU" dirty="0"/>
              <a:t>, динамика численности популяций, плотность популяций, продуктивность экосистем, сукцессии. </a:t>
            </a:r>
          </a:p>
        </p:txBody>
      </p:sp>
      <p:pic>
        <p:nvPicPr>
          <p:cNvPr id="7170" name="Picture 2" descr="http://im3-tub-ru.yandex.net/i?id=310058598-30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28800"/>
            <a:ext cx="2592288" cy="196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m7-tub-ru.yandex.net/i?id=197690282-17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77072"/>
            <a:ext cx="2448272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84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49</TotalTime>
  <Words>256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УРОВНИ ОРГАНИЗАЦИИ ЖИЗНИ</vt:lpstr>
      <vt:lpstr>Уровни организации жизни:</vt:lpstr>
      <vt:lpstr>Молекулярный уровень</vt:lpstr>
      <vt:lpstr>Клеточный уровень</vt:lpstr>
      <vt:lpstr>Тканевый уровень</vt:lpstr>
      <vt:lpstr>Органный уровень</vt:lpstr>
      <vt:lpstr>Организменный уровень</vt:lpstr>
      <vt:lpstr>Популяционно-видовой</vt:lpstr>
      <vt:lpstr>Биогеоценотический уровень</vt:lpstr>
      <vt:lpstr>Биосферный уровень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УРОВНИ ОРГАНИЗАЦИИ ЖИЗНИ</dc:title>
  <dc:creator>Comp</dc:creator>
  <cp:lastModifiedBy>Comp</cp:lastModifiedBy>
  <cp:revision>5</cp:revision>
  <dcterms:created xsi:type="dcterms:W3CDTF">2012-10-31T08:31:56Z</dcterms:created>
  <dcterms:modified xsi:type="dcterms:W3CDTF">2012-10-31T09:21:54Z</dcterms:modified>
</cp:coreProperties>
</file>