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57E8F-260E-4488-BBCF-50EA253EB790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13567-7D43-4237-8A0A-22AAFD022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A9B46-2137-47A4-ADBB-FE6C3ECEBA89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7F579-EB1E-468E-BF11-69E017179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16A9-BB6E-41F7-8370-A0C2E402C975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66233-BF5C-4708-9C75-C70D7F5B6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B887F-F4F0-4870-A84B-311D12E2087C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3CA77-C6A3-487F-B02B-640DEDEB2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8DB86-3D17-4B1B-8CB0-3452B4E794AC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6EB51-FF18-4BA4-B19E-BE291FC32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A7489-EB80-433A-BA67-18FD8EE54601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5E021-3B9E-45BF-A284-B7C77FB12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350D9-CCA0-4D23-BD56-1423B8F0D7A2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377F9-661F-4279-99F6-7E3573E81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BB927-E408-45CF-8D7D-1BA83EF3119D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0277C-DE6D-4A56-A74C-E8B7A9FDE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8BD5F-1D75-4DFE-8C0D-E0ED2ADE5B5E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44D9E-DF24-4E0B-A538-9E4B70442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63C1B-7D6A-4444-AF3D-E0D56FC7961C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21FC8-175C-49DB-A5AC-B6A5DD9F7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B7FCB-9542-445A-9BDA-6008898BCF5D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C9FFD-0102-477A-A215-5204864F7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B56575-0090-40A0-9859-6BF9118DBEC0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AC570E-860F-4D27-BF34-A18DC603C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7938" y="1458913"/>
            <a:ext cx="4657725" cy="3019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404040"/>
                </a:solidFill>
                <a:cs typeface="Arial" charset="0"/>
              </a:rPr>
              <a:t>Типология уроков  </a:t>
            </a:r>
            <a:r>
              <a:rPr lang="ru-RU" sz="4800" b="1" dirty="0">
                <a:solidFill>
                  <a:srgbClr val="404040"/>
                </a:solidFill>
                <a:cs typeface="Arial" charset="0"/>
              </a:rPr>
              <a:t>в начальной школе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2025" y="2720975"/>
            <a:ext cx="5289550" cy="1360488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6875" y="4964113"/>
            <a:ext cx="4300538" cy="768350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76541" y="4575175"/>
            <a:ext cx="5100034" cy="519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800" i="1" dirty="0">
                <a:solidFill>
                  <a:srgbClr val="404040"/>
                </a:solidFill>
                <a:cs typeface="Arial" charset="0"/>
              </a:rPr>
              <a:t>М. Л. Кирдина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4 тип - уроки развивающего контроля</a:t>
            </a:r>
            <a:endParaRPr lang="ru-RU" sz="2800" dirty="0" smtClean="0"/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50761" y="1777285"/>
            <a:ext cx="819096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 smtClean="0"/>
              <a:t>1) этап мотивации (самоопределения) к контрольно-коррекционной деятельности;</a:t>
            </a:r>
          </a:p>
          <a:p>
            <a:r>
              <a:rPr lang="ru-RU" sz="2000" dirty="0" smtClean="0"/>
              <a:t>2) этап актуализации и пробного учебного действия;</a:t>
            </a:r>
          </a:p>
          <a:p>
            <a:r>
              <a:rPr lang="ru-RU" sz="2000" dirty="0" smtClean="0"/>
              <a:t>3) этап локализации индивидуальных затруднений;</a:t>
            </a:r>
          </a:p>
          <a:p>
            <a:r>
              <a:rPr lang="ru-RU" sz="2000" dirty="0" smtClean="0"/>
              <a:t>4) этап построения проекта коррекции выявленных затруднений;</a:t>
            </a:r>
          </a:p>
          <a:p>
            <a:r>
              <a:rPr lang="ru-RU" sz="2000" dirty="0" smtClean="0"/>
              <a:t>5) этап реализации построенного проекта;</a:t>
            </a:r>
          </a:p>
          <a:p>
            <a:r>
              <a:rPr lang="ru-RU" sz="2000" dirty="0" smtClean="0"/>
              <a:t>6) этап обобщения затруднений во внешней речи;</a:t>
            </a:r>
          </a:p>
          <a:p>
            <a:r>
              <a:rPr lang="ru-RU" sz="2000" dirty="0" smtClean="0"/>
              <a:t>7) этап самостоятельной работы с самопроверкой по эталону;</a:t>
            </a:r>
          </a:p>
          <a:p>
            <a:r>
              <a:rPr lang="ru-RU" sz="2000" dirty="0" smtClean="0"/>
              <a:t>8) этап решения заданий творческого уровня;</a:t>
            </a:r>
          </a:p>
          <a:p>
            <a:r>
              <a:rPr lang="ru-RU" sz="2000" dirty="0" smtClean="0"/>
              <a:t>9) этап рефлексии контрольно-коррекционной деятельности.</a:t>
            </a:r>
          </a:p>
          <a:p>
            <a:r>
              <a:rPr lang="ru-RU" sz="2000" dirty="0" smtClean="0">
                <a:solidFill>
                  <a:srgbClr val="262626"/>
                </a:solidFill>
                <a:cs typeface="Arial" charset="0"/>
              </a:rPr>
              <a:t>создание </a:t>
            </a:r>
            <a:r>
              <a:rPr lang="ru-RU" sz="2000" dirty="0">
                <a:solidFill>
                  <a:srgbClr val="262626"/>
                </a:solidFill>
                <a:cs typeface="Arial" charset="0"/>
              </a:rPr>
              <a:t>условий для проявления познавательной активности учеников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Критерии результативности урока (1)</a:t>
            </a:r>
            <a:endParaRPr lang="ru-RU" sz="2800" dirty="0">
              <a:solidFill>
                <a:srgbClr val="404040"/>
              </a:solidFill>
              <a:cs typeface="Arial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89398" y="1828800"/>
            <a:ext cx="8165206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1. Цели урока задаются с тенденцией передачи функции от учителя к ученику. </a:t>
            </a:r>
          </a:p>
          <a:p>
            <a:pPr lvl="0"/>
            <a:r>
              <a:rPr lang="ru-RU" sz="2000" dirty="0" smtClean="0"/>
              <a:t>2. Учитель систематически обучает детей осуществлять рефлексивное действие (оценивать свою готовность, обнаруживать незнание, находить причины затруднений и т.п.) </a:t>
            </a:r>
          </a:p>
          <a:p>
            <a:pPr lvl="0"/>
            <a:r>
              <a:rPr lang="ru-RU" sz="2000" dirty="0" smtClean="0"/>
              <a:t>3. Используются разнообразные формы, методы и приемы обучения, повышающие степень активности учащихся в учебном процессе. </a:t>
            </a:r>
          </a:p>
          <a:p>
            <a:pPr lvl="0"/>
            <a:r>
              <a:rPr lang="ru-RU" sz="2000" dirty="0" smtClean="0"/>
              <a:t>4. Учитель владеет технологией диалога, обучает учащихся ставить и адресовать вопросы. </a:t>
            </a:r>
          </a:p>
          <a:p>
            <a:pPr lvl="0"/>
            <a:r>
              <a:rPr lang="ru-RU" sz="2000" dirty="0" smtClean="0"/>
              <a:t>5. Учитель эффективно (адекватно цели урока) сочетает репродуктивную и проблемную формы обучения, учит детей работать по правилу и творчески.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800" dirty="0" smtClean="0"/>
              <a:t>Критерии результативности урока</a:t>
            </a:r>
            <a:r>
              <a:rPr lang="ru-RU" sz="2800" dirty="0" smtClean="0">
                <a:solidFill>
                  <a:srgbClr val="404040"/>
                </a:solidFill>
                <a:cs typeface="Arial" charset="0"/>
              </a:rPr>
              <a:t>(2)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89398" y="1674254"/>
            <a:ext cx="834551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6. На уроке задаются задачи и четкие критерии самоконтроля и самооценки (происходит специальное формирование контрольно-оценочной деятельности у обучающихся). </a:t>
            </a:r>
          </a:p>
          <a:p>
            <a:pPr lvl="0"/>
            <a:r>
              <a:rPr lang="ru-RU" sz="2000" dirty="0" smtClean="0"/>
              <a:t>7. Учитель добивается осмысления учебного материала всеми учащимися, используя для этого специальные приемы. </a:t>
            </a:r>
          </a:p>
          <a:p>
            <a:pPr lvl="0"/>
            <a:r>
              <a:rPr lang="ru-RU" sz="2000" dirty="0" smtClean="0"/>
              <a:t>8. Учитель стремиться оценивать реальное продвижение каждого ученика, поощряет и поддерживает минимальные успехи. </a:t>
            </a:r>
          </a:p>
          <a:p>
            <a:pPr lvl="0"/>
            <a:r>
              <a:rPr lang="ru-RU" sz="2000" dirty="0" smtClean="0"/>
              <a:t>9. Учитель специально планирует коммуникативные задачи урока. </a:t>
            </a:r>
          </a:p>
          <a:p>
            <a:pPr lvl="0"/>
            <a:r>
              <a:rPr lang="ru-RU" sz="2000" dirty="0" smtClean="0"/>
              <a:t>10. Учитель принимает и поощряет, выражаемую учеником, собственную позицию, иное мнение, обучает корректным формам их выражения. </a:t>
            </a:r>
          </a:p>
          <a:p>
            <a:pPr lvl="0"/>
            <a:r>
              <a:rPr lang="ru-RU" sz="2000" dirty="0" smtClean="0"/>
              <a:t>11. Стиль, тон отношений, задаваемый на уроке, создают атмосферу сотрудничества, сотворчества, психологического комфорта. </a:t>
            </a:r>
          </a:p>
          <a:p>
            <a:pPr lvl="0"/>
            <a:r>
              <a:rPr lang="ru-RU" sz="2000" dirty="0" smtClean="0"/>
              <a:t>12. На уроке осуществляется глубокое личностное воздействие «учитель – ученик» (через отношения, совместную деятельность и т.д.) </a:t>
            </a:r>
          </a:p>
          <a:p>
            <a:endParaRPr lang="ru-RU" sz="2000" dirty="0">
              <a:solidFill>
                <a:srgbClr val="262626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8660" y="550863"/>
            <a:ext cx="51386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/>
              <a:t>5 тип урока – </a:t>
            </a:r>
            <a:r>
              <a:rPr lang="ru-RU" sz="2800" b="1" smtClean="0"/>
              <a:t>урок  исследования </a:t>
            </a:r>
            <a:r>
              <a:rPr lang="ru-RU" sz="2800" b="1" dirty="0" smtClean="0"/>
              <a:t>(урок творчества)</a:t>
            </a:r>
            <a:endParaRPr lang="ru-RU" sz="2800" dirty="0" smtClean="0"/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9549" y="1918952"/>
            <a:ext cx="856445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u="sng" dirty="0" smtClean="0"/>
              <a:t>I. Актуализация знаний. </a:t>
            </a:r>
            <a:endParaRPr lang="ru-RU" sz="2000" dirty="0" smtClean="0"/>
          </a:p>
          <a:p>
            <a:r>
              <a:rPr lang="ru-RU" sz="2000" dirty="0" smtClean="0"/>
              <a:t>1.1. Мотивация. Актуализация ЗУН и мыслительных операций, достаточных для построения нового знания.</a:t>
            </a:r>
          </a:p>
          <a:p>
            <a:r>
              <a:rPr lang="ru-RU" sz="2000" dirty="0" smtClean="0"/>
              <a:t>1.2. Фиксирование затруднения в индивидуальной деятельности.</a:t>
            </a:r>
          </a:p>
          <a:p>
            <a:r>
              <a:rPr lang="ru-RU" sz="2000" u="sng" dirty="0" smtClean="0"/>
              <a:t>II. Операционно-исполнительский этап.</a:t>
            </a:r>
            <a:endParaRPr lang="ru-RU" sz="2000" dirty="0" smtClean="0"/>
          </a:p>
          <a:p>
            <a:r>
              <a:rPr lang="ru-RU" sz="2000" dirty="0" smtClean="0"/>
              <a:t>2.1. Постановка проблемы:</a:t>
            </a:r>
          </a:p>
          <a:p>
            <a:r>
              <a:rPr lang="ru-RU" sz="2000" dirty="0" smtClean="0"/>
              <a:t>а) создание проблемной ситуации;</a:t>
            </a:r>
          </a:p>
          <a:p>
            <a:r>
              <a:rPr lang="ru-RU" sz="2000" dirty="0" smtClean="0"/>
              <a:t>б) постановка проблемы исследования;</a:t>
            </a:r>
          </a:p>
          <a:p>
            <a:r>
              <a:rPr lang="ru-RU" sz="2000" dirty="0" smtClean="0"/>
              <a:t>2.2. Определите темы исследования.</a:t>
            </a:r>
          </a:p>
          <a:p>
            <a:r>
              <a:rPr lang="ru-RU" sz="2000" dirty="0" smtClean="0"/>
              <a:t>2.3. Формулирование цели исследования.</a:t>
            </a:r>
          </a:p>
          <a:p>
            <a:r>
              <a:rPr lang="ru-RU" sz="2000" dirty="0" smtClean="0"/>
              <a:t>2.4. Выдвижение гипотезы.</a:t>
            </a:r>
          </a:p>
          <a:p>
            <a:r>
              <a:rPr lang="ru-RU" sz="2000" dirty="0" smtClean="0"/>
              <a:t>2.5. Выбор метода решения проблемной ситуации.</a:t>
            </a:r>
          </a:p>
          <a:p>
            <a:r>
              <a:rPr lang="ru-RU" sz="2000" dirty="0" smtClean="0"/>
              <a:t>2.6. Составление плана исследования.</a:t>
            </a:r>
          </a:p>
          <a:p>
            <a:r>
              <a:rPr lang="ru-RU" sz="2000" dirty="0" smtClean="0"/>
              <a:t>2.7. «Открытие» детьми нового знания. Проверка гипотезы.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404040"/>
                </a:solidFill>
                <a:cs typeface="Arial" charset="0"/>
              </a:rPr>
              <a:t> </a:t>
            </a:r>
            <a:endParaRPr lang="ru-RU" sz="3200" dirty="0">
              <a:solidFill>
                <a:srgbClr val="404040"/>
              </a:solidFill>
              <a:cs typeface="Arial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37882" y="1970468"/>
            <a:ext cx="793338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000" u="sng" dirty="0" smtClean="0"/>
          </a:p>
          <a:p>
            <a:r>
              <a:rPr lang="ru-RU" sz="2000" u="sng" dirty="0" smtClean="0"/>
              <a:t>III. Оценочно-рефлексивный этап</a:t>
            </a:r>
            <a:endParaRPr lang="ru-RU" sz="2000" dirty="0" smtClean="0"/>
          </a:p>
          <a:p>
            <a:r>
              <a:rPr lang="ru-RU" sz="2000" dirty="0" smtClean="0"/>
              <a:t>3.1. Интерпретация полученных данных.</a:t>
            </a:r>
          </a:p>
          <a:p>
            <a:r>
              <a:rPr lang="ru-RU" sz="2000" dirty="0" smtClean="0"/>
              <a:t>3.2. Вывод по результатам исследовательской работы.</a:t>
            </a:r>
          </a:p>
          <a:p>
            <a:r>
              <a:rPr lang="ru-RU" sz="2000" dirty="0" smtClean="0"/>
              <a:t>3.3. Применение новых знаний в учебной деятельности. Проверка понимания учащимися изученного материала и его первичное закрепление.</a:t>
            </a:r>
          </a:p>
          <a:p>
            <a:r>
              <a:rPr lang="ru-RU" sz="2000" dirty="0" smtClean="0"/>
              <a:t>3.4. Итоги урока. Самооценка детьми собственной деятельности.</a:t>
            </a:r>
          </a:p>
          <a:p>
            <a:r>
              <a:rPr lang="ru-RU" sz="2000" u="sng" dirty="0" smtClean="0"/>
              <a:t>IV. Домашнее задание.</a:t>
            </a:r>
            <a:r>
              <a:rPr lang="ru-RU" sz="2000" b="1" dirty="0" smtClean="0"/>
              <a:t> </a:t>
            </a:r>
            <a:r>
              <a:rPr lang="ru-RU" sz="2000" dirty="0" smtClean="0"/>
              <a:t>Домашнее задание предусматривает элементы выбора, творчества. </a:t>
            </a:r>
          </a:p>
          <a:p>
            <a:r>
              <a:rPr lang="ru-RU" sz="2000" dirty="0" smtClean="0">
                <a:solidFill>
                  <a:srgbClr val="262626"/>
                </a:solidFill>
                <a:cs typeface="Arial" charset="0"/>
              </a:rPr>
              <a:t>создание </a:t>
            </a:r>
            <a:r>
              <a:rPr lang="ru-RU" sz="2000" dirty="0">
                <a:solidFill>
                  <a:srgbClr val="262626"/>
                </a:solidFill>
                <a:cs typeface="Arial" charset="0"/>
              </a:rPr>
              <a:t>условий для проявления познавательной активности учеников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38660" y="550863"/>
            <a:ext cx="51386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/>
              <a:t>5 тип урока – урок  исследования (урок творчества) (2)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200" dirty="0">
                <a:cs typeface="Arial" charset="0"/>
              </a:rPr>
              <a:t>Методическая цель урока (</a:t>
            </a:r>
            <a:r>
              <a:rPr lang="ru-RU" sz="3200" dirty="0" err="1">
                <a:cs typeface="Arial" charset="0"/>
              </a:rPr>
              <a:t>системно-деятельностное</a:t>
            </a:r>
            <a:r>
              <a:rPr lang="ru-RU" sz="3200" dirty="0">
                <a:cs typeface="Arial" charset="0"/>
              </a:rPr>
              <a:t> </a:t>
            </a:r>
            <a:r>
              <a:rPr lang="ru-RU" sz="3200" dirty="0" smtClean="0">
                <a:cs typeface="Arial" charset="0"/>
              </a:rPr>
              <a:t>обучение) </a:t>
            </a:r>
            <a:r>
              <a:rPr lang="ru-RU" sz="3200" dirty="0">
                <a:cs typeface="Arial" charset="0"/>
              </a:rPr>
              <a:t>-</a:t>
            </a:r>
            <a:r>
              <a:rPr lang="ru-RU" sz="3200" dirty="0">
                <a:solidFill>
                  <a:srgbClr val="404040"/>
                </a:solidFill>
                <a:cs typeface="Arial" charset="0"/>
              </a:rPr>
              <a:t> 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84238" y="3143250"/>
            <a:ext cx="4657725" cy="186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800">
                <a:solidFill>
                  <a:srgbClr val="262626"/>
                </a:solidFill>
                <a:cs typeface="Arial" charset="0"/>
              </a:rPr>
              <a:t>создание условий для проявления познавательной активности учеников</a:t>
            </a:r>
            <a:r>
              <a:rPr lang="ru-RU" sz="3200">
                <a:solidFill>
                  <a:srgbClr val="262626"/>
                </a:solidFill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3600">
                <a:solidFill>
                  <a:srgbClr val="404040"/>
                </a:solidFill>
                <a:cs typeface="Arial" charset="0"/>
              </a:rPr>
              <a:t>Пути достижения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04913" y="2228850"/>
            <a:ext cx="6840537" cy="423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ход познания – «от учеников»;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 преобразующий характер деятельности обучающихся;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интенсивная самостоятельная деятельность обучающихся;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коллизии;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коллективный поиск;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создание педагогической ситуации общения;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26"/>
                </a:solidFill>
                <a:cs typeface="Arial" charset="0"/>
              </a:rPr>
              <a:t>гибкая структура</a:t>
            </a:r>
          </a:p>
          <a:p>
            <a:pPr>
              <a:buFontTx/>
              <a:buChar char="-"/>
            </a:pPr>
            <a:endParaRPr lang="ru-RU" sz="2800">
              <a:solidFill>
                <a:srgbClr val="262626"/>
              </a:solidFill>
              <a:cs typeface="Arial" charset="0"/>
            </a:endParaRPr>
          </a:p>
          <a:p>
            <a:pPr>
              <a:buFontTx/>
              <a:buChar char="-"/>
            </a:pPr>
            <a:endParaRPr lang="ru-RU" sz="2800">
              <a:solidFill>
                <a:srgbClr val="262626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2041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404040"/>
                </a:solidFill>
                <a:cs typeface="Arial" charset="0"/>
              </a:rPr>
              <a:t>Типы урока</a:t>
            </a:r>
            <a:r>
              <a:rPr lang="ru-RU" sz="3200">
                <a:solidFill>
                  <a:srgbClr val="404040"/>
                </a:solidFill>
                <a:cs typeface="Arial" charset="0"/>
              </a:rPr>
              <a:t> (деятельностной направленности) по целеполаганию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30263" y="2830513"/>
            <a:ext cx="6443662" cy="3081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800"/>
              <a:t>1). Уроки «открытия» нового знания;</a:t>
            </a:r>
          </a:p>
          <a:p>
            <a:r>
              <a:rPr lang="ru-RU" sz="2800"/>
              <a:t>2). Уроки отработки умений и</a:t>
            </a:r>
            <a:r>
              <a:rPr lang="ru-RU" sz="2800" b="1"/>
              <a:t> </a:t>
            </a:r>
            <a:r>
              <a:rPr lang="ru-RU" sz="2800"/>
              <a:t>рефлексии;</a:t>
            </a:r>
          </a:p>
          <a:p>
            <a:r>
              <a:rPr lang="ru-RU" sz="2800"/>
              <a:t>3). Уроки общеметодологической направленности;</a:t>
            </a:r>
          </a:p>
          <a:p>
            <a:r>
              <a:rPr lang="ru-RU" sz="2800"/>
              <a:t>4). Уроки развивающего </a:t>
            </a:r>
          </a:p>
          <a:p>
            <a:r>
              <a:rPr lang="ru-RU" sz="2800"/>
              <a:t>контроля</a:t>
            </a:r>
            <a:endParaRPr lang="ru-RU" sz="2800">
              <a:solidFill>
                <a:srgbClr val="262626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1066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3200" b="1" u="sng"/>
              <a:t>1тип урока</a:t>
            </a:r>
            <a:r>
              <a:rPr lang="ru-RU" sz="3200" b="1"/>
              <a:t> - открытия нового знания (ОНЗ)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47738" y="2325688"/>
            <a:ext cx="4657725" cy="3935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800" i="1" u="sng"/>
              <a:t>Деятельностная цель</a:t>
            </a:r>
            <a:r>
              <a:rPr lang="ru-RU" sz="2800" i="1"/>
              <a:t>: </a:t>
            </a:r>
            <a:r>
              <a:rPr lang="ru-RU" sz="2800"/>
              <a:t>формирование у учащихся умений реализации новых способов действия</a:t>
            </a:r>
            <a:endParaRPr lang="ru-RU" sz="2800" i="1" u="sng"/>
          </a:p>
          <a:p>
            <a:r>
              <a:rPr lang="ru-RU" sz="2800" i="1" u="sng"/>
              <a:t>Содержательная цель</a:t>
            </a:r>
            <a:r>
              <a:rPr lang="ru-RU" sz="2800" i="1"/>
              <a:t>: </a:t>
            </a:r>
            <a:r>
              <a:rPr lang="ru-RU" sz="2800"/>
              <a:t>расширение понятийной базы за счет включения в нее новых элементов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1373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800"/>
              <a:t>Алгоритм конструирования урока открытия нового знания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95300" y="1992313"/>
            <a:ext cx="7551738" cy="4760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/>
              <a:t>1.Выделить и сформулировать новое знание</a:t>
            </a:r>
          </a:p>
          <a:p>
            <a:r>
              <a:rPr lang="ru-RU"/>
              <a:t>2.Смоделировать способ открытия нового знания</a:t>
            </a:r>
          </a:p>
          <a:p>
            <a:r>
              <a:rPr lang="ru-RU"/>
              <a:t>3.Вычленить мыслительные операции, используемые при открытии нового знания</a:t>
            </a:r>
          </a:p>
          <a:p>
            <a:r>
              <a:rPr lang="ru-RU"/>
              <a:t>4.Определить необходимые ЗУН и способы его повторения</a:t>
            </a:r>
          </a:p>
          <a:p>
            <a:r>
              <a:rPr lang="ru-RU"/>
              <a:t>5.Подобрать упражнения для этапа актуализации, опираясь на перечень необходимых мыслительных операций и ЗУНов</a:t>
            </a:r>
          </a:p>
          <a:p>
            <a:r>
              <a:rPr lang="ru-RU"/>
              <a:t>6.Смоделировать затруднение и способ его фиксации</a:t>
            </a:r>
          </a:p>
          <a:p>
            <a:r>
              <a:rPr lang="ru-RU"/>
              <a:t>7.Смоделировать проблемную ситуацию и диалог</a:t>
            </a:r>
          </a:p>
          <a:p>
            <a:r>
              <a:rPr lang="ru-RU"/>
              <a:t>8.Составить самостоятельную работу и объективно обоснованный эталон</a:t>
            </a:r>
          </a:p>
          <a:p>
            <a:r>
              <a:rPr lang="ru-RU"/>
              <a:t>9.Определить приемы организации и проведения </a:t>
            </a:r>
          </a:p>
          <a:p>
            <a:r>
              <a:rPr lang="ru-RU"/>
              <a:t>первичного закрепления</a:t>
            </a:r>
          </a:p>
          <a:p>
            <a:r>
              <a:rPr lang="ru-RU"/>
              <a:t>10.Подобрать задания для этапа повторения по уровням</a:t>
            </a:r>
          </a:p>
          <a:p>
            <a:r>
              <a:rPr lang="ru-RU"/>
              <a:t>11.Провести анализ урока по конспекту</a:t>
            </a:r>
          </a:p>
          <a:p>
            <a:r>
              <a:rPr lang="ru-RU"/>
              <a:t>12.Внести при необходимости коррективы в план</a:t>
            </a:r>
          </a:p>
          <a:p>
            <a:r>
              <a:rPr lang="ru-RU"/>
              <a:t>конспекта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1554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3200"/>
              <a:t>Структура урока открытия нового знания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27050" y="2325688"/>
            <a:ext cx="7283450" cy="405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000"/>
              <a:t>1). Этап мотивации (самоопределения) к учебной деятельности</a:t>
            </a:r>
          </a:p>
          <a:p>
            <a:r>
              <a:rPr lang="ru-RU" sz="2000"/>
              <a:t>2). Этап актуализация и фиксирование индивидуального затруднения в пробном действии</a:t>
            </a:r>
          </a:p>
          <a:p>
            <a:r>
              <a:rPr lang="ru-RU" sz="2000"/>
              <a:t>3). Этап выявления места и причины затруднения</a:t>
            </a:r>
          </a:p>
          <a:p>
            <a:r>
              <a:rPr lang="ru-RU" sz="2000"/>
              <a:t>4). Этап построения проекта выхода из затруднения</a:t>
            </a:r>
          </a:p>
          <a:p>
            <a:r>
              <a:rPr lang="ru-RU" sz="2000"/>
              <a:t>5). Этап реализации построенного проекта</a:t>
            </a:r>
          </a:p>
          <a:p>
            <a:r>
              <a:rPr lang="ru-RU" sz="2000"/>
              <a:t>6). Этап первичного закрепления с проговариванием во внешней речи</a:t>
            </a:r>
          </a:p>
          <a:p>
            <a:r>
              <a:rPr lang="ru-RU" sz="2000"/>
              <a:t>7). Этап самостоятельной работы с самопроверкой по эталону</a:t>
            </a:r>
          </a:p>
          <a:p>
            <a:r>
              <a:rPr lang="ru-RU" sz="2000"/>
              <a:t>8). Этап включения в систему знаний и повторения</a:t>
            </a:r>
          </a:p>
          <a:p>
            <a:r>
              <a:rPr lang="ru-RU" sz="2000"/>
              <a:t>9). Этап рефлексии учебной деятельности на уроке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/>
              <a:t>2 тип урока – урок отработки умений и рефлексии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6413" y="1917700"/>
            <a:ext cx="7088187" cy="3749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000"/>
              <a:t>1). Этап мотивации (самоопределения) к коррекционной деятельности</a:t>
            </a:r>
          </a:p>
          <a:p>
            <a:r>
              <a:rPr lang="ru-RU" sz="2000"/>
              <a:t>2). Этап актуализации и пробного учебного действия</a:t>
            </a:r>
          </a:p>
          <a:p>
            <a:r>
              <a:rPr lang="ru-RU" sz="2000"/>
              <a:t>3). Этап локализации индивидуальных затруднений</a:t>
            </a:r>
          </a:p>
          <a:p>
            <a:r>
              <a:rPr lang="ru-RU" sz="2000"/>
              <a:t>4). Этап построения проекта коррекции выявленных затруднений</a:t>
            </a:r>
          </a:p>
          <a:p>
            <a:r>
              <a:rPr lang="ru-RU" sz="2000"/>
              <a:t>5). Этап реализации построенного проекта</a:t>
            </a:r>
          </a:p>
          <a:p>
            <a:r>
              <a:rPr lang="ru-RU" sz="2000"/>
              <a:t>6). Этап обобщения затруднений во внешней речи</a:t>
            </a:r>
          </a:p>
          <a:p>
            <a:r>
              <a:rPr lang="ru-RU" sz="2000"/>
              <a:t>7). Этап самостоятельной работы с самопроверкой по эталону</a:t>
            </a:r>
          </a:p>
          <a:p>
            <a:r>
              <a:rPr lang="ru-RU" sz="2000"/>
              <a:t>8). Этап включения в систему знаний и повторения. 9). Этап рефлексии учебной деятельности на уроке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9538" y="550863"/>
            <a:ext cx="4657725" cy="155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/>
              <a:t>3 тип -   Уроки построения системы знаний (уроки общеметодологической направленности)</a:t>
            </a:r>
            <a:r>
              <a:rPr lang="ru-RU" sz="2400">
                <a:solidFill>
                  <a:srgbClr val="404040"/>
                </a:solidFill>
                <a:cs typeface="Arial" charset="0"/>
              </a:rPr>
              <a:t> 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625" y="1052513"/>
            <a:ext cx="5289550" cy="136048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84200" y="2282825"/>
            <a:ext cx="7002463" cy="3937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i="1"/>
              <a:t>Деятельностная цель: </a:t>
            </a:r>
            <a:r>
              <a:rPr lang="ru-RU"/>
              <a:t>формирование у учащихся деятельностных способностей и способностей к структурированию и систематизации изучаемого предметного содержания, формирование способности учащихся к новому способу действия, связанному с построением структуры изученных понятий и алгоритмов</a:t>
            </a:r>
            <a:endParaRPr lang="ru-RU" i="1"/>
          </a:p>
          <a:p>
            <a:r>
              <a:rPr lang="ru-RU" i="1"/>
              <a:t>Содержательная цель: </a:t>
            </a:r>
            <a:r>
              <a:rPr lang="ru-RU"/>
              <a:t>построение обобщенных деятельностных норм и выявление теоретических основ развития содержательно-методических линий курсов, выявление теоретических основ построения содержательно-методических линий</a:t>
            </a:r>
          </a:p>
          <a:p>
            <a:r>
              <a:rPr lang="ru-RU"/>
              <a:t>Цель </a:t>
            </a:r>
            <a:r>
              <a:rPr lang="ru-RU" u="sng"/>
              <a:t>уроков общеметодологической направленности</a:t>
            </a:r>
            <a:r>
              <a:rPr lang="ru-RU"/>
              <a:t> -  построение методов, связывающих изученные понятия в единую систему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969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гнагн</cp:lastModifiedBy>
  <cp:revision>24</cp:revision>
  <dcterms:created xsi:type="dcterms:W3CDTF">2013-03-12T14:14:01Z</dcterms:created>
  <dcterms:modified xsi:type="dcterms:W3CDTF">2013-04-11T19:40:39Z</dcterms:modified>
</cp:coreProperties>
</file>