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76" r:id="rId5"/>
    <p:sldId id="270" r:id="rId6"/>
    <p:sldId id="271" r:id="rId7"/>
    <p:sldId id="265" r:id="rId8"/>
    <p:sldId id="262" r:id="rId9"/>
    <p:sldId id="266" r:id="rId10"/>
    <p:sldId id="267" r:id="rId11"/>
    <p:sldId id="268" r:id="rId12"/>
    <p:sldId id="273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DC1-F6AD-46CB-97E2-16A136E5CC4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7BCC6-9E8C-4B5E-9291-FDAA27349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DC1-F6AD-46CB-97E2-16A136E5CC4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7BCC6-9E8C-4B5E-9291-FDAA27349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DC1-F6AD-46CB-97E2-16A136E5CC4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7BCC6-9E8C-4B5E-9291-FDAA27349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DC1-F6AD-46CB-97E2-16A136E5CC4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7BCC6-9E8C-4B5E-9291-FDAA27349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DC1-F6AD-46CB-97E2-16A136E5CC4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7BCC6-9E8C-4B5E-9291-FDAA27349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DC1-F6AD-46CB-97E2-16A136E5CC4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7BCC6-9E8C-4B5E-9291-FDAA27349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DC1-F6AD-46CB-97E2-16A136E5CC4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7BCC6-9E8C-4B5E-9291-FDAA27349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DC1-F6AD-46CB-97E2-16A136E5CC4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7BCC6-9E8C-4B5E-9291-FDAA27349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DC1-F6AD-46CB-97E2-16A136E5CC4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7BCC6-9E8C-4B5E-9291-FDAA27349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DC1-F6AD-46CB-97E2-16A136E5CC4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7BCC6-9E8C-4B5E-9291-FDAA27349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DC1-F6AD-46CB-97E2-16A136E5CC4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7BCC6-9E8C-4B5E-9291-FDAA27349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7EDC1-F6AD-46CB-97E2-16A136E5CC4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7BCC6-9E8C-4B5E-9291-FDAA27349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42;&#1080;&#1076;&#1077;&#1086;%20&#1072;&#1088;&#1090;&#1080;&#1082;&#1091;&#1083;&#1103;&#1094;&#1080;&#1086;&#1085;&#1085;&#1086;&#1081;%20&#1075;&#1080;&#1084;&#1085;&#1072;&#1089;&#1090;&#1080;&#1082;&#1080;\&#1040;&#1088;&#1090;&#1080;&#1082;&#1091;&#1083;&#1103;&#1094;&#1080;&#1086;&#1085;&#1085;&#1072;&#1103;%20&#1075;&#1080;&#1084;&#1085;&#1072;&#1089;&#1090;&#1080;&#1082;&#1072;%20-%20&#1051;&#1086;&#1096;&#1072;&#1076;&#1082;&#1072;%20(1).mp4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71480"/>
            <a:ext cx="6215106" cy="400052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Автоматизация звука Р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в прямых слогах , словах 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620688"/>
            <a:ext cx="6995120" cy="796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Развитие звукового анализа и синтеза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Т а б о а </a:t>
            </a:r>
            <a:r>
              <a:rPr lang="ru-RU" sz="6000" b="1" dirty="0" err="1" smtClean="0">
                <a:solidFill>
                  <a:srgbClr val="7030A0"/>
                </a:solidFill>
              </a:rPr>
              <a:t>р</a:t>
            </a:r>
            <a:r>
              <a:rPr lang="ru-RU" sz="6000" b="1" dirty="0" smtClean="0">
                <a:solidFill>
                  <a:srgbClr val="7030A0"/>
                </a:solidFill>
              </a:rPr>
              <a:t>           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Т б а </a:t>
            </a:r>
            <a:r>
              <a:rPr lang="ru-RU" sz="6000" b="1" dirty="0" err="1" smtClean="0">
                <a:solidFill>
                  <a:srgbClr val="7030A0"/>
                </a:solidFill>
              </a:rPr>
              <a:t>р</a:t>
            </a:r>
            <a:r>
              <a:rPr lang="ru-RU" sz="6000" b="1" dirty="0" smtClean="0">
                <a:solidFill>
                  <a:srgbClr val="7030A0"/>
                </a:solidFill>
              </a:rPr>
              <a:t> у            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Б о </a:t>
            </a:r>
            <a:r>
              <a:rPr lang="ru-RU" sz="6000" b="1" dirty="0" err="1" smtClean="0">
                <a:solidFill>
                  <a:srgbClr val="7030A0"/>
                </a:solidFill>
              </a:rPr>
              <a:t>р</a:t>
            </a:r>
            <a:r>
              <a:rPr lang="ru-RU" sz="6000" b="1" dirty="0" smtClean="0">
                <a:solidFill>
                  <a:srgbClr val="7030A0"/>
                </a:solidFill>
              </a:rPr>
              <a:t> </a:t>
            </a:r>
            <a:r>
              <a:rPr lang="ru-RU" sz="6000" b="1" dirty="0" err="1" smtClean="0">
                <a:solidFill>
                  <a:srgbClr val="7030A0"/>
                </a:solidFill>
              </a:rPr>
              <a:t>з</a:t>
            </a:r>
            <a:r>
              <a:rPr lang="ru-RU" sz="6000" b="1" dirty="0" smtClean="0">
                <a:solidFill>
                  <a:srgbClr val="7030A0"/>
                </a:solidFill>
              </a:rPr>
              <a:t> а             </a:t>
            </a:r>
          </a:p>
          <a:p>
            <a:pPr algn="ctr">
              <a:buNone/>
            </a:pP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>
                <a:solidFill>
                  <a:srgbClr val="7030A0"/>
                </a:solidFill>
              </a:rPr>
              <a:t>Скороговорки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стучит                    колю,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звенит                         пилю                                                    </a:t>
            </a:r>
          </a:p>
        </p:txBody>
      </p:sp>
      <p:pic>
        <p:nvPicPr>
          <p:cNvPr id="7" name="Рисунок 6" descr="b_1989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571612"/>
            <a:ext cx="2214578" cy="1428760"/>
          </a:xfrm>
          <a:prstGeom prst="rect">
            <a:avLst/>
          </a:prstGeom>
        </p:spPr>
      </p:pic>
      <p:pic>
        <p:nvPicPr>
          <p:cNvPr id="8" name="Рисунок 7" descr="38832-55778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1500174"/>
            <a:ext cx="1714512" cy="1571636"/>
          </a:xfrm>
          <a:prstGeom prst="rect">
            <a:avLst/>
          </a:prstGeom>
        </p:spPr>
      </p:pic>
      <p:pic>
        <p:nvPicPr>
          <p:cNvPr id="9" name="Рисунок 8" descr="i (1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3429000"/>
            <a:ext cx="1785950" cy="1285884"/>
          </a:xfrm>
          <a:prstGeom prst="rect">
            <a:avLst/>
          </a:prstGeom>
        </p:spPr>
      </p:pic>
      <p:pic>
        <p:nvPicPr>
          <p:cNvPr id="10" name="Рисунок 9" descr="i (14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6248" y="3429000"/>
            <a:ext cx="2071702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>
                <a:solidFill>
                  <a:srgbClr val="7030A0"/>
                </a:solidFill>
              </a:rPr>
              <a:t>Скороговорки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На дворе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на                                                                           </a:t>
            </a:r>
          </a:p>
        </p:txBody>
      </p:sp>
      <p:pic>
        <p:nvPicPr>
          <p:cNvPr id="11" name="Рисунок 10" descr="imgpreview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1500174"/>
            <a:ext cx="2714644" cy="1428760"/>
          </a:xfrm>
          <a:prstGeom prst="rect">
            <a:avLst/>
          </a:prstGeom>
        </p:spPr>
      </p:pic>
      <p:pic>
        <p:nvPicPr>
          <p:cNvPr id="12" name="Рисунок 11" descr="imgpreview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357562"/>
            <a:ext cx="1905000" cy="1905000"/>
          </a:xfrm>
          <a:prstGeom prst="rect">
            <a:avLst/>
          </a:prstGeom>
        </p:spPr>
      </p:pic>
      <p:pic>
        <p:nvPicPr>
          <p:cNvPr id="13" name="Рисунок 12" descr="imgpre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3357562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-675455"/>
            <a:ext cx="8229600" cy="49685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600" dirty="0" smtClean="0"/>
              <a:t>                                 </a:t>
            </a:r>
          </a:p>
          <a:p>
            <a:pPr>
              <a:buNone/>
            </a:pPr>
            <a:endParaRPr lang="ru-RU" sz="6600" dirty="0" smtClean="0"/>
          </a:p>
          <a:p>
            <a:pPr algn="ctr">
              <a:buNone/>
            </a:pPr>
            <a:r>
              <a:rPr lang="ru-RU" sz="6600" dirty="0" smtClean="0">
                <a:solidFill>
                  <a:srgbClr val="7030A0"/>
                </a:solidFill>
              </a:rPr>
              <a:t>До новых встреч!</a:t>
            </a:r>
          </a:p>
          <a:p>
            <a:pPr>
              <a:buNone/>
            </a:pPr>
            <a:r>
              <a:rPr lang="ru-RU" sz="6600" dirty="0" smtClean="0"/>
              <a:t>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4638"/>
            <a:ext cx="71438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Цель</a:t>
            </a:r>
            <a:r>
              <a:rPr lang="ru-RU" sz="3600" dirty="0" smtClean="0">
                <a:solidFill>
                  <a:srgbClr val="7030A0"/>
                </a:solidFill>
              </a:rPr>
              <a:t>: </a:t>
            </a:r>
            <a:r>
              <a:rPr lang="ru-RU" sz="3200" dirty="0" smtClean="0">
                <a:solidFill>
                  <a:srgbClr val="7030A0"/>
                </a:solidFill>
              </a:rPr>
              <a:t>научить произносить звук Р в прямых слогах и словах 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342902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500" dirty="0" smtClean="0">
                <a:solidFill>
                  <a:srgbClr val="7030A0"/>
                </a:solidFill>
              </a:rPr>
              <a:t>    </a:t>
            </a:r>
            <a:r>
              <a:rPr lang="ru-RU" sz="3500" b="1" dirty="0">
                <a:solidFill>
                  <a:srgbClr val="7030A0"/>
                </a:solidFill>
              </a:rPr>
              <a:t>Задачи</a:t>
            </a:r>
            <a:r>
              <a:rPr lang="ru-RU" sz="2800" b="1" dirty="0">
                <a:solidFill>
                  <a:srgbClr val="7030A0"/>
                </a:solidFill>
              </a:rPr>
              <a:t>:</a:t>
            </a:r>
            <a:endParaRPr lang="ru-RU" sz="2800" dirty="0">
              <a:solidFill>
                <a:srgbClr val="7030A0"/>
              </a:solidFill>
            </a:endParaRPr>
          </a:p>
          <a:p>
            <a:r>
              <a:rPr lang="ru-RU" sz="2800" dirty="0">
                <a:solidFill>
                  <a:srgbClr val="7030A0"/>
                </a:solidFill>
              </a:rPr>
              <a:t>Автоматизация звука [Р] </a:t>
            </a:r>
            <a:r>
              <a:rPr lang="ru-RU" sz="2800" dirty="0" smtClean="0">
                <a:solidFill>
                  <a:srgbClr val="7030A0"/>
                </a:solidFill>
              </a:rPr>
              <a:t>в прямых слогах и словах</a:t>
            </a:r>
            <a:endParaRPr lang="ru-RU" sz="2800" dirty="0">
              <a:solidFill>
                <a:srgbClr val="7030A0"/>
              </a:solidFill>
            </a:endParaRPr>
          </a:p>
          <a:p>
            <a:r>
              <a:rPr lang="ru-RU" sz="2800" dirty="0">
                <a:solidFill>
                  <a:srgbClr val="7030A0"/>
                </a:solidFill>
              </a:rPr>
              <a:t>Развитие </a:t>
            </a:r>
            <a:r>
              <a:rPr lang="ru-RU" sz="2800">
                <a:solidFill>
                  <a:srgbClr val="7030A0"/>
                </a:solidFill>
              </a:rPr>
              <a:t>артикуляционной </a:t>
            </a:r>
            <a:r>
              <a:rPr lang="ru-RU" sz="2800" smtClean="0">
                <a:solidFill>
                  <a:srgbClr val="7030A0"/>
                </a:solidFill>
              </a:rPr>
              <a:t>моторики , мелкой </a:t>
            </a:r>
            <a:r>
              <a:rPr lang="ru-RU" sz="2800" dirty="0" smtClean="0">
                <a:solidFill>
                  <a:srgbClr val="7030A0"/>
                </a:solidFill>
              </a:rPr>
              <a:t>моторики</a:t>
            </a:r>
            <a:endParaRPr lang="ru-RU" sz="2800" dirty="0">
              <a:solidFill>
                <a:srgbClr val="7030A0"/>
              </a:solidFill>
            </a:endParaRPr>
          </a:p>
          <a:p>
            <a:r>
              <a:rPr lang="ru-RU" sz="2800" dirty="0">
                <a:solidFill>
                  <a:srgbClr val="7030A0"/>
                </a:solidFill>
              </a:rPr>
              <a:t>Развитие фонематического </a:t>
            </a:r>
            <a:r>
              <a:rPr lang="ru-RU" sz="2800" dirty="0" smtClean="0">
                <a:solidFill>
                  <a:srgbClr val="7030A0"/>
                </a:solidFill>
              </a:rPr>
              <a:t>слуха</a:t>
            </a:r>
            <a:endParaRPr lang="ru-RU" sz="2800" dirty="0">
              <a:solidFill>
                <a:srgbClr val="7030A0"/>
              </a:solidFill>
            </a:endParaRPr>
          </a:p>
          <a:p>
            <a:r>
              <a:rPr lang="ru-RU" sz="2800" dirty="0">
                <a:solidFill>
                  <a:srgbClr val="7030A0"/>
                </a:solidFill>
              </a:rPr>
              <a:t>Активизация внимания, </a:t>
            </a:r>
            <a:r>
              <a:rPr lang="ru-RU" sz="2800" dirty="0" smtClean="0">
                <a:solidFill>
                  <a:srgbClr val="7030A0"/>
                </a:solidFill>
              </a:rPr>
              <a:t>памяти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Развитие звукового анализа и синтеза</a:t>
            </a:r>
            <a:endParaRPr lang="ru-RU" sz="2800" dirty="0">
              <a:solidFill>
                <a:srgbClr val="7030A0"/>
              </a:solidFill>
            </a:endParaRPr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Загадки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ru-RU" sz="2400" dirty="0" smtClean="0">
                <a:solidFill>
                  <a:srgbClr val="7030A0"/>
                </a:solidFill>
              </a:rPr>
              <a:t>В воде она живет, нет клюва, а клюет.</a:t>
            </a:r>
          </a:p>
          <a:p>
            <a:pPr>
              <a:buAutoNum type="arabicPeriod"/>
            </a:pPr>
            <a:r>
              <a:rPr lang="ru-RU" sz="2400" dirty="0" smtClean="0">
                <a:solidFill>
                  <a:srgbClr val="7030A0"/>
                </a:solidFill>
              </a:rPr>
              <a:t>Он ходит голову задрав, не потому, что важный граф, не потому, что гордый нрав, а потому, что он…</a:t>
            </a:r>
          </a:p>
          <a:p>
            <a:pPr>
              <a:buAutoNum type="arabicPeriod"/>
            </a:pPr>
            <a:r>
              <a:rPr lang="ru-RU" sz="2400" dirty="0" smtClean="0">
                <a:solidFill>
                  <a:srgbClr val="7030A0"/>
                </a:solidFill>
              </a:rPr>
              <a:t>Сегодня все ликуют!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     В руках у детворы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     От радости танцуют воздушные …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Артикуляционная гимнастика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Лошадка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Артикуляционная гимнастика - Лошадка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619672" y="1700808"/>
            <a:ext cx="5832648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5800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Автоматизация звука </a:t>
            </a:r>
            <a:r>
              <a:rPr lang="ru-RU" dirty="0" err="1" smtClean="0">
                <a:solidFill>
                  <a:srgbClr val="7030A0"/>
                </a:solidFill>
              </a:rPr>
              <a:t>р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в слогах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>
                <a:solidFill>
                  <a:srgbClr val="7030A0"/>
                </a:solidFill>
              </a:rPr>
              <a:t>Произнеси </a:t>
            </a:r>
            <a:r>
              <a:rPr lang="ru-RU" sz="2800" dirty="0" smtClean="0">
                <a:solidFill>
                  <a:srgbClr val="7030A0"/>
                </a:solidFill>
              </a:rPr>
              <a:t>слоги</a:t>
            </a:r>
          </a:p>
          <a:p>
            <a:pPr algn="ctr">
              <a:buNone/>
            </a:pPr>
            <a:r>
              <a:rPr lang="ru-RU" sz="2800" dirty="0" err="1" smtClean="0">
                <a:solidFill>
                  <a:srgbClr val="7030A0"/>
                </a:solidFill>
              </a:rPr>
              <a:t>Ра-ра</a:t>
            </a:r>
            <a:r>
              <a:rPr lang="ru-RU" sz="2800" dirty="0">
                <a:solidFill>
                  <a:srgbClr val="7030A0"/>
                </a:solidFill>
              </a:rPr>
              <a:t>, </a:t>
            </a:r>
            <a:r>
              <a:rPr lang="ru-RU" sz="2800" dirty="0" err="1" smtClean="0">
                <a:solidFill>
                  <a:srgbClr val="7030A0"/>
                </a:solidFill>
              </a:rPr>
              <a:t>ра-ра,ра</a:t>
            </a:r>
            <a:r>
              <a:rPr lang="ru-RU" sz="2800" dirty="0" smtClean="0">
                <a:solidFill>
                  <a:srgbClr val="7030A0"/>
                </a:solidFill>
              </a:rPr>
              <a:t>,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 err="1" smtClean="0">
                <a:solidFill>
                  <a:srgbClr val="7030A0"/>
                </a:solidFill>
              </a:rPr>
              <a:t>Ро-ро</a:t>
            </a:r>
            <a:r>
              <a:rPr lang="ru-RU" sz="2800" dirty="0">
                <a:solidFill>
                  <a:srgbClr val="7030A0"/>
                </a:solidFill>
              </a:rPr>
              <a:t>, </a:t>
            </a:r>
            <a:r>
              <a:rPr lang="ru-RU" sz="2800" dirty="0" err="1" smtClean="0">
                <a:solidFill>
                  <a:srgbClr val="7030A0"/>
                </a:solidFill>
              </a:rPr>
              <a:t>ро-ро-ро</a:t>
            </a:r>
            <a:r>
              <a:rPr lang="ru-RU" sz="2800" dirty="0" smtClean="0">
                <a:solidFill>
                  <a:srgbClr val="7030A0"/>
                </a:solidFill>
              </a:rPr>
              <a:t>,</a:t>
            </a:r>
          </a:p>
          <a:p>
            <a:pPr algn="ctr">
              <a:buNone/>
            </a:pPr>
            <a:r>
              <a:rPr lang="ru-RU" sz="2800" dirty="0" err="1" smtClean="0">
                <a:solidFill>
                  <a:srgbClr val="7030A0"/>
                </a:solidFill>
              </a:rPr>
              <a:t>Ру-ру</a:t>
            </a:r>
            <a:r>
              <a:rPr lang="ru-RU" sz="2800" dirty="0">
                <a:solidFill>
                  <a:srgbClr val="7030A0"/>
                </a:solidFill>
              </a:rPr>
              <a:t>, </a:t>
            </a:r>
            <a:r>
              <a:rPr lang="ru-RU" sz="2800" dirty="0" err="1">
                <a:solidFill>
                  <a:srgbClr val="7030A0"/>
                </a:solidFill>
              </a:rPr>
              <a:t>ру-ру-ру</a:t>
            </a:r>
            <a:r>
              <a:rPr lang="ru-RU" sz="2800" dirty="0">
                <a:solidFill>
                  <a:srgbClr val="7030A0"/>
                </a:solidFill>
              </a:rPr>
              <a:t>,</a:t>
            </a:r>
            <a:br>
              <a:rPr lang="ru-RU" sz="2800" dirty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 err="1" smtClean="0">
                <a:solidFill>
                  <a:srgbClr val="7030A0"/>
                </a:solidFill>
              </a:rPr>
              <a:t>Ры-ры</a:t>
            </a:r>
            <a:r>
              <a:rPr lang="ru-RU" sz="2800" dirty="0">
                <a:solidFill>
                  <a:srgbClr val="7030A0"/>
                </a:solidFill>
              </a:rPr>
              <a:t>, </a:t>
            </a:r>
            <a:r>
              <a:rPr lang="ru-RU" sz="2800" dirty="0" err="1" smtClean="0">
                <a:solidFill>
                  <a:srgbClr val="7030A0"/>
                </a:solidFill>
              </a:rPr>
              <a:t>ры-ры-ры</a:t>
            </a:r>
            <a:r>
              <a:rPr lang="ru-RU" sz="2800" dirty="0" smtClean="0">
                <a:solidFill>
                  <a:srgbClr val="7030A0"/>
                </a:solidFill>
              </a:rPr>
              <a:t>.</a:t>
            </a:r>
          </a:p>
          <a:p>
            <a:pPr algn="ctr">
              <a:buNone/>
            </a:pPr>
            <a:r>
              <a:rPr lang="ru-RU" sz="2800" dirty="0" err="1" smtClean="0">
                <a:solidFill>
                  <a:srgbClr val="7030A0"/>
                </a:solidFill>
              </a:rPr>
              <a:t>Ра-ро-ру-ры</a:t>
            </a:r>
            <a:r>
              <a:rPr lang="ru-RU" sz="2800" dirty="0" smtClean="0">
                <a:solidFill>
                  <a:srgbClr val="7030A0"/>
                </a:solidFill>
              </a:rPr>
              <a:t>,</a:t>
            </a:r>
          </a:p>
          <a:p>
            <a:pPr algn="ctr">
              <a:buNone/>
            </a:pPr>
            <a:r>
              <a:rPr lang="ru-RU" sz="2800" dirty="0" err="1" smtClean="0">
                <a:solidFill>
                  <a:srgbClr val="7030A0"/>
                </a:solidFill>
              </a:rPr>
              <a:t>Ро-ру-ры-ра</a:t>
            </a:r>
            <a:r>
              <a:rPr lang="ru-RU" sz="2800" dirty="0" smtClean="0">
                <a:solidFill>
                  <a:srgbClr val="7030A0"/>
                </a:solidFill>
              </a:rPr>
              <a:t>,</a:t>
            </a:r>
          </a:p>
          <a:p>
            <a:pPr algn="ctr">
              <a:buNone/>
            </a:pPr>
            <a:r>
              <a:rPr lang="ru-RU" sz="2800" dirty="0" err="1" smtClean="0">
                <a:solidFill>
                  <a:srgbClr val="7030A0"/>
                </a:solidFill>
              </a:rPr>
              <a:t>Ру-ры-ра-ро</a:t>
            </a:r>
            <a:r>
              <a:rPr lang="ru-RU" sz="2800" dirty="0" smtClean="0">
                <a:solidFill>
                  <a:srgbClr val="7030A0"/>
                </a:solidFill>
              </a:rPr>
              <a:t>,</a:t>
            </a:r>
          </a:p>
          <a:p>
            <a:pPr algn="ctr">
              <a:buNone/>
            </a:pPr>
            <a:r>
              <a:rPr lang="ru-RU" sz="2800" dirty="0" err="1" smtClean="0">
                <a:solidFill>
                  <a:srgbClr val="7030A0"/>
                </a:solidFill>
              </a:rPr>
              <a:t>Ры-ра-ро-ру</a:t>
            </a:r>
            <a:r>
              <a:rPr lang="ru-RU" sz="2800" dirty="0">
                <a:solidFill>
                  <a:srgbClr val="7030A0"/>
                </a:solidFill>
              </a:rPr>
              <a:t>.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5800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Автоматизация звука </a:t>
            </a:r>
            <a:r>
              <a:rPr lang="ru-RU" dirty="0" err="1" smtClean="0">
                <a:solidFill>
                  <a:srgbClr val="7030A0"/>
                </a:solidFill>
              </a:rPr>
              <a:t>р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в слогах и словах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dirty="0" err="1" smtClean="0">
                <a:solidFill>
                  <a:srgbClr val="7030A0"/>
                </a:solidFill>
              </a:rPr>
              <a:t>Ра-ра-ра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– высокая </a:t>
            </a:r>
            <a:r>
              <a:rPr lang="ru-RU" dirty="0" smtClean="0">
                <a:solidFill>
                  <a:srgbClr val="7030A0"/>
                </a:solidFill>
              </a:rPr>
              <a:t>гора,</a:t>
            </a:r>
          </a:p>
          <a:p>
            <a:pPr algn="ctr">
              <a:buNone/>
            </a:pPr>
            <a:r>
              <a:rPr lang="ru-RU" dirty="0" err="1" smtClean="0">
                <a:solidFill>
                  <a:srgbClr val="7030A0"/>
                </a:solidFill>
              </a:rPr>
              <a:t>Ра-ра-ра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– старая </a:t>
            </a:r>
            <a:r>
              <a:rPr lang="ru-RU" dirty="0" smtClean="0">
                <a:solidFill>
                  <a:srgbClr val="7030A0"/>
                </a:solidFill>
              </a:rPr>
              <a:t>нора,</a:t>
            </a:r>
          </a:p>
          <a:p>
            <a:pPr algn="ctr">
              <a:buNone/>
            </a:pPr>
            <a:r>
              <a:rPr lang="ru-RU" dirty="0" err="1" smtClean="0">
                <a:solidFill>
                  <a:srgbClr val="7030A0"/>
                </a:solidFill>
              </a:rPr>
              <a:t>Ро-ро-ро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– новое перо</a:t>
            </a:r>
            <a:r>
              <a:rPr lang="ru-RU" dirty="0" smtClean="0">
                <a:solidFill>
                  <a:srgbClr val="7030A0"/>
                </a:solidFill>
              </a:rPr>
              <a:t>,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Ру-ру-ру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– скачет кенгуру,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err="1" smtClean="0">
                <a:solidFill>
                  <a:srgbClr val="7030A0"/>
                </a:solidFill>
              </a:rPr>
              <a:t>Ры-ры-ры</a:t>
            </a:r>
            <a:r>
              <a:rPr lang="ru-RU" dirty="0" smtClean="0">
                <a:solidFill>
                  <a:srgbClr val="7030A0"/>
                </a:solidFill>
              </a:rPr>
              <a:t> – синие шары,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  </a:t>
            </a:r>
            <a:r>
              <a:rPr lang="ru-RU" dirty="0" err="1" smtClean="0">
                <a:solidFill>
                  <a:srgbClr val="7030A0"/>
                </a:solidFill>
              </a:rPr>
              <a:t>Ры-ры-ры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– много детворы.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00816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Пальчиковая гимнастика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" name="Содержимое 9" descr="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728" y="1643050"/>
            <a:ext cx="2714644" cy="3500462"/>
          </a:xfrm>
        </p:spPr>
      </p:pic>
      <p:pic>
        <p:nvPicPr>
          <p:cNvPr id="11" name="Рисунок 10" descr="i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1643050"/>
            <a:ext cx="2786082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0088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Развитие фонематического слуха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В </a:t>
            </a:r>
            <a:r>
              <a:rPr lang="ru-RU" sz="3600" b="1" dirty="0" err="1" smtClean="0">
                <a:solidFill>
                  <a:srgbClr val="7030A0"/>
                </a:solidFill>
              </a:rPr>
              <a:t>слогах</a:t>
            </a:r>
            <a:r>
              <a:rPr lang="ru-RU" sz="3600" dirty="0" err="1" smtClean="0">
                <a:solidFill>
                  <a:srgbClr val="7030A0"/>
                </a:solidFill>
              </a:rPr>
              <a:t>:МА</a:t>
            </a:r>
            <a:r>
              <a:rPr lang="ru-RU" sz="3600" dirty="0">
                <a:solidFill>
                  <a:srgbClr val="7030A0"/>
                </a:solidFill>
              </a:rPr>
              <a:t>, </a:t>
            </a:r>
            <a:r>
              <a:rPr lang="ru-RU" sz="3600" dirty="0" smtClean="0">
                <a:solidFill>
                  <a:srgbClr val="7030A0"/>
                </a:solidFill>
              </a:rPr>
              <a:t>РУ, </a:t>
            </a:r>
            <a:r>
              <a:rPr lang="ru-RU" sz="3600" dirty="0">
                <a:solidFill>
                  <a:srgbClr val="7030A0"/>
                </a:solidFill>
              </a:rPr>
              <a:t>ПУ, РА, ВЫ, РУ, </a:t>
            </a:r>
            <a:r>
              <a:rPr lang="ru-RU" sz="3600" dirty="0" smtClean="0">
                <a:solidFill>
                  <a:srgbClr val="7030A0"/>
                </a:solidFill>
              </a:rPr>
              <a:t>ТО, </a:t>
            </a:r>
            <a:r>
              <a:rPr lang="ru-RU" sz="3600" dirty="0">
                <a:solidFill>
                  <a:srgbClr val="7030A0"/>
                </a:solidFill>
              </a:rPr>
              <a:t>РО, ЗЭ, </a:t>
            </a:r>
            <a:r>
              <a:rPr lang="ru-RU" sz="3600" dirty="0" smtClean="0">
                <a:solidFill>
                  <a:srgbClr val="7030A0"/>
                </a:solidFill>
              </a:rPr>
              <a:t>МЫ, РЫ,ПА, </a:t>
            </a:r>
            <a:r>
              <a:rPr lang="ru-RU" sz="3600" dirty="0">
                <a:solidFill>
                  <a:srgbClr val="7030A0"/>
                </a:solidFill>
              </a:rPr>
              <a:t>КУ, </a:t>
            </a:r>
            <a:r>
              <a:rPr lang="ru-RU" sz="3600" dirty="0" smtClean="0">
                <a:solidFill>
                  <a:srgbClr val="7030A0"/>
                </a:solidFill>
              </a:rPr>
              <a:t>РА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В </a:t>
            </a:r>
            <a:r>
              <a:rPr lang="ru-RU" sz="3600" b="1" dirty="0" err="1" smtClean="0">
                <a:solidFill>
                  <a:srgbClr val="7030A0"/>
                </a:solidFill>
              </a:rPr>
              <a:t>словах</a:t>
            </a:r>
            <a:r>
              <a:rPr lang="ru-RU" sz="3600" dirty="0" err="1" smtClean="0">
                <a:solidFill>
                  <a:srgbClr val="7030A0"/>
                </a:solidFill>
              </a:rPr>
              <a:t>:рыба</a:t>
            </a:r>
            <a:r>
              <a:rPr lang="ru-RU" sz="3600" dirty="0">
                <a:solidFill>
                  <a:srgbClr val="7030A0"/>
                </a:solidFill>
              </a:rPr>
              <a:t>, </a:t>
            </a:r>
            <a:r>
              <a:rPr lang="ru-RU" sz="3600" dirty="0" smtClean="0">
                <a:solidFill>
                  <a:srgbClr val="7030A0"/>
                </a:solidFill>
              </a:rPr>
              <a:t>липа, </a:t>
            </a:r>
            <a:r>
              <a:rPr lang="ru-RU" sz="3600" dirty="0">
                <a:solidFill>
                  <a:srgbClr val="7030A0"/>
                </a:solidFill>
              </a:rPr>
              <a:t>игра, </a:t>
            </a:r>
            <a:r>
              <a:rPr lang="ru-RU" sz="3600" dirty="0" smtClean="0">
                <a:solidFill>
                  <a:srgbClr val="7030A0"/>
                </a:solidFill>
              </a:rPr>
              <a:t>рука, </a:t>
            </a:r>
            <a:r>
              <a:rPr lang="ru-RU" sz="3600" dirty="0">
                <a:solidFill>
                  <a:srgbClr val="7030A0"/>
                </a:solidFill>
              </a:rPr>
              <a:t>букет, </a:t>
            </a:r>
            <a:r>
              <a:rPr lang="ru-RU" sz="3600" dirty="0" smtClean="0">
                <a:solidFill>
                  <a:srgbClr val="7030A0"/>
                </a:solidFill>
              </a:rPr>
              <a:t>двор, волос</a:t>
            </a:r>
            <a:r>
              <a:rPr lang="ru-RU" sz="3600" dirty="0">
                <a:solidFill>
                  <a:srgbClr val="7030A0"/>
                </a:solidFill>
              </a:rPr>
              <a:t>, ветер, лапа, </a:t>
            </a:r>
            <a:r>
              <a:rPr lang="ru-RU" sz="3600" dirty="0" smtClean="0">
                <a:solidFill>
                  <a:srgbClr val="7030A0"/>
                </a:solidFill>
              </a:rPr>
              <a:t>рак, </a:t>
            </a:r>
            <a:r>
              <a:rPr lang="ru-RU" sz="3600" dirty="0">
                <a:solidFill>
                  <a:srgbClr val="7030A0"/>
                </a:solidFill>
              </a:rPr>
              <a:t>голубь, </a:t>
            </a:r>
            <a:r>
              <a:rPr lang="ru-RU" sz="3600" dirty="0" smtClean="0">
                <a:solidFill>
                  <a:srgbClr val="7030A0"/>
                </a:solidFill>
              </a:rPr>
              <a:t>куры, </a:t>
            </a:r>
            <a:r>
              <a:rPr lang="ru-RU" sz="3600" dirty="0">
                <a:solidFill>
                  <a:srgbClr val="7030A0"/>
                </a:solidFill>
              </a:rPr>
              <a:t>укол, дыра.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gotovie-prezentacii.ru/wp-content/uploads/2013/02/SHablon-dlya-prezentatsii-s-gnom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9fa2fbca6a831d2a4cf12e4118ac052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9" y="285727"/>
            <a:ext cx="2071701" cy="2214579"/>
          </a:xfrm>
          <a:prstGeom prst="rect">
            <a:avLst/>
          </a:prstGeom>
        </p:spPr>
      </p:pic>
      <p:pic>
        <p:nvPicPr>
          <p:cNvPr id="5" name="Рисунок 4" descr="i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642918"/>
            <a:ext cx="2133600" cy="1428750"/>
          </a:xfrm>
          <a:prstGeom prst="rect">
            <a:avLst/>
          </a:prstGeom>
        </p:spPr>
      </p:pic>
      <p:pic>
        <p:nvPicPr>
          <p:cNvPr id="6" name="Рисунок 5" descr="i (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2132" y="785794"/>
            <a:ext cx="1647825" cy="1428750"/>
          </a:xfrm>
          <a:prstGeom prst="rect">
            <a:avLst/>
          </a:prstGeom>
        </p:spPr>
      </p:pic>
      <p:pic>
        <p:nvPicPr>
          <p:cNvPr id="7" name="Рисунок 6" descr="i (6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1538" y="2714620"/>
            <a:ext cx="1905000" cy="1428750"/>
          </a:xfrm>
          <a:prstGeom prst="rect">
            <a:avLst/>
          </a:prstGeom>
        </p:spPr>
      </p:pic>
      <p:pic>
        <p:nvPicPr>
          <p:cNvPr id="8" name="Рисунок 7" descr="i (9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57554" y="2714620"/>
            <a:ext cx="2143125" cy="1428750"/>
          </a:xfrm>
          <a:prstGeom prst="rect">
            <a:avLst/>
          </a:prstGeom>
        </p:spPr>
      </p:pic>
      <p:pic>
        <p:nvPicPr>
          <p:cNvPr id="9" name="Рисунок 8" descr="i (10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00760" y="2714620"/>
            <a:ext cx="1905000" cy="1428750"/>
          </a:xfrm>
          <a:prstGeom prst="rect">
            <a:avLst/>
          </a:prstGeom>
        </p:spPr>
      </p:pic>
      <p:pic>
        <p:nvPicPr>
          <p:cNvPr id="10" name="Рисунок 9" descr="i (11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357422" y="4429132"/>
            <a:ext cx="1876425" cy="1428750"/>
          </a:xfrm>
          <a:prstGeom prst="rect">
            <a:avLst/>
          </a:prstGeom>
        </p:spPr>
      </p:pic>
      <p:pic>
        <p:nvPicPr>
          <p:cNvPr id="11" name="Рисунок 10" descr="i (12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286380" y="4429132"/>
            <a:ext cx="138112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236</Words>
  <Application>Microsoft Office PowerPoint</Application>
  <PresentationFormat>Экран (4:3)</PresentationFormat>
  <Paragraphs>56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Автоматизация звука Р  в прямых слогах , словах </vt:lpstr>
      <vt:lpstr>Цель: научить произносить звук Р в прямых слогах и словах </vt:lpstr>
      <vt:lpstr>Загадки</vt:lpstr>
      <vt:lpstr>Артикуляционная гимнастика Лошадка</vt:lpstr>
      <vt:lpstr>Автоматизация звука р  в слогах</vt:lpstr>
      <vt:lpstr>Автоматизация звука р  в слогах и словах</vt:lpstr>
      <vt:lpstr>Пальчиковая гимнастика</vt:lpstr>
      <vt:lpstr>Развитие фонематического слуха</vt:lpstr>
      <vt:lpstr>Слайд 9</vt:lpstr>
      <vt:lpstr>Развитие звукового анализа и синтеза</vt:lpstr>
      <vt:lpstr> Скороговорки </vt:lpstr>
      <vt:lpstr> Скороговорки </vt:lpstr>
      <vt:lpstr>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Р  в слогах и словах</dc:title>
  <dc:creator>Admin</dc:creator>
  <cp:lastModifiedBy>Марина</cp:lastModifiedBy>
  <cp:revision>43</cp:revision>
  <dcterms:created xsi:type="dcterms:W3CDTF">2013-02-22T12:44:59Z</dcterms:created>
  <dcterms:modified xsi:type="dcterms:W3CDTF">2013-03-12T06:02:21Z</dcterms:modified>
</cp:coreProperties>
</file>