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74" r:id="rId10"/>
    <p:sldId id="275" r:id="rId11"/>
    <p:sldId id="269" r:id="rId12"/>
    <p:sldId id="272" r:id="rId13"/>
    <p:sldId id="270" r:id="rId14"/>
    <p:sldId id="273" r:id="rId15"/>
    <p:sldId id="27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CCFF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97" d="100"/>
          <a:sy n="97" d="100"/>
        </p:scale>
        <p:origin x="-11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D8AD7-677B-4882-960C-CB29B7E96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5882A-F823-4107-8156-0781EE7A5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5359A-5C52-4540-A433-35E735A12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471AA-83BC-4E21-91EE-C632C8732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CCA80-2FD1-45A3-BD62-8D7CD91B0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FEB60-DBA2-4182-B153-9943477FF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79D17-CD00-4C95-BE7F-8C7F301D5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3148A-5DD2-4034-AD8F-DF5C2307E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CD53F-BFA0-4433-A382-B412FF350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0F1B6-D03F-4131-AF84-1872FC703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CBF93-5E87-43E1-A410-59FB43E1B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DA4818-784E-4154-B264-BD8A753C4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hyperlink" Target="http://10classredkino.taba.ru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10classredkino.taba.ru/metodica/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sportal.ru/user/154259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://www.dvoechka.ru/document/sections/2/2.htm" TargetMode="External"/><Relationship Id="rId9" Type="http://schemas.openxmlformats.org/officeDocument/2006/relationships/hyperlink" Target="http://www.proshkolu.ru/user/osheina69/folder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28794" y="785794"/>
            <a:ext cx="5181608" cy="2509838"/>
          </a:xfrm>
        </p:spPr>
        <p:txBody>
          <a:bodyPr/>
          <a:lstStyle/>
          <a:p>
            <a:pPr eaLnBrk="1" hangingPunct="1"/>
            <a:r>
              <a:rPr lang="ru-RU" b="1" dirty="0" smtClean="0"/>
              <a:t>Шеина </a:t>
            </a:r>
            <a:br>
              <a:rPr lang="ru-RU" b="1" dirty="0" smtClean="0"/>
            </a:br>
            <a:r>
              <a:rPr lang="ru-RU" b="1" dirty="0" smtClean="0"/>
              <a:t>Олеся </a:t>
            </a:r>
            <a:br>
              <a:rPr lang="ru-RU" b="1" dirty="0" smtClean="0"/>
            </a:br>
            <a:r>
              <a:rPr lang="ru-RU" b="1" dirty="0" smtClean="0"/>
              <a:t>Владимировна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428860" y="3357562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CC00"/>
                </a:solidFill>
              </a:rPr>
              <a:t>4 октября 1978 г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4191000"/>
            <a:ext cx="90090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Образование:</a:t>
            </a:r>
            <a:r>
              <a:rPr lang="ru-RU" sz="2800"/>
              <a:t> Тверской государственный университет</a:t>
            </a:r>
          </a:p>
          <a:p>
            <a:r>
              <a:rPr lang="ru-RU" sz="2800"/>
              <a:t>1995-2000 г.г.</a:t>
            </a:r>
          </a:p>
          <a:p>
            <a:r>
              <a:rPr lang="ru-RU" sz="2800" b="1"/>
              <a:t>Специальность:</a:t>
            </a:r>
            <a:r>
              <a:rPr lang="ru-RU" sz="2800"/>
              <a:t>химия</a:t>
            </a:r>
          </a:p>
          <a:p>
            <a:r>
              <a:rPr lang="ru-RU" sz="2800" b="1"/>
              <a:t>Квалификация:</a:t>
            </a:r>
            <a:r>
              <a:rPr lang="ru-RU" sz="2800"/>
              <a:t> специалист химии,преподаватель химии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508125" y="6289675"/>
            <a:ext cx="640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МБОУ СОШ №2 п.Редкино Тверской области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08625" y="0"/>
            <a:ext cx="242887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osheina@mail.ru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88640"/>
            <a:ext cx="523027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Участие в конкурсах и олимпиадах: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4" y="1196752"/>
          <a:ext cx="7704856" cy="4680520"/>
        </p:xfrm>
        <a:graphic>
          <a:graphicData uri="http://schemas.openxmlformats.org/drawingml/2006/table">
            <a:tbl>
              <a:tblPr/>
              <a:tblGrid>
                <a:gridCol w="5126036"/>
                <a:gridCol w="983456"/>
                <a:gridCol w="1595364"/>
              </a:tblGrid>
              <a:tr h="851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Конкурс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Международный конкурс по химии и биологии «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ELEMENTUM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2011-2012»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8-11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Всероссийская олимпиада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«Хочу знать больше»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9-11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Всероссийский конкурс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«Золотое руно»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8-11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65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kern="1800" dirty="0">
                          <a:latin typeface="Times New Roman"/>
                          <a:ea typeface="Times New Roman"/>
                          <a:cs typeface="Times New Roman"/>
                        </a:rPr>
                        <a:t>Всероссийский дистанционный </a:t>
                      </a:r>
                      <a:r>
                        <a:rPr lang="ru-RU" sz="1800" kern="1800" dirty="0" err="1">
                          <a:latin typeface="Times New Roman"/>
                          <a:ea typeface="Times New Roman"/>
                          <a:cs typeface="Times New Roman"/>
                        </a:rPr>
                        <a:t>блиц-турнир</a:t>
                      </a:r>
                      <a:r>
                        <a:rPr lang="ru-RU" sz="1800" kern="1800" dirty="0">
                          <a:latin typeface="Times New Roman"/>
                          <a:ea typeface="Times New Roman"/>
                          <a:cs typeface="Times New Roman"/>
                        </a:rPr>
                        <a:t> по химии "Вода: удивительное рядом"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8-11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763688" y="260648"/>
            <a:ext cx="6210867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Социально значимая проектная  </a:t>
            </a:r>
            <a:r>
              <a:rPr lang="ru-RU" dirty="0"/>
              <a:t>деятельность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95536" y="1047219"/>
            <a:ext cx="79563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 eaLnBrk="0" hangingPunct="0"/>
            <a:r>
              <a:rPr lang="ru-RU" sz="1800" b="1" dirty="0" smtClean="0">
                <a:ea typeface="Calibri" pitchFamily="34" charset="0"/>
              </a:rPr>
              <a:t>Под моим руководством ,на </a:t>
            </a:r>
            <a:r>
              <a:rPr lang="ru-RU" sz="1800" b="1" dirty="0">
                <a:ea typeface="Calibri" pitchFamily="34" charset="0"/>
              </a:rPr>
              <a:t>базе образовательного </a:t>
            </a:r>
            <a:r>
              <a:rPr lang="ru-RU" sz="1800" b="1" dirty="0" smtClean="0">
                <a:ea typeface="Calibri" pitchFamily="34" charset="0"/>
              </a:rPr>
              <a:t>учреждения, созданы два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значимых   проекта «Социальный центр» и «Видеостудия»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eaLnBrk="0" hangingPunct="0"/>
            <a:endParaRPr lang="en-US" sz="1800" dirty="0"/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en-US" sz="1800" dirty="0" smtClean="0"/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en-US" sz="1800" dirty="0"/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400" dirty="0" smtClean="0"/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400" dirty="0"/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400" dirty="0" smtClean="0"/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400" dirty="0"/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en-US" sz="1400" dirty="0"/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 l="25465" t="20297" r="9567" b="14735"/>
          <a:stretch>
            <a:fillRect/>
          </a:stretch>
        </p:blipFill>
        <p:spPr bwMode="auto">
          <a:xfrm>
            <a:off x="285720" y="1714487"/>
            <a:ext cx="3571900" cy="267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 l="24899" t="20469" r="10133" b="13579"/>
          <a:stretch>
            <a:fillRect/>
          </a:stretch>
        </p:blipFill>
        <p:spPr bwMode="auto">
          <a:xfrm>
            <a:off x="4572000" y="1785926"/>
            <a:ext cx="33778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hangingPunct="0"/>
            <a:r>
              <a:rPr lang="ru-RU" dirty="0" smtClean="0">
                <a:ea typeface="Calibri" pitchFamily="34" charset="0"/>
              </a:rPr>
              <a:t>«</a:t>
            </a:r>
            <a:r>
              <a:rPr lang="ru-RU" dirty="0">
                <a:ea typeface="Calibri" pitchFamily="34" charset="0"/>
              </a:rPr>
              <a:t>Химический мир», «Химия для вас, </a:t>
            </a:r>
            <a:r>
              <a:rPr lang="ru-RU" dirty="0" smtClean="0">
                <a:ea typeface="Calibri" pitchFamily="34" charset="0"/>
              </a:rPr>
              <a:t>на </a:t>
            </a:r>
            <a:r>
              <a:rPr lang="ru-RU" dirty="0">
                <a:ea typeface="Calibri" pitchFamily="34" charset="0"/>
              </a:rPr>
              <a:t>переменке - класс»; </a:t>
            </a:r>
            <a:r>
              <a:rPr lang="ru-RU" dirty="0" smtClean="0">
                <a:ea typeface="Calibri" pitchFamily="34" charset="0"/>
              </a:rPr>
              <a:t>«Обыкновенное чудо»</a:t>
            </a:r>
            <a:endParaRPr lang="ru-RU" sz="4000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699792" y="188640"/>
            <a:ext cx="2536015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Учебные проекты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5532" t="22266" r="6250" b="13751"/>
          <a:stretch>
            <a:fillRect/>
          </a:stretch>
        </p:blipFill>
        <p:spPr bwMode="auto">
          <a:xfrm>
            <a:off x="2915816" y="1772816"/>
            <a:ext cx="3168352" cy="21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 l="29156" t="23250" r="25809" b="6250"/>
          <a:stretch>
            <a:fillRect/>
          </a:stretch>
        </p:blipFill>
        <p:spPr bwMode="auto">
          <a:xfrm>
            <a:off x="6372200" y="1340768"/>
            <a:ext cx="239189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59832" y="5085184"/>
            <a:ext cx="2204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Сайт 11 класса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5805264"/>
            <a:ext cx="392286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u="sng" dirty="0">
                <a:hlinkClick r:id="rId4"/>
              </a:rPr>
              <a:t>http://10classredkino.taba.ru/</a:t>
            </a:r>
            <a:r>
              <a:rPr lang="ru-RU" dirty="0"/>
              <a:t>. 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5" cstate="print"/>
          <a:srcRect l="3317" t="18329" r="23594" b="3907"/>
          <a:stretch>
            <a:fillRect/>
          </a:stretch>
        </p:blipFill>
        <p:spPr bwMode="auto">
          <a:xfrm>
            <a:off x="5508104" y="4272258"/>
            <a:ext cx="3240360" cy="258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MG  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1772816"/>
            <a:ext cx="2280480" cy="3225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59832" y="188640"/>
            <a:ext cx="27686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Внеклассная работа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1258888" y="1989138"/>
            <a:ext cx="1857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5" name="Рисунок 4" descr="IMG_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2800254" cy="396044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6" name="Рисунок 5" descr="IMG_0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060848"/>
            <a:ext cx="2749340" cy="3888432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203848" y="1412776"/>
            <a:ext cx="292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/>
              <a:t>«Дружба –чудесное слово»</a:t>
            </a:r>
            <a:endParaRPr lang="ru-RU" sz="1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836712"/>
            <a:ext cx="352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/>
              <a:t>«По страницам любимых книг»</a:t>
            </a:r>
            <a:endParaRPr lang="ru-RU" sz="1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1988840"/>
            <a:ext cx="1890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/>
              <a:t>«Я и моя семья»</a:t>
            </a:r>
            <a:endParaRPr lang="ru-RU" sz="1800" b="1" dirty="0"/>
          </a:p>
        </p:txBody>
      </p:sp>
      <p:pic>
        <p:nvPicPr>
          <p:cNvPr id="10" name="Рисунок 9" descr="IMG_0003.jpg"/>
          <p:cNvPicPr>
            <a:picLocks noChangeAspect="1"/>
          </p:cNvPicPr>
          <p:nvPr/>
        </p:nvPicPr>
        <p:blipFill>
          <a:blip r:embed="rId4" cstate="print">
            <a:lum contrast="6000"/>
          </a:blip>
          <a:stretch>
            <a:fillRect/>
          </a:stretch>
        </p:blipFill>
        <p:spPr>
          <a:xfrm>
            <a:off x="6156176" y="2886163"/>
            <a:ext cx="2808312" cy="3711189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60648"/>
            <a:ext cx="2034147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Публикации:</a:t>
            </a:r>
            <a:endParaRPr lang="ru-RU" b="1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 l="3317" t="13407" r="54602" b="34674"/>
          <a:stretch>
            <a:fillRect/>
          </a:stretch>
        </p:blipFill>
        <p:spPr bwMode="auto">
          <a:xfrm>
            <a:off x="251520" y="188640"/>
            <a:ext cx="1944216" cy="179905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95736" y="1052736"/>
            <a:ext cx="5184576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http://10classredkino.taba.ru/metodica/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2564904"/>
            <a:ext cx="6534472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http://www.dvoechka.ru/document/sections/2/2.htm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5" cstate="print"/>
          <a:srcRect t="12422" r="6250" b="3907"/>
          <a:stretch>
            <a:fillRect/>
          </a:stretch>
        </p:blipFill>
        <p:spPr bwMode="auto">
          <a:xfrm>
            <a:off x="179512" y="2132856"/>
            <a:ext cx="215152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27784" y="4221088"/>
            <a:ext cx="3924472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http://nsportal.ru/user/154259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7" cstate="print"/>
          <a:srcRect l="3125" t="19485" r="21207" b="3125"/>
          <a:stretch>
            <a:fillRect/>
          </a:stretch>
        </p:blipFill>
        <p:spPr bwMode="auto">
          <a:xfrm>
            <a:off x="6550230" y="3212976"/>
            <a:ext cx="244071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8" cstate="print"/>
          <a:srcRect l="3125" t="12594" r="27114" b="5704"/>
          <a:stretch>
            <a:fillRect/>
          </a:stretch>
        </p:blipFill>
        <p:spPr bwMode="auto">
          <a:xfrm>
            <a:off x="179512" y="4725144"/>
            <a:ext cx="2123728" cy="186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339752" y="6021288"/>
            <a:ext cx="626469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http://www.proshkolu.ru/user/osheina69/folder/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704856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Я вышла на стадию сотрудничества с ученическим коллективом!!!Для меня это дорогого стоит!!!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1857364"/>
            <a:ext cx="6500858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Какое гордое призванье –</a:t>
            </a:r>
          </a:p>
          <a:p>
            <a:pPr algn="ctr"/>
            <a:r>
              <a:rPr lang="ru-RU" sz="3600" b="1" dirty="0" smtClean="0"/>
              <a:t>Давать другим образование</a:t>
            </a:r>
          </a:p>
          <a:p>
            <a:pPr algn="ctr"/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4071942"/>
            <a:ext cx="607223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Я твердо верю в удачу. И я заметил: чем больше я работаю, тем я удачливее. </a:t>
            </a:r>
          </a:p>
          <a:p>
            <a:pPr algn="r"/>
            <a:r>
              <a:rPr lang="ru-RU" b="1" i="1" dirty="0" smtClean="0"/>
              <a:t>Томас </a:t>
            </a:r>
            <a:r>
              <a:rPr lang="ru-RU" b="1" i="1" dirty="0" err="1" smtClean="0"/>
              <a:t>Джефферсон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000232" y="142852"/>
            <a:ext cx="485742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u="sng" dirty="0"/>
              <a:t>Трудовой стаж</a:t>
            </a:r>
            <a:r>
              <a:rPr lang="ru-RU" sz="2800" dirty="0"/>
              <a:t>: 9 лет</a:t>
            </a:r>
          </a:p>
          <a:p>
            <a:endParaRPr lang="ru-RU" sz="2800" dirty="0"/>
          </a:p>
          <a:p>
            <a:r>
              <a:rPr lang="ru-RU" sz="2800" u="sng" dirty="0"/>
              <a:t>Педагогический стаж</a:t>
            </a:r>
            <a:r>
              <a:rPr lang="ru-RU" sz="2800" dirty="0"/>
              <a:t>: 7 лет</a:t>
            </a:r>
          </a:p>
          <a:p>
            <a:endParaRPr lang="ru-RU" sz="2800" dirty="0"/>
          </a:p>
          <a:p>
            <a:r>
              <a:rPr lang="ru-RU" sz="2800" u="sng" dirty="0"/>
              <a:t>Стаж работы </a:t>
            </a:r>
          </a:p>
          <a:p>
            <a:r>
              <a:rPr lang="ru-RU" sz="2800" u="sng" dirty="0"/>
              <a:t>в МБОУ СОШ №2 п.Редкино</a:t>
            </a:r>
            <a:r>
              <a:rPr lang="ru-RU" sz="2800" dirty="0"/>
              <a:t>: </a:t>
            </a:r>
          </a:p>
          <a:p>
            <a:r>
              <a:rPr lang="ru-RU" sz="2800" dirty="0"/>
              <a:t> 3.5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00438"/>
            <a:ext cx="8643998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Учитель не открывает истины, он проводник истины, которую каждый ученик должен открыть для себя сам. Хороший учитель, лишь катализатор процесса обучения.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331640" y="0"/>
            <a:ext cx="5791200" cy="5794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Повышение</a:t>
            </a:r>
            <a:r>
              <a:rPr 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квалификации</a:t>
            </a:r>
            <a:r>
              <a:rPr lang="en-US" dirty="0"/>
              <a:t> 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00034" y="1285860"/>
            <a:ext cx="8286808" cy="36625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/>
              <a:t>краткосрочные курсы повышения квалификации ФГОУ  «Академия повышения квалификации и проф. переподготовки  работников образования» по теме   «Актуальные вопросы преподавания курса «Основы религиозных культур и светской этики» в общеобразовательных учреждениях Российской Федерации» в объеме 72 часов  №  у-15760/</a:t>
            </a:r>
            <a:r>
              <a:rPr lang="ru-RU" sz="2800" b="1" dirty="0" err="1"/>
              <a:t>вн</a:t>
            </a:r>
            <a:r>
              <a:rPr lang="ru-RU" sz="2800" b="1" dirty="0"/>
              <a:t>,  2010 год, г. Москва</a:t>
            </a:r>
            <a:r>
              <a:rPr lang="ru-RU" sz="3600" b="1" dirty="0"/>
              <a:t> </a:t>
            </a: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2000232" y="5143512"/>
            <a:ext cx="5286412" cy="9233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800" b="1" dirty="0"/>
              <a:t>Являюсь тренером-преподавателем</a:t>
            </a:r>
          </a:p>
          <a:p>
            <a:pPr algn="ctr"/>
            <a:r>
              <a:rPr lang="ru-RU" sz="1800" b="1" dirty="0"/>
              <a:t>по курсу «Основы религиозных культур и светской этики»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600200" y="381000"/>
            <a:ext cx="5684838" cy="5794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Повышение</a:t>
            </a:r>
            <a:r>
              <a:rPr 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квалификации</a:t>
            </a:r>
            <a:endParaRPr lang="ru-RU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785786" y="1285860"/>
            <a:ext cx="7429552" cy="44012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/>
              <a:t>курсы повышения квалификации   в ГБОУ Тверском  областном институте усовершенствования учителей по программе дополнительного профессионального образования «Теоретические и методические основы преподавания химии на этапе модернизации российского образования» в объеме 102 часов, свидетельство № 2534 от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/>
              <a:t> 10.12.2010 года</a:t>
            </a:r>
            <a:r>
              <a:rPr lang="en-US" sz="2800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763688" y="260648"/>
            <a:ext cx="5684838" cy="5794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Повышение</a:t>
            </a:r>
            <a:r>
              <a:rPr 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квалификации</a:t>
            </a:r>
            <a:endParaRPr lang="ru-RU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428728" y="1142984"/>
            <a:ext cx="6553216" cy="206210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/>
              <a:t>по курсу «Использование программного </a:t>
            </a:r>
            <a:r>
              <a:rPr lang="ru-RU" sz="3200" b="1" dirty="0" err="1"/>
              <a:t>обеспечения__</a:t>
            </a:r>
            <a:r>
              <a:rPr lang="ru-RU" sz="3200" b="1" dirty="0"/>
              <a:t> </a:t>
            </a:r>
            <a:r>
              <a:rPr lang="en-US" sz="3200" b="1" dirty="0"/>
              <a:t>Smart Notebook</a:t>
            </a:r>
            <a:r>
              <a:rPr lang="ru-RU" sz="3200" b="1" dirty="0"/>
              <a:t>   для </a:t>
            </a:r>
            <a:r>
              <a:rPr lang="ru-RU" sz="3200" b="1" dirty="0" err="1"/>
              <a:t>тьюторов</a:t>
            </a:r>
            <a:r>
              <a:rPr lang="ru-RU" sz="3200" b="1" dirty="0"/>
              <a:t>»  № 05-3008-2012 от 30.08.2012</a:t>
            </a:r>
            <a:r>
              <a:rPr lang="en-US" sz="3200" b="1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357562"/>
            <a:ext cx="778674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800" b="1" dirty="0" smtClean="0"/>
              <a:t>Являюсь </a:t>
            </a:r>
            <a:r>
              <a:rPr lang="ru-RU" sz="1800" b="1" dirty="0" err="1" smtClean="0"/>
              <a:t>тьютором</a:t>
            </a:r>
            <a:r>
              <a:rPr lang="ru-RU" sz="1800" b="1" dirty="0" smtClean="0"/>
              <a:t> </a:t>
            </a:r>
          </a:p>
          <a:p>
            <a:pPr algn="ctr"/>
            <a:r>
              <a:rPr lang="ru-RU" sz="1800" b="1" dirty="0" smtClean="0"/>
              <a:t>по курсу ««Использование программного обеспечения </a:t>
            </a:r>
            <a:r>
              <a:rPr lang="en-US" sz="1800" b="1" dirty="0" smtClean="0"/>
              <a:t>Smart Notebook</a:t>
            </a:r>
            <a:r>
              <a:rPr lang="ru-RU" sz="1800" b="1" dirty="0" smtClean="0"/>
              <a:t>   для </a:t>
            </a:r>
            <a:r>
              <a:rPr lang="ru-RU" sz="1800" b="1" dirty="0" err="1" smtClean="0"/>
              <a:t>тьюторов</a:t>
            </a:r>
            <a:r>
              <a:rPr lang="ru-RU" sz="1800" b="1" dirty="0" smtClean="0"/>
              <a:t>»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752600" y="381000"/>
            <a:ext cx="5684838" cy="5794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Повышение</a:t>
            </a:r>
            <a:r>
              <a:rPr 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квалификации</a:t>
            </a:r>
            <a:endParaRPr lang="ru-RU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00034" y="1214422"/>
            <a:ext cx="8429684" cy="18158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/>
              <a:t>Тверской областной институт в ГБОУ усовершенствования учителей по программе </a:t>
            </a:r>
          </a:p>
          <a:p>
            <a:r>
              <a:rPr lang="ru-RU" sz="2800" b="1" dirty="0"/>
              <a:t>«Основы финансовой грамотности» , 18 часов № 2130 от 23.05.2012 г.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00034" y="3286124"/>
            <a:ext cx="8358246" cy="18158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/>
              <a:t>Прошла обучение в НОУДПО «Институт «</a:t>
            </a:r>
            <a:r>
              <a:rPr lang="ru-RU" sz="2800" b="1" dirty="0" err="1"/>
              <a:t>АйТи</a:t>
            </a:r>
            <a:r>
              <a:rPr lang="ru-RU" sz="2800" b="1" dirty="0"/>
              <a:t>» по программе «Применение пакета свободного программного обеспечения», № 008618 10.12.2009, в объеме 72 часов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643042" y="142852"/>
            <a:ext cx="5684838" cy="5794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Повышение</a:t>
            </a:r>
            <a:r>
              <a:rPr 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квалификации</a:t>
            </a:r>
            <a:endParaRPr lang="ru-RU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285984" y="928670"/>
            <a:ext cx="3429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 b="1" dirty="0"/>
              <a:t>НУДПОС «Всесоюзный центр повышения квалификации» </a:t>
            </a:r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/>
          </a:p>
          <a:p>
            <a:r>
              <a:rPr lang="ru-RU" sz="1800" b="1" dirty="0"/>
              <a:t> </a:t>
            </a:r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3000372"/>
            <a:ext cx="357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 курсу  «Использование свободного программного обеспечения» в объеме  18 часов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3214686"/>
            <a:ext cx="30003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 курсу « Работа в автоматизированной информационной системе «Школа» в объеме 6 часов </a:t>
            </a:r>
            <a:endParaRPr lang="ru-RU" dirty="0"/>
          </a:p>
        </p:txBody>
      </p:sp>
      <p:cxnSp>
        <p:nvCxnSpPr>
          <p:cNvPr id="9" name="Прямая со стрелкой 8"/>
          <p:cNvCxnSpPr>
            <a:endCxn id="7" idx="0"/>
          </p:cNvCxnSpPr>
          <p:nvPr/>
        </p:nvCxnSpPr>
        <p:spPr>
          <a:xfrm rot="5400000">
            <a:off x="1928794" y="1643050"/>
            <a:ext cx="1643074" cy="15001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214810" y="1571612"/>
            <a:ext cx="2071702" cy="15001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285720" y="1500174"/>
            <a:ext cx="8643998" cy="9233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800" b="1" dirty="0"/>
              <a:t>грамоту управления образования администрации Конаковского района за добросовестный  труд, творческую и результативную работу с обучающимися </a:t>
            </a:r>
          </a:p>
          <a:p>
            <a:r>
              <a:rPr lang="ru-RU" sz="1800" b="1" dirty="0"/>
              <a:t>(приказ №  227 от 30.09.2011 г.)</a:t>
            </a:r>
            <a:r>
              <a:rPr lang="en-US" sz="1800" b="1" dirty="0"/>
              <a:t> 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3491880" y="188640"/>
            <a:ext cx="2304256" cy="5794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/>
              <a:t>Награды: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4282" y="2857496"/>
            <a:ext cx="8715436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indent="269875"/>
            <a:r>
              <a:rPr lang="ru-RU" sz="1800" b="1" dirty="0"/>
              <a:t>диплом </a:t>
            </a:r>
            <a:r>
              <a:rPr lang="ru-RU" sz="1800" b="1" dirty="0" smtClean="0"/>
              <a:t>победителя</a:t>
            </a:r>
            <a:r>
              <a:rPr lang="en-US" sz="1800" b="1" dirty="0" smtClean="0"/>
              <a:t> </a:t>
            </a:r>
            <a:r>
              <a:rPr lang="ru-RU" sz="1800" b="1" dirty="0" smtClean="0"/>
              <a:t>ежегодной </a:t>
            </a:r>
            <a:r>
              <a:rPr lang="ru-RU" sz="1800" b="1" dirty="0"/>
              <a:t>премии </a:t>
            </a:r>
            <a:r>
              <a:rPr lang="en-US" sz="1800" b="1" dirty="0" smtClean="0"/>
              <a:t> </a:t>
            </a:r>
            <a:r>
              <a:rPr lang="ru-RU" sz="1800" b="1" dirty="0" smtClean="0"/>
              <a:t>«</a:t>
            </a:r>
            <a:r>
              <a:rPr lang="ru-RU" sz="1800" b="1" dirty="0" err="1"/>
              <a:t>Редкинские</a:t>
            </a:r>
            <a:r>
              <a:rPr lang="ru-RU" sz="1800" b="1" dirty="0"/>
              <a:t> звезды» </a:t>
            </a:r>
            <a:endParaRPr lang="en-US" sz="1800" b="1" dirty="0"/>
          </a:p>
          <a:p>
            <a:pPr indent="269875"/>
            <a:r>
              <a:rPr lang="ru-RU" sz="1800" b="1" dirty="0"/>
              <a:t>в номинации «Первые шаги» (сентябрь 2010 г.).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42844" y="3857628"/>
            <a:ext cx="8786874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800" b="1" dirty="0"/>
              <a:t>благодарность  управления  образования администрации Конаковского района  за оказание методической помощи в проведении курсов повышения квалификации  учителей Конаковского района по курсу </a:t>
            </a:r>
          </a:p>
          <a:p>
            <a:r>
              <a:rPr lang="ru-RU" sz="1800" b="1" dirty="0"/>
              <a:t>«Основы религиозных культур и светской этики»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6"/>
            <a:ext cx="504612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Результаты учебной деятельности: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980728"/>
          <a:ext cx="5616624" cy="3116199"/>
        </p:xfrm>
        <a:graphic>
          <a:graphicData uri="http://schemas.openxmlformats.org/drawingml/2006/table">
            <a:tbl>
              <a:tblPr/>
              <a:tblGrid>
                <a:gridCol w="477947"/>
                <a:gridCol w="743541"/>
                <a:gridCol w="497254"/>
                <a:gridCol w="580910"/>
                <a:gridCol w="414769"/>
                <a:gridCol w="526503"/>
                <a:gridCol w="526503"/>
                <a:gridCol w="356268"/>
                <a:gridCol w="526503"/>
                <a:gridCol w="526503"/>
                <a:gridCol w="439923"/>
              </a:tblGrid>
              <a:tr h="4565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Классы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2009-20</a:t>
                      </a: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 уч.г.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-20</a:t>
                      </a: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 уч.г.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-20</a:t>
                      </a: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 уч.г.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32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качества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знаний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качества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успеваемости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качества знаний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качества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 успеваемости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% качества знаний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качества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успеваемости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9">
                <a:tc>
                  <a:txBody>
                    <a:bodyPr/>
                    <a:lstStyle/>
                    <a:p>
                      <a:pPr marL="342900" marR="11112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 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33 %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33 %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47 %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 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17 %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50 %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 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41 %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47 %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 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65 %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42 %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 кл.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72 %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65 %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 кл.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77 %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79 %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69 %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71800" y="4869160"/>
          <a:ext cx="6095999" cy="1717548"/>
        </p:xfrm>
        <a:graphic>
          <a:graphicData uri="http://schemas.openxmlformats.org/drawingml/2006/table">
            <a:tbl>
              <a:tblPr/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Кол-во уч-ся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2009-2010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2010-2011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2011-2012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Ср.балл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школе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Ср. балл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району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Ср.балл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школе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Ср. балл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району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Ср.балл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школе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Ср. балл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району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49,14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71,2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51,94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99992" y="4293096"/>
            <a:ext cx="289669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Результаты сдачи ЕГЭ:</a:t>
            </a:r>
            <a:endParaRPr lang="ru-RU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732</Words>
  <Application>Microsoft Office PowerPoint</Application>
  <PresentationFormat>Экран (4:3)</PresentationFormat>
  <Paragraphs>214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Шеина  Олеся  Владимировна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ШЕИНЫ</dc:creator>
  <cp:lastModifiedBy>Учитель</cp:lastModifiedBy>
  <cp:revision>29</cp:revision>
  <dcterms:created xsi:type="dcterms:W3CDTF">2013-02-04T17:30:13Z</dcterms:created>
  <dcterms:modified xsi:type="dcterms:W3CDTF">2013-04-24T11:09:17Z</dcterms:modified>
</cp:coreProperties>
</file>