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66" r:id="rId3"/>
    <p:sldId id="257" r:id="rId4"/>
    <p:sldId id="262" r:id="rId5"/>
    <p:sldId id="263" r:id="rId6"/>
    <p:sldId id="265" r:id="rId7"/>
    <p:sldId id="258" r:id="rId8"/>
    <p:sldId id="261" r:id="rId9"/>
    <p:sldId id="259" r:id="rId10"/>
    <p:sldId id="260" r:id="rId11"/>
    <p:sldId id="264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29"/>
  <c:chart>
    <c:title>
      <c:tx>
        <c:rich>
          <a:bodyPr/>
          <a:lstStyle/>
          <a:p>
            <a:pPr>
              <a:defRPr/>
            </a:pPr>
            <a:r>
              <a:rPr lang="ru-RU"/>
              <a:t>Статистика по миграции</a:t>
            </a:r>
          </a:p>
        </c:rich>
      </c:tx>
      <c:layout/>
    </c:title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25"/>
          <c:dLbls>
            <c:showPercent val="1"/>
            <c:showLeaderLines val="1"/>
          </c:dLbls>
          <c:cat>
            <c:strRef>
              <c:f>Лист1!$A$2:$A$6</c:f>
              <c:strCache>
                <c:ptCount val="5"/>
                <c:pt idx="0">
                  <c:v>пропало безвести</c:v>
                </c:pt>
                <c:pt idx="1">
                  <c:v>создали семью</c:v>
                </c:pt>
                <c:pt idx="2">
                  <c:v>депортированы на родину</c:v>
                </c:pt>
                <c:pt idx="3">
                  <c:v>попали в трудовое рабство</c:v>
                </c:pt>
                <c:pt idx="4">
                  <c:v>вернулись на родину</c:v>
                </c:pt>
              </c:strCache>
            </c:strRef>
          </c:cat>
          <c:val>
            <c:numRef>
              <c:f>Лист1!$B$2:$B$6</c:f>
              <c:numCache>
                <c:formatCode>0%</c:formatCode>
                <c:ptCount val="5"/>
                <c:pt idx="0">
                  <c:v>0.1</c:v>
                </c:pt>
                <c:pt idx="1">
                  <c:v>5.0000000000000044E-2</c:v>
                </c:pt>
                <c:pt idx="2">
                  <c:v>0.25</c:v>
                </c:pt>
                <c:pt idx="3">
                  <c:v>7.0000000000000034E-2</c:v>
                </c:pt>
                <c:pt idx="4">
                  <c:v>0.53</c:v>
                </c:pt>
              </c:numCache>
            </c:numRef>
          </c:val>
        </c:ser>
        <c:dLbls>
          <c:showPercent val="1"/>
        </c:dLbls>
      </c:pie3DChart>
    </c:plotArea>
    <c:legend>
      <c:legendPos val="r"/>
      <c:layout/>
    </c:legend>
    <c:plotVisOnly val="1"/>
  </c:chart>
  <c:externalData r:id="rId1"/>
</c:chartSpace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0A18641B-3D62-4C81-8C1F-2EC37251DEBC}" type="datetimeFigureOut">
              <a:rPr lang="ru-RU" smtClean="0"/>
              <a:pPr/>
              <a:t>22.04.2013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EECBB4FA-86FA-4DB2-8016-A5C4E1D5DAE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A18641B-3D62-4C81-8C1F-2EC37251DEBC}" type="datetimeFigureOut">
              <a:rPr lang="ru-RU" smtClean="0"/>
              <a:pPr/>
              <a:t>22.04.2013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ECBB4FA-86FA-4DB2-8016-A5C4E1D5DAE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A18641B-3D62-4C81-8C1F-2EC37251DEBC}" type="datetimeFigureOut">
              <a:rPr lang="ru-RU" smtClean="0"/>
              <a:pPr/>
              <a:t>22.04.2013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ECBB4FA-86FA-4DB2-8016-A5C4E1D5DAE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A18641B-3D62-4C81-8C1F-2EC37251DEBC}" type="datetimeFigureOut">
              <a:rPr lang="ru-RU" smtClean="0"/>
              <a:pPr/>
              <a:t>22.04.2013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ECBB4FA-86FA-4DB2-8016-A5C4E1D5DAE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A18641B-3D62-4C81-8C1F-2EC37251DEBC}" type="datetimeFigureOut">
              <a:rPr lang="ru-RU" smtClean="0"/>
              <a:pPr/>
              <a:t>22.04.2013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ECBB4FA-86FA-4DB2-8016-A5C4E1D5DAE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A18641B-3D62-4C81-8C1F-2EC37251DEBC}" type="datetimeFigureOut">
              <a:rPr lang="ru-RU" smtClean="0"/>
              <a:pPr/>
              <a:t>22.04.2013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ECBB4FA-86FA-4DB2-8016-A5C4E1D5DAE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A18641B-3D62-4C81-8C1F-2EC37251DEBC}" type="datetimeFigureOut">
              <a:rPr lang="ru-RU" smtClean="0"/>
              <a:pPr/>
              <a:t>22.04.2013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ECBB4FA-86FA-4DB2-8016-A5C4E1D5DAE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A18641B-3D62-4C81-8C1F-2EC37251DEBC}" type="datetimeFigureOut">
              <a:rPr lang="ru-RU" smtClean="0"/>
              <a:pPr/>
              <a:t>22.04.2013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ECBB4FA-86FA-4DB2-8016-A5C4E1D5DAE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A18641B-3D62-4C81-8C1F-2EC37251DEBC}" type="datetimeFigureOut">
              <a:rPr lang="ru-RU" smtClean="0"/>
              <a:pPr/>
              <a:t>22.04.2013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ECBB4FA-86FA-4DB2-8016-A5C4E1D5DAE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0A18641B-3D62-4C81-8C1F-2EC37251DEBC}" type="datetimeFigureOut">
              <a:rPr lang="ru-RU" smtClean="0"/>
              <a:pPr/>
              <a:t>22.04.2013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ECBB4FA-86FA-4DB2-8016-A5C4E1D5DAE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0A18641B-3D62-4C81-8C1F-2EC37251DEBC}" type="datetimeFigureOut">
              <a:rPr lang="ru-RU" smtClean="0"/>
              <a:pPr/>
              <a:t>22.04.2013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EECBB4FA-86FA-4DB2-8016-A5C4E1D5DAE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0A18641B-3D62-4C81-8C1F-2EC37251DEBC}" type="datetimeFigureOut">
              <a:rPr lang="ru-RU" smtClean="0"/>
              <a:pPr/>
              <a:t>22.04.2013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EECBB4FA-86FA-4DB2-8016-A5C4E1D5DAE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://ru.wikipedia.org/wiki/%D0%9C%D0%BE%D1%81%D0%BA%D0%B2%D0%B0" TargetMode="External"/><Relationship Id="rId3" Type="http://schemas.openxmlformats.org/officeDocument/2006/relationships/hyperlink" Target="http://ru.wikipedia.org/wiki/%D0%93%D0%B0%D1%81%D1%82%D0%B0%D1%80%D0%B1%D0%B0%D0%B9%D1%82%D0%B5%D1%80" TargetMode="External"/><Relationship Id="rId7" Type="http://schemas.openxmlformats.org/officeDocument/2006/relationships/hyperlink" Target="http://ru.wikipedia.org/wiki/%D0%A1%D0%9D%D0%93" TargetMode="External"/><Relationship Id="rId2" Type="http://schemas.openxmlformats.org/officeDocument/2006/relationships/hyperlink" Target="http://ru.wikipedia.org/wiki/%D0%9D%D0%B5%D0%BC%D0%B5%D1%86%D0%BA%D0%B8%D0%B9_%D1%8F%D0%B7%D1%8B%D0%BA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ru.wikipedia.org/wiki/%D0%A1%D0%9C%D0%98" TargetMode="External"/><Relationship Id="rId5" Type="http://schemas.openxmlformats.org/officeDocument/2006/relationships/hyperlink" Target="http://ru.wikipedia.org/wiki/1990-%D0%B5" TargetMode="External"/><Relationship Id="rId4" Type="http://schemas.openxmlformats.org/officeDocument/2006/relationships/hyperlink" Target="http://ru.wikipedia.org/wiki/%D0%97%D0%B0%D0%B8%D0%BC%D1%81%D1%82%D0%B2%D0%BE%D0%B2%D0%B0%D0%BD%D0%B8%D0%B5" TargetMode="External"/><Relationship Id="rId9" Type="http://schemas.openxmlformats.org/officeDocument/2006/relationships/hyperlink" Target="http://ru.wikipedia.org/wiki/%D0%A1%D0%B0%D0%BD%D0%BA%D1%82-%D0%9F%D0%B5%D1%82%D0%B5%D1%80%D0%B1%D1%83%D1%80%D0%B3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1"/>
          <p:cNvSpPr>
            <a:spLocks noChangeArrowheads="1"/>
          </p:cNvSpPr>
          <p:nvPr/>
        </p:nvSpPr>
        <p:spPr bwMode="auto">
          <a:xfrm>
            <a:off x="323528" y="1571109"/>
            <a:ext cx="8532208" cy="1292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6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«Дорога в один конец….»</a:t>
            </a:r>
            <a:endParaRPr kumimoji="0" lang="ru-RU" sz="6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627784" y="3501008"/>
            <a:ext cx="633670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Почти каждый пятый житель </a:t>
            </a:r>
            <a:r>
              <a:rPr lang="ru-RU" dirty="0" smtClean="0"/>
              <a:t>Казахстана </a:t>
            </a:r>
            <a:r>
              <a:rPr lang="ru-RU" dirty="0"/>
              <a:t>вынужден конкурировать за свое рабочее место с выходцами из республик Средней Азии. 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Хвостовая часть автобуса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332656"/>
            <a:ext cx="4763135" cy="35725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Передняя часть автобуса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39952" y="3068960"/>
            <a:ext cx="4763135" cy="35725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extBox 5"/>
          <p:cNvSpPr txBox="1"/>
          <p:nvPr/>
        </p:nvSpPr>
        <p:spPr>
          <a:xfrm>
            <a:off x="5508104" y="476672"/>
            <a:ext cx="33843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Передняя и задняя часть автобуса.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251520" y="4221088"/>
            <a:ext cx="36004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Если в передней части автобуса еще есть сиденья и открываются окна,  то в задней части сиденья отсутствуют для большей наполняемости автобуса</a:t>
            </a:r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КПП на Илеке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332656"/>
            <a:ext cx="4763135" cy="324294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5220072" y="764704"/>
            <a:ext cx="3600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КПП в Южном Казахстане</a:t>
            </a:r>
            <a:endParaRPr lang="ru-RU" dirty="0"/>
          </a:p>
        </p:txBody>
      </p:sp>
      <p:pic>
        <p:nvPicPr>
          <p:cNvPr id="6" name="Рисунок 5" descr="Автобус с гастарбайтерами прибыл в Москву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67944" y="2996952"/>
            <a:ext cx="4763135" cy="35725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TextBox 6"/>
          <p:cNvSpPr txBox="1"/>
          <p:nvPr/>
        </p:nvSpPr>
        <p:spPr>
          <a:xfrm>
            <a:off x="251520" y="4005064"/>
            <a:ext cx="345638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Астана, </a:t>
            </a:r>
            <a:r>
              <a:rPr lang="ru-RU" dirty="0" err="1" smtClean="0"/>
              <a:t>гастарбайтеры</a:t>
            </a:r>
            <a:r>
              <a:rPr lang="ru-RU" dirty="0" smtClean="0"/>
              <a:t> на 5-е сутки добрались до места работы, но  все трудности еще впереди(поиск работы, столкновения с местным населением)</a:t>
            </a:r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23528" y="332656"/>
            <a:ext cx="53285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solidFill>
                  <a:srgbClr val="FF0000"/>
                </a:solidFill>
              </a:rPr>
              <a:t>Актуальность работы</a:t>
            </a:r>
            <a:endParaRPr lang="ru-RU" sz="2400" b="1" i="1" dirty="0"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51520" y="764704"/>
            <a:ext cx="849694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Сегодня –это проблемная тема многих динамично развивающихся стран- слаборазвитых, аграрных стран ,  которые могут оплачивать достойно любой труд.   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323528" y="1772816"/>
            <a:ext cx="32403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solidFill>
                  <a:srgbClr val="FF0000"/>
                </a:solidFill>
              </a:rPr>
              <a:t>Цель исследования:</a:t>
            </a:r>
            <a:endParaRPr lang="ru-RU" sz="2400" b="1" i="1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51520" y="2348880"/>
            <a:ext cx="849694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Выявить причины миграции трудовых ресурсов из слаборазвитых стран, стран поставщиков мигрантов, юридическое обоснование приезда    принимающей стороны.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-29217" y="332656"/>
            <a:ext cx="9173217" cy="5632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Гастарба́йтер</a:t>
            </a:r>
            <a:r>
              <a:rPr kumimoji="0" lang="ru-RU" sz="3600" b="0" i="0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 </a:t>
            </a:r>
            <a:r>
              <a:rPr kumimoji="0" lang="ru-RU" sz="3600" b="0" i="0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(</a:t>
            </a:r>
            <a:r>
              <a:rPr kumimoji="0" lang="ru-RU" sz="3600" b="0" i="0" u="sng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2" tooltip="Немецкий язык"/>
              </a:rPr>
              <a:t>нем.</a:t>
            </a:r>
            <a:r>
              <a:rPr kumimoji="0" lang="ru-RU" sz="3600" b="0" i="0" u="sng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 </a:t>
            </a:r>
            <a:r>
              <a:rPr kumimoji="0" lang="de-DE" sz="3600" b="0" i="1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Gastarbeiter</a:t>
            </a:r>
            <a:r>
              <a:rPr kumimoji="0" lang="ru-RU" sz="3600" b="0" i="0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; </a:t>
            </a:r>
            <a:endParaRPr kumimoji="0" lang="en-US" sz="3600" b="0" i="0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дословно: гость-работник)</a:t>
            </a:r>
            <a:r>
              <a:rPr kumimoji="0" lang="ru-RU" sz="3600" b="0" i="0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 —</a:t>
            </a:r>
            <a:r>
              <a:rPr kumimoji="0" lang="ru-RU" sz="3600" b="0" i="0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жаргонизм, </a:t>
            </a:r>
            <a:endParaRPr kumimoji="0" lang="en-US" sz="3600" b="0" i="0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обозначающий иностранца, работающего</a:t>
            </a:r>
            <a:endParaRPr kumimoji="0" lang="en-US" sz="3600" b="0" i="0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по временному найму.</a:t>
            </a:r>
            <a:r>
              <a:rPr kumimoji="0" lang="ru-RU" sz="3600" b="0" i="0" strike="noStrike" cap="none" normalizeH="0" baseline="3000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3"/>
              </a:rPr>
              <a:t>[1]</a:t>
            </a:r>
            <a:endParaRPr kumimoji="0" lang="ru-RU" sz="3600" b="0" i="0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Слово</a:t>
            </a:r>
            <a:r>
              <a:rPr kumimoji="0" lang="ru-RU" sz="3600" b="0" i="0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 </a:t>
            </a:r>
            <a:r>
              <a:rPr kumimoji="0" lang="ru-RU" sz="3600" b="0" i="0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4" tooltip="Заимствование"/>
              </a:rPr>
              <a:t>заимствовано</a:t>
            </a:r>
            <a:r>
              <a:rPr kumimoji="0" lang="ru-RU" sz="3600" b="0" i="0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 </a:t>
            </a:r>
            <a:r>
              <a:rPr kumimoji="0" lang="ru-RU" sz="3600" b="0" i="0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 конце</a:t>
            </a:r>
            <a:r>
              <a:rPr kumimoji="0" lang="ru-RU" sz="3600" b="0" i="0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 </a:t>
            </a:r>
            <a:r>
              <a:rPr kumimoji="0" lang="ru-RU" sz="3600" b="0" i="0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5" tooltip="1990-е"/>
              </a:rPr>
              <a:t>1990-х</a:t>
            </a:r>
            <a:r>
              <a:rPr kumimoji="0" lang="ru-RU" sz="3600" b="0" i="0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 </a:t>
            </a:r>
            <a:endParaRPr kumimoji="0" lang="en-US" sz="3600" b="0" i="0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Calibri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из немецкого языка, получило широкое</a:t>
            </a:r>
            <a:endParaRPr kumimoji="0" lang="en-US" sz="3600" b="0" i="0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распространение в</a:t>
            </a:r>
            <a:r>
              <a:rPr kumimoji="0" lang="ru-RU" sz="3600" b="0" i="0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 </a:t>
            </a:r>
            <a:r>
              <a:rPr kumimoji="0" lang="ru-RU" sz="3600" b="0" i="0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6" tooltip="СМИ"/>
              </a:rPr>
              <a:t>СМИ</a:t>
            </a:r>
            <a:r>
              <a:rPr kumimoji="0" lang="ru-RU" sz="3600" b="0" i="0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 </a:t>
            </a:r>
            <a:r>
              <a:rPr kumimoji="0" lang="ru-RU" sz="3600" b="0" i="0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на территории</a:t>
            </a:r>
            <a:r>
              <a:rPr kumimoji="0" lang="ru-RU" sz="3600" b="0" i="0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 </a:t>
            </a:r>
            <a:endParaRPr kumimoji="0" lang="en-US" sz="3600" b="0" i="0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Calibri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7" tooltip="СНГ"/>
              </a:rPr>
              <a:t>СНГ</a:t>
            </a:r>
            <a:r>
              <a:rPr kumimoji="0" lang="ru-RU" sz="3600" b="0" i="0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, сначала в</a:t>
            </a:r>
            <a:r>
              <a:rPr kumimoji="0" lang="ru-RU" sz="3600" b="0" i="0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 </a:t>
            </a:r>
            <a:r>
              <a:rPr kumimoji="0" lang="ru-RU" sz="3600" b="0" i="0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8" tooltip="Москва"/>
              </a:rPr>
              <a:t>Москве</a:t>
            </a:r>
            <a:endParaRPr kumimoji="0" lang="en-US" sz="3600" b="0" i="0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 </a:t>
            </a:r>
            <a:r>
              <a:rPr kumimoji="0" lang="ru-RU" sz="3600" b="0" i="0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и</a:t>
            </a:r>
            <a:r>
              <a:rPr kumimoji="0" lang="ru-RU" sz="3600" b="0" i="0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 </a:t>
            </a:r>
            <a:r>
              <a:rPr kumimoji="0" lang="ru-RU" sz="3600" b="0" i="0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9" tooltip="Санкт-Петербург"/>
              </a:rPr>
              <a:t>Санкт-Петербурге</a:t>
            </a:r>
            <a:r>
              <a:rPr kumimoji="0" lang="ru-RU" sz="3600" b="0" i="0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, а затем вошло </a:t>
            </a:r>
            <a:endParaRPr kumimoji="0" lang="en-US" sz="3600" b="0" i="0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 разговорную русскую речь.</a:t>
            </a:r>
            <a:endParaRPr kumimoji="0" lang="ru-RU" sz="3600" b="0" i="0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251521" y="620688"/>
          <a:ext cx="5112567" cy="3378200"/>
        </p:xfrm>
        <a:graphic>
          <a:graphicData uri="http://schemas.openxmlformats.org/drawingml/2006/table">
            <a:tbl>
              <a:tblPr/>
              <a:tblGrid>
                <a:gridCol w="318901"/>
                <a:gridCol w="2396833"/>
                <a:gridCol w="2396833"/>
              </a:tblGrid>
              <a:tr h="499616">
                <a:tc>
                  <a:txBody>
                    <a:bodyPr/>
                    <a:lstStyle/>
                    <a:p>
                      <a:pPr algn="just">
                        <a:lnSpc>
                          <a:spcPts val="1425"/>
                        </a:lnSpc>
                        <a:spcAft>
                          <a:spcPts val="1000"/>
                        </a:spcAft>
                      </a:pPr>
                      <a:r>
                        <a:rPr lang="ru-RU" sz="1200" b="1">
                          <a:solidFill>
                            <a:srgbClr val="1D1B1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№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425"/>
                        </a:lnSpc>
                        <a:spcAft>
                          <a:spcPts val="1000"/>
                        </a:spcAft>
                      </a:pPr>
                      <a:r>
                        <a:rPr lang="ru-RU" sz="1200" b="1">
                          <a:solidFill>
                            <a:srgbClr val="1D1B1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Страна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425"/>
                        </a:lnSpc>
                        <a:spcAft>
                          <a:spcPts val="1000"/>
                        </a:spcAft>
                      </a:pPr>
                      <a:r>
                        <a:rPr lang="ru-RU" sz="1200" b="1">
                          <a:solidFill>
                            <a:srgbClr val="1D1B1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Количество легальных и нелегальных мигрантов (примерно)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ts val="1425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solidFill>
                            <a:srgbClr val="1D1B1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425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solidFill>
                            <a:srgbClr val="1D1B1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Узбекистан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425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solidFill>
                            <a:srgbClr val="1D1B1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Официально вьезжают от 50-60 трудовых мигрантов год, неофициально до 500 тыс мигрантов год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ts val="1425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solidFill>
                            <a:srgbClr val="1D1B1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425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solidFill>
                            <a:srgbClr val="1D1B1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Кыргызстан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425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solidFill>
                            <a:srgbClr val="1D1B1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Официально вьезжают на работу ок 50 тыс человек, неофициально до 300 тыс человек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ts val="1425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solidFill>
                            <a:srgbClr val="1D1B1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425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solidFill>
                            <a:srgbClr val="1D1B1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Таджикистан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425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solidFill>
                            <a:srgbClr val="1D1B1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Официально приезжают на работу ок 10 тыс человек, неофициальные данные ок 300 тыс.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ts val="1425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solidFill>
                            <a:srgbClr val="1D1B1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425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solidFill>
                            <a:srgbClr val="1D1B1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Китай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425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solidFill>
                            <a:srgbClr val="1D1B1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Ок 10 тыс , неофициальные мигранты 250-300 тыс ежегодно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ts val="1425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solidFill>
                            <a:srgbClr val="1D1B1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425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solidFill>
                            <a:srgbClr val="1D1B1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Афганистан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425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solidFill>
                            <a:srgbClr val="1D1B1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5-6 тыс человек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ts val="1425"/>
                        </a:lnSpc>
                        <a:spcAft>
                          <a:spcPts val="1000"/>
                        </a:spcAft>
                      </a:pPr>
                      <a:r>
                        <a:rPr lang="ru-RU" sz="1200" b="1">
                          <a:solidFill>
                            <a:srgbClr val="1D1B1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425"/>
                        </a:lnSpc>
                        <a:spcAft>
                          <a:spcPts val="1000"/>
                        </a:spcAft>
                      </a:pPr>
                      <a:r>
                        <a:rPr lang="ru-RU" sz="1200" b="1">
                          <a:solidFill>
                            <a:srgbClr val="1D1B1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Турция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425"/>
                        </a:lnSpc>
                        <a:spcAft>
                          <a:spcPts val="1000"/>
                        </a:spcAft>
                      </a:pPr>
                      <a:r>
                        <a:rPr lang="ru-RU" sz="1200" b="1">
                          <a:solidFill>
                            <a:srgbClr val="1D1B1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Около 10 тыс ежегодно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ts val="1425"/>
                        </a:lnSpc>
                        <a:spcAft>
                          <a:spcPts val="1000"/>
                        </a:spcAft>
                      </a:pPr>
                      <a:r>
                        <a:rPr lang="ru-RU" sz="1200" b="1">
                          <a:solidFill>
                            <a:srgbClr val="1D1B1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7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425"/>
                        </a:lnSpc>
                        <a:spcAft>
                          <a:spcPts val="1000"/>
                        </a:spcAft>
                      </a:pPr>
                      <a:r>
                        <a:rPr lang="ru-RU" sz="1200" b="1">
                          <a:solidFill>
                            <a:srgbClr val="1D1B1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Европейские страны 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425"/>
                        </a:lnSpc>
                        <a:spcAft>
                          <a:spcPts val="1000"/>
                        </a:spcAft>
                      </a:pPr>
                      <a:r>
                        <a:rPr lang="ru-RU" sz="1200" b="1" dirty="0" err="1">
                          <a:solidFill>
                            <a:srgbClr val="1D1B1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Ок</a:t>
                      </a:r>
                      <a:r>
                        <a:rPr lang="ru-RU" sz="1200" b="1" dirty="0">
                          <a:solidFill>
                            <a:srgbClr val="1D1B1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5 </a:t>
                      </a:r>
                      <a:r>
                        <a:rPr lang="ru-RU" sz="1200" b="1" dirty="0" err="1">
                          <a:solidFill>
                            <a:srgbClr val="1D1B1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тыс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8673" name="Rectangle 1"/>
          <p:cNvSpPr>
            <a:spLocks noChangeArrowheads="1"/>
          </p:cNvSpPr>
          <p:nvPr/>
        </p:nvSpPr>
        <p:spPr bwMode="auto">
          <a:xfrm>
            <a:off x="395536" y="332656"/>
            <a:ext cx="5616624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1D1B1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Страны поставщики рабочей силы в Казахстан.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1547664" y="4797152"/>
          <a:ext cx="6077585" cy="1778000"/>
        </p:xfrm>
        <a:graphic>
          <a:graphicData uri="http://schemas.openxmlformats.org/drawingml/2006/table">
            <a:tbl>
              <a:tblPr/>
              <a:tblGrid>
                <a:gridCol w="2025650"/>
                <a:gridCol w="2025650"/>
                <a:gridCol w="2026285"/>
              </a:tblGrid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ts val="1425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solidFill>
                            <a:srgbClr val="1D1B1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Сезон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425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solidFill>
                            <a:srgbClr val="1D1B1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Примерное количество мигрантов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425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solidFill>
                            <a:srgbClr val="1D1B1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Страны поставщик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ts val="1425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solidFill>
                            <a:srgbClr val="1D1B1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Весна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425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solidFill>
                            <a:srgbClr val="1D1B1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От 1- 1,5 млн 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425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solidFill>
                            <a:srgbClr val="1D1B1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Среднеазиатские государства Китай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ts val="1425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solidFill>
                            <a:srgbClr val="1D1B1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Лето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ts val="1425"/>
                        </a:lnSpc>
                        <a:spcAft>
                          <a:spcPts val="1000"/>
                        </a:spcAft>
                        <a:buFont typeface="+mj-lt"/>
                        <a:buAutoNum type="arabicPeriod"/>
                      </a:pPr>
                      <a:r>
                        <a:rPr lang="ru-RU" sz="1200">
                          <a:solidFill>
                            <a:srgbClr val="1D1B1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 млн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425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solidFill>
                            <a:srgbClr val="1D1B1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Среднеазиатские государства, Китай, Турция, Западная Европа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ts val="1425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solidFill>
                            <a:srgbClr val="1D1B1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Осень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ts val="1425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solidFill>
                            <a:srgbClr val="1D1B1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1000-2000 тыс человек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425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solidFill>
                            <a:srgbClr val="1D1B1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Турция, Россия, Западная Европа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ts val="1425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solidFill>
                            <a:srgbClr val="1D1B1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Зима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ts val="1425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solidFill>
                            <a:srgbClr val="1D1B1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425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solidFill>
                            <a:srgbClr val="1D1B1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8674" name="Rectangle 2"/>
          <p:cNvSpPr>
            <a:spLocks noChangeArrowheads="1"/>
          </p:cNvSpPr>
          <p:nvPr/>
        </p:nvSpPr>
        <p:spPr bwMode="auto">
          <a:xfrm>
            <a:off x="1547664" y="4437112"/>
            <a:ext cx="3384376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1D1B1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Миграция населения по сезонам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Диаграмма 3"/>
          <p:cNvGraphicFramePr/>
          <p:nvPr/>
        </p:nvGraphicFramePr>
        <p:xfrm>
          <a:off x="827584" y="548680"/>
          <a:ext cx="7992888" cy="56886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395536" y="1412776"/>
          <a:ext cx="7920880" cy="4672163"/>
        </p:xfrm>
        <a:graphic>
          <a:graphicData uri="http://schemas.openxmlformats.org/drawingml/2006/table">
            <a:tbl>
              <a:tblPr/>
              <a:tblGrid>
                <a:gridCol w="990110"/>
                <a:gridCol w="990110"/>
                <a:gridCol w="990110"/>
                <a:gridCol w="990110"/>
                <a:gridCol w="990110"/>
                <a:gridCol w="990110"/>
                <a:gridCol w="990110"/>
                <a:gridCol w="990110"/>
              </a:tblGrid>
              <a:tr h="569243">
                <a:tc gridSpan="8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«Составляют </a:t>
                      </a:r>
                      <a:r>
                        <a:rPr lang="ru-RU" sz="1100" b="1" dirty="0">
                          <a:latin typeface="Times New Roman"/>
                          <a:ea typeface="Times New Roman"/>
                          <a:cs typeface="Times New Roman"/>
                        </a:rPr>
                        <a:t>ли вам конкуренцию трудовые мигранты из Средней </a:t>
                      </a:r>
                      <a:r>
                        <a:rPr lang="ru-RU" sz="11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Азии»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21920" marR="121920" marT="121920" marB="12192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07192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  <a:cs typeface="Times New Roman"/>
                        </a:rPr>
                        <a:t>Ответы, доля в %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21920" marR="121920" marT="121920" marB="12192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  <a:cs typeface="Times New Roman"/>
                        </a:rPr>
                        <a:t>Все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21920" marR="121920" marT="121920" marB="12192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  <a:cs typeface="Times New Roman"/>
                        </a:rPr>
                        <a:t>Пол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21920" marR="121920" marT="121920" marB="12192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/>
                          <a:ea typeface="Times New Roman"/>
                          <a:cs typeface="Times New Roman"/>
                        </a:rPr>
                        <a:t>Ежемесячный доход, тыс. </a:t>
                      </a:r>
                      <a:r>
                        <a:rPr lang="ru-RU" sz="1100" dirty="0" smtClean="0">
                          <a:latin typeface="Times New Roman"/>
                          <a:ea typeface="Times New Roman"/>
                          <a:cs typeface="Times New Roman"/>
                        </a:rPr>
                        <a:t>тенге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21920" marR="121920" marT="121920" marB="12192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82058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</a:endParaRPr>
                    </a:p>
                  </a:txBody>
                  <a:tcPr marL="121920" marR="121920" marT="121920" marB="12192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</a:endParaRPr>
                    </a:p>
                  </a:txBody>
                  <a:tcPr marL="121920" marR="121920" marT="121920" marB="12192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  <a:cs typeface="Times New Roman"/>
                        </a:rPr>
                        <a:t>муж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21920" marR="121920" marT="121920" marB="12192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  <a:cs typeface="Times New Roman"/>
                        </a:rPr>
                        <a:t>жен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21920" marR="121920" marT="121920" marB="12192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  <a:cs typeface="Times New Roman"/>
                        </a:rPr>
                        <a:t>меньше 25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21920" marR="121920" marT="121920" marB="12192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  <a:cs typeface="Times New Roman"/>
                        </a:rPr>
                        <a:t>25–35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21920" marR="121920" marT="121920" marB="12192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  <a:cs typeface="Times New Roman"/>
                        </a:rPr>
                        <a:t>35–45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21920" marR="121920" marT="121920" marB="12192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  <a:cs typeface="Times New Roman"/>
                        </a:rPr>
                        <a:t>больше 45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21920" marR="121920" marT="121920" marB="12192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6924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  <a:cs typeface="Times New Roman"/>
                        </a:rPr>
                        <a:t>Да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21920" marR="121920" marT="121920" marB="12192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  <a:cs typeface="Times New Roman"/>
                        </a:rPr>
                        <a:t>18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21920" marR="121920" marT="121920" marB="12192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  <a:cs typeface="Times New Roman"/>
                        </a:rPr>
                        <a:t>20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21920" marR="121920" marT="121920" marB="12192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  <a:cs typeface="Times New Roman"/>
                        </a:rPr>
                        <a:t>15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21920" marR="121920" marT="121920" marB="12192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  <a:cs typeface="Times New Roman"/>
                        </a:rPr>
                        <a:t>23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21920" marR="121920" marT="121920" marB="12192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  <a:cs typeface="Times New Roman"/>
                        </a:rPr>
                        <a:t>20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21920" marR="121920" marT="121920" marB="12192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  <a:cs typeface="Times New Roman"/>
                        </a:rPr>
                        <a:t>21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21920" marR="121920" marT="121920" marB="12192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  <a:cs typeface="Times New Roman"/>
                        </a:rPr>
                        <a:t>14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21920" marR="121920" marT="121920" marB="12192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6924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  <a:cs typeface="Times New Roman"/>
                        </a:rPr>
                        <a:t>Нет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21920" marR="121920" marT="121920" marB="12192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  <a:cs typeface="Times New Roman"/>
                        </a:rPr>
                        <a:t>75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21920" marR="121920" marT="121920" marB="12192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  <a:cs typeface="Times New Roman"/>
                        </a:rPr>
                        <a:t>72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21920" marR="121920" marT="121920" marB="12192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  <a:cs typeface="Times New Roman"/>
                        </a:rPr>
                        <a:t>78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21920" marR="121920" marT="121920" marB="12192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  <a:cs typeface="Times New Roman"/>
                        </a:rPr>
                        <a:t>68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21920" marR="121920" marT="121920" marB="12192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  <a:cs typeface="Times New Roman"/>
                        </a:rPr>
                        <a:t>72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21920" marR="121920" marT="121920" marB="12192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  <a:cs typeface="Times New Roman"/>
                        </a:rPr>
                        <a:t>74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21920" marR="121920" marT="121920" marB="12192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  <a:cs typeface="Times New Roman"/>
                        </a:rPr>
                        <a:t>82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21920" marR="121920" marT="121920" marB="12192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7192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  <a:cs typeface="Times New Roman"/>
                        </a:rPr>
                        <a:t>Затрудняюсь ответить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21920" marR="121920" marT="121920" marB="12192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  <a:cs typeface="Times New Roman"/>
                        </a:rPr>
                        <a:t/>
                      </a:r>
                      <a:br>
                        <a:rPr lang="ru-RU" sz="1100"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ru-RU" sz="1100">
                          <a:latin typeface="Times New Roman"/>
                          <a:ea typeface="Times New Roman"/>
                          <a:cs typeface="Times New Roman"/>
                        </a:rPr>
                        <a:t>7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21920" marR="121920" marT="121920" marB="12192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  <a:cs typeface="Times New Roman"/>
                        </a:rPr>
                        <a:t/>
                      </a:r>
                      <a:br>
                        <a:rPr lang="ru-RU" sz="1100"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ru-RU" sz="1100">
                          <a:latin typeface="Times New Roman"/>
                          <a:ea typeface="Times New Roman"/>
                          <a:cs typeface="Times New Roman"/>
                        </a:rPr>
                        <a:t>8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21920" marR="121920" marT="121920" marB="12192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  <a:cs typeface="Times New Roman"/>
                        </a:rPr>
                        <a:t/>
                      </a:r>
                      <a:br>
                        <a:rPr lang="ru-RU" sz="1100"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ru-RU" sz="1100">
                          <a:latin typeface="Times New Roman"/>
                          <a:ea typeface="Times New Roman"/>
                          <a:cs typeface="Times New Roman"/>
                        </a:rPr>
                        <a:t>7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21920" marR="121920" marT="121920" marB="12192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  <a:cs typeface="Times New Roman"/>
                        </a:rPr>
                        <a:t/>
                      </a:r>
                      <a:br>
                        <a:rPr lang="ru-RU" sz="1100"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ru-RU" sz="1100">
                          <a:latin typeface="Times New Roman"/>
                          <a:ea typeface="Times New Roman"/>
                          <a:cs typeface="Times New Roman"/>
                        </a:rPr>
                        <a:t>9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21920" marR="121920" marT="121920" marB="12192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  <a:cs typeface="Times New Roman"/>
                        </a:rPr>
                        <a:t/>
                      </a:r>
                      <a:br>
                        <a:rPr lang="ru-RU" sz="1100"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ru-RU" sz="1100">
                          <a:latin typeface="Times New Roman"/>
                          <a:ea typeface="Times New Roman"/>
                          <a:cs typeface="Times New Roman"/>
                        </a:rPr>
                        <a:t>8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21920" marR="121920" marT="121920" marB="12192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  <a:cs typeface="Times New Roman"/>
                        </a:rPr>
                        <a:t/>
                      </a:r>
                      <a:br>
                        <a:rPr lang="ru-RU" sz="1100"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ru-RU" sz="1100"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21920" marR="121920" marT="121920" marB="12192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/>
                          <a:ea typeface="Times New Roman"/>
                          <a:cs typeface="Times New Roman"/>
                        </a:rPr>
                        <a:t/>
                      </a:r>
                      <a:br>
                        <a:rPr lang="ru-RU" sz="1100" dirty="0"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ru-RU" sz="1100" dirty="0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21920" marR="121920" marT="121920" marB="12192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395536" y="476672"/>
            <a:ext cx="81369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Соц. опрос</a:t>
            </a: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Автобус с узбекскими гастарбайтерами движется в Москву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404664"/>
            <a:ext cx="4763135" cy="31470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Автобус-призрак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11960" y="3068960"/>
            <a:ext cx="4763135" cy="35725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extBox 5"/>
          <p:cNvSpPr txBox="1"/>
          <p:nvPr/>
        </p:nvSpPr>
        <p:spPr>
          <a:xfrm>
            <a:off x="5292080" y="620688"/>
            <a:ext cx="367240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Узбекские трудовые мигранты добираются  до места работы на автобусе.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323528" y="3789040"/>
            <a:ext cx="3672408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Добраться на самолете в соседнюю страны </a:t>
            </a:r>
            <a:r>
              <a:rPr lang="ru-RU" dirty="0"/>
              <a:t> </a:t>
            </a:r>
            <a:r>
              <a:rPr lang="ru-RU" dirty="0" smtClean="0"/>
              <a:t>для </a:t>
            </a:r>
            <a:r>
              <a:rPr lang="ru-RU" dirty="0" err="1" smtClean="0"/>
              <a:t>гастарбайтеров</a:t>
            </a:r>
            <a:r>
              <a:rPr lang="ru-RU" dirty="0" smtClean="0"/>
              <a:t> непозволительная роскошь, а на поезде не всегда можно пройти таможенный контроль, поэтому единственный выход двигаться только на автобусе не смотря на строгие запреты…</a:t>
            </a: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Столовая в Ромитане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88640"/>
            <a:ext cx="4763135" cy="35090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Чайхана на Устюрте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11960" y="2996952"/>
            <a:ext cx="4763135" cy="35725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extBox 5"/>
          <p:cNvSpPr txBox="1"/>
          <p:nvPr/>
        </p:nvSpPr>
        <p:spPr>
          <a:xfrm>
            <a:off x="5292080" y="476672"/>
            <a:ext cx="345638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Столовая на пути следования в Казахстан. В пригороде Ташкента</a:t>
            </a: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Таможенный досмотр на узбекско-казахской границе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88640"/>
            <a:ext cx="3806190" cy="50825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4572000" y="404664"/>
            <a:ext cx="42484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Пограничный досмотр на Казахстанской границе.</a:t>
            </a:r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25437C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90</TotalTime>
  <Words>378</Words>
  <Application>Microsoft Office PowerPoint</Application>
  <PresentationFormat>Экран (4:3)</PresentationFormat>
  <Paragraphs>102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Открытая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Company>WolfishLair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Хозяин</dc:creator>
  <cp:lastModifiedBy>Хозяин</cp:lastModifiedBy>
  <cp:revision>11</cp:revision>
  <dcterms:created xsi:type="dcterms:W3CDTF">2013-04-21T14:55:34Z</dcterms:created>
  <dcterms:modified xsi:type="dcterms:W3CDTF">2013-04-22T14:38:02Z</dcterms:modified>
</cp:coreProperties>
</file>