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3" r:id="rId1"/>
  </p:sldMasterIdLst>
  <p:notesMasterIdLst>
    <p:notesMasterId r:id="rId59"/>
  </p:notesMasterIdLst>
  <p:sldIdLst>
    <p:sldId id="256" r:id="rId2"/>
    <p:sldId id="283" r:id="rId3"/>
    <p:sldId id="257" r:id="rId4"/>
    <p:sldId id="319" r:id="rId5"/>
    <p:sldId id="259" r:id="rId6"/>
    <p:sldId id="285" r:id="rId7"/>
    <p:sldId id="286" r:id="rId8"/>
    <p:sldId id="287" r:id="rId9"/>
    <p:sldId id="288" r:id="rId10"/>
    <p:sldId id="289" r:id="rId11"/>
    <p:sldId id="324" r:id="rId12"/>
    <p:sldId id="333" r:id="rId13"/>
    <p:sldId id="332" r:id="rId14"/>
    <p:sldId id="331" r:id="rId15"/>
    <p:sldId id="330" r:id="rId16"/>
    <p:sldId id="329" r:id="rId17"/>
    <p:sldId id="328" r:id="rId18"/>
    <p:sldId id="336" r:id="rId19"/>
    <p:sldId id="337" r:id="rId20"/>
    <p:sldId id="338" r:id="rId21"/>
    <p:sldId id="327" r:id="rId22"/>
    <p:sldId id="335" r:id="rId23"/>
    <p:sldId id="326" r:id="rId24"/>
    <p:sldId id="334" r:id="rId25"/>
    <p:sldId id="325" r:id="rId26"/>
    <p:sldId id="260" r:id="rId27"/>
    <p:sldId id="320" r:id="rId28"/>
    <p:sldId id="321" r:id="rId29"/>
    <p:sldId id="322" r:id="rId30"/>
    <p:sldId id="323" r:id="rId31"/>
    <p:sldId id="262" r:id="rId32"/>
    <p:sldId id="263" r:id="rId33"/>
    <p:sldId id="293" r:id="rId34"/>
    <p:sldId id="294" r:id="rId35"/>
    <p:sldId id="295" r:id="rId36"/>
    <p:sldId id="296" r:id="rId37"/>
    <p:sldId id="297" r:id="rId38"/>
    <p:sldId id="299" r:id="rId39"/>
    <p:sldId id="300" r:id="rId40"/>
    <p:sldId id="301" r:id="rId41"/>
    <p:sldId id="302" r:id="rId42"/>
    <p:sldId id="303" r:id="rId43"/>
    <p:sldId id="304" r:id="rId44"/>
    <p:sldId id="305" r:id="rId45"/>
    <p:sldId id="306" r:id="rId46"/>
    <p:sldId id="307" r:id="rId47"/>
    <p:sldId id="308" r:id="rId48"/>
    <p:sldId id="309" r:id="rId49"/>
    <p:sldId id="310" r:id="rId50"/>
    <p:sldId id="311" r:id="rId51"/>
    <p:sldId id="312" r:id="rId52"/>
    <p:sldId id="313" r:id="rId53"/>
    <p:sldId id="318" r:id="rId54"/>
    <p:sldId id="314" r:id="rId55"/>
    <p:sldId id="315" r:id="rId56"/>
    <p:sldId id="316" r:id="rId57"/>
    <p:sldId id="317" r:id="rId5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Rockwell Extra Bol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Rockwell Extra Bol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Rockwell Extra Bol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Rockwell Extra Bol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Rockwell Extra Bol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Rockwell Extra Bol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Rockwell Extra Bol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Rockwell Extra Bol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Rockwell Extra Bold" pitchFamily="18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FF00"/>
    <a:srgbClr val="99FF66"/>
    <a:srgbClr val="99CCFF"/>
    <a:srgbClr val="66CCFF"/>
    <a:srgbClr val="3366FF"/>
    <a:srgbClr val="006666"/>
    <a:srgbClr val="008080"/>
    <a:srgbClr val="0066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9247" autoAdjust="0"/>
    <p:restoredTop sz="94177" autoAdjust="0"/>
  </p:normalViewPr>
  <p:slideViewPr>
    <p:cSldViewPr>
      <p:cViewPr varScale="1">
        <p:scale>
          <a:sx n="109" d="100"/>
          <a:sy n="109" d="100"/>
        </p:scale>
        <p:origin x="-16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0" y="22585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281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fld id="{7D67CB9A-4915-4BD8-85C8-75086BFE80C4}" type="datetimeFigureOut">
              <a:rPr lang="ru-RU"/>
              <a:pPr>
                <a:defRPr/>
              </a:pPr>
              <a:t>24.04.2013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fld id="{132D6FCD-C211-472C-A3D1-F36AE3AA83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439294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94F499A-A546-41D6-8F22-14A731EDC117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813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742D112-9822-4388-B520-B390B60B8E38}" type="slidenum">
              <a:rPr lang="ru-RU" smtClean="0"/>
              <a:pPr/>
              <a:t>32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017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6F51434-ED00-49EB-9E8D-A2B56451F3B8}" type="slidenum">
              <a:rPr lang="ru-RU" smtClean="0"/>
              <a:pPr/>
              <a:t>33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222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581CE3B-A745-4443-B784-5A2FDDC251B3}" type="slidenum">
              <a:rPr lang="ru-RU" smtClean="0"/>
              <a:pPr/>
              <a:t>34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21880" name="Rectangle 2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21881" name="Rectangle 2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99DC13-475B-48D1-A4F1-4CF721D3277E}" type="datetimeFigureOut">
              <a:rPr lang="ru-RU"/>
              <a:pPr>
                <a:defRPr/>
              </a:pPr>
              <a:t>24.04.2013</a:t>
            </a:fld>
            <a:endParaRPr lang="ru-RU"/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DB2EF4-C0F8-4C54-9D2F-DA92736F9E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A40DC5-18F5-4100-A843-3C0816DF20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C88B4B-087B-491C-A173-A5585D5E1274}" type="datetimeFigureOut">
              <a:rPr lang="ru-RU"/>
              <a:pPr>
                <a:defRPr/>
              </a:pPr>
              <a:t>24.04.2013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75ACE8-1F34-4796-BDC7-BAB1EA4ADE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1C7882-6FF1-49AD-8012-68AFD5B6B11C}" type="datetimeFigureOut">
              <a:rPr lang="ru-RU"/>
              <a:pPr>
                <a:defRPr/>
              </a:pPr>
              <a:t>24.04.2013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AF886A-71FD-4092-A536-C080C32667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2EC019-81F0-4E19-B020-10C7EB54C98C}" type="datetimeFigureOut">
              <a:rPr lang="ru-RU"/>
              <a:pPr>
                <a:defRPr/>
              </a:pPr>
              <a:t>24.04.2013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004644-5D07-44D5-BADB-867C25490C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D9EF1-C2B9-4324-89A2-0BB6DB7F6A6C}" type="datetimeFigureOut">
              <a:rPr lang="ru-RU"/>
              <a:pPr>
                <a:defRPr/>
              </a:pPr>
              <a:t>24.04.2013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046AE7-9188-48BB-9D01-25FE0A18D9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2610D7-6356-4C8F-B7B2-9DCF7D1DE040}" type="datetimeFigureOut">
              <a:rPr lang="ru-RU"/>
              <a:pPr>
                <a:defRPr/>
              </a:pPr>
              <a:t>24.04.2013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3572F5-D78F-497E-856F-AD32BE6C6F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2E403C-CCCE-49A2-8248-11BD51052DBB}" type="datetimeFigureOut">
              <a:rPr lang="ru-RU"/>
              <a:pPr>
                <a:defRPr/>
              </a:pPr>
              <a:t>24.04.2013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94657-9DFB-46AF-9532-7E271F7117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03F331-CC87-44C0-B39F-933CC739E023}" type="datetimeFigureOut">
              <a:rPr lang="ru-RU"/>
              <a:pPr>
                <a:defRPr/>
              </a:pPr>
              <a:t>24.04.2013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60229A-FD37-4358-A608-5B2CD2ED53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1A7D5C-354E-4099-A774-AC99436D9D2B}" type="datetimeFigureOut">
              <a:rPr lang="ru-RU"/>
              <a:pPr>
                <a:defRPr/>
              </a:pPr>
              <a:t>24.04.2013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17FC11-5A93-45C2-99EE-35655F0F26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A407D-2252-414F-B0F2-B21903F4E8E8}" type="datetimeFigureOut">
              <a:rPr lang="ru-RU"/>
              <a:pPr>
                <a:defRPr/>
              </a:pPr>
              <a:t>24.04.2013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FF4CEF-3C1A-475A-8FB3-784E9D2F27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E4BEB0-64B3-4846-A61D-8645BBB7A14B}" type="datetimeFigureOut">
              <a:rPr lang="ru-RU"/>
              <a:pPr>
                <a:defRPr/>
              </a:pPr>
              <a:t>24.04.2013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120835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0836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0837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0838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0839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0840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0841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0842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0843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0844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0845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0846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0847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0848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0849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0850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0851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0852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0853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0854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0855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20856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0857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0858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0859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3E9F440F-1E10-40C9-BD98-31FAB36103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20860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E2EEAED9-6D33-49D6-8C5B-D166AB64FB3C}" type="datetimeFigureOut">
              <a:rPr lang="ru-RU"/>
              <a:pPr>
                <a:defRPr/>
              </a:pPr>
              <a:t>24.04.2013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5" r:id="rId1"/>
    <p:sldLayoutId id="2147483764" r:id="rId2"/>
    <p:sldLayoutId id="2147483763" r:id="rId3"/>
    <p:sldLayoutId id="2147483762" r:id="rId4"/>
    <p:sldLayoutId id="2147483761" r:id="rId5"/>
    <p:sldLayoutId id="2147483760" r:id="rId6"/>
    <p:sldLayoutId id="2147483759" r:id="rId7"/>
    <p:sldLayoutId id="2147483758" r:id="rId8"/>
    <p:sldLayoutId id="2147483757" r:id="rId9"/>
    <p:sldLayoutId id="2147483756" r:id="rId10"/>
    <p:sldLayoutId id="214748375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slide" Target="slide42.xml"/><Relationship Id="rId18" Type="http://schemas.openxmlformats.org/officeDocument/2006/relationships/slide" Target="slide47.xml"/><Relationship Id="rId26" Type="http://schemas.openxmlformats.org/officeDocument/2006/relationships/slide" Target="slide55.xml"/><Relationship Id="rId3" Type="http://schemas.openxmlformats.org/officeDocument/2006/relationships/slide" Target="slide33.xml"/><Relationship Id="rId21" Type="http://schemas.openxmlformats.org/officeDocument/2006/relationships/slide" Target="slide50.xml"/><Relationship Id="rId7" Type="http://schemas.openxmlformats.org/officeDocument/2006/relationships/slide" Target="slide37.xml"/><Relationship Id="rId12" Type="http://schemas.openxmlformats.org/officeDocument/2006/relationships/slide" Target="slide41.xml"/><Relationship Id="rId17" Type="http://schemas.openxmlformats.org/officeDocument/2006/relationships/slide" Target="slide46.xml"/><Relationship Id="rId25" Type="http://schemas.openxmlformats.org/officeDocument/2006/relationships/slide" Target="slide54.xml"/><Relationship Id="rId2" Type="http://schemas.openxmlformats.org/officeDocument/2006/relationships/notesSlide" Target="../notesSlides/notesSlide2.xml"/><Relationship Id="rId16" Type="http://schemas.openxmlformats.org/officeDocument/2006/relationships/slide" Target="slide45.xml"/><Relationship Id="rId20" Type="http://schemas.openxmlformats.org/officeDocument/2006/relationships/slide" Target="slide49.xml"/><Relationship Id="rId29" Type="http://schemas.openxmlformats.org/officeDocument/2006/relationships/slide" Target="slide5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6.xml"/><Relationship Id="rId11" Type="http://schemas.openxmlformats.org/officeDocument/2006/relationships/slide" Target="slide40.xml"/><Relationship Id="rId24" Type="http://schemas.openxmlformats.org/officeDocument/2006/relationships/slide" Target="slide53.xml"/><Relationship Id="rId5" Type="http://schemas.openxmlformats.org/officeDocument/2006/relationships/slide" Target="slide35.xml"/><Relationship Id="rId15" Type="http://schemas.openxmlformats.org/officeDocument/2006/relationships/slide" Target="slide44.xml"/><Relationship Id="rId23" Type="http://schemas.openxmlformats.org/officeDocument/2006/relationships/slide" Target="slide52.xml"/><Relationship Id="rId28" Type="http://schemas.openxmlformats.org/officeDocument/2006/relationships/slide" Target="slide57.xml"/><Relationship Id="rId10" Type="http://schemas.openxmlformats.org/officeDocument/2006/relationships/slide" Target="slide39.xml"/><Relationship Id="rId19" Type="http://schemas.openxmlformats.org/officeDocument/2006/relationships/slide" Target="slide48.xml"/><Relationship Id="rId4" Type="http://schemas.openxmlformats.org/officeDocument/2006/relationships/slide" Target="slide34.xml"/><Relationship Id="rId9" Type="http://schemas.openxmlformats.org/officeDocument/2006/relationships/slide" Target="slide38.xml"/><Relationship Id="rId14" Type="http://schemas.openxmlformats.org/officeDocument/2006/relationships/slide" Target="slide43.xml"/><Relationship Id="rId22" Type="http://schemas.openxmlformats.org/officeDocument/2006/relationships/slide" Target="slide51.xml"/><Relationship Id="rId27" Type="http://schemas.openxmlformats.org/officeDocument/2006/relationships/slide" Target="slide5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WordArt 4"/>
          <p:cNvSpPr>
            <a:spLocks noChangeArrowheads="1" noChangeShapeType="1" noTextEdit="1"/>
          </p:cNvSpPr>
          <p:nvPr/>
        </p:nvSpPr>
        <p:spPr bwMode="auto">
          <a:xfrm>
            <a:off x="0" y="214313"/>
            <a:ext cx="6000750" cy="2928937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FF00"/>
              </a:solidFill>
              <a:latin typeface="Impact"/>
            </a:endParaRPr>
          </a:p>
        </p:txBody>
      </p:sp>
      <p:sp>
        <p:nvSpPr>
          <p:cNvPr id="14338" name="Rectangle 1"/>
          <p:cNvSpPr>
            <a:spLocks noChangeArrowheads="1"/>
          </p:cNvSpPr>
          <p:nvPr/>
        </p:nvSpPr>
        <p:spPr bwMode="auto">
          <a:xfrm>
            <a:off x="3563938" y="393700"/>
            <a:ext cx="5259387" cy="5715000"/>
          </a:xfrm>
          <a:prstGeom prst="rect">
            <a:avLst/>
          </a:prstGeom>
          <a:noFill/>
          <a:ln w="9525">
            <a:solidFill>
              <a:srgbClr val="00FF0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4600" b="1" dirty="0">
                <a:solidFill>
                  <a:srgbClr val="99FF66"/>
                </a:solidFill>
                <a:latin typeface="Times New Roman" pitchFamily="18" charset="0"/>
                <a:cs typeface="Times New Roman" pitchFamily="18" charset="0"/>
              </a:rPr>
              <a:t>Конкурс по ПМ.07.</a:t>
            </a:r>
          </a:p>
          <a:p>
            <a:pPr algn="ctr"/>
            <a:r>
              <a:rPr lang="ru-RU" sz="4600" b="1" dirty="0">
                <a:solidFill>
                  <a:srgbClr val="99FF66"/>
                </a:solidFill>
                <a:latin typeface="Times New Roman" pitchFamily="18" charset="0"/>
                <a:cs typeface="Times New Roman" pitchFamily="18" charset="0"/>
              </a:rPr>
              <a:t>Выполнение работ по профессии </a:t>
            </a:r>
          </a:p>
          <a:p>
            <a:pPr algn="ctr"/>
            <a:r>
              <a:rPr lang="ru-RU" sz="4600" b="1" dirty="0">
                <a:solidFill>
                  <a:srgbClr val="99FF66"/>
                </a:solidFill>
                <a:latin typeface="Times New Roman" pitchFamily="18" charset="0"/>
                <a:cs typeface="Times New Roman" pitchFamily="18" charset="0"/>
              </a:rPr>
              <a:t>«Младшая медицинская сестра по уходу за больными»</a:t>
            </a:r>
            <a:endParaRPr lang="ru-RU" sz="4600" dirty="0">
              <a:solidFill>
                <a:srgbClr val="99FF66"/>
              </a:solidFill>
              <a:latin typeface="Times New Roman" pitchFamily="18" charset="0"/>
            </a:endParaRPr>
          </a:p>
        </p:txBody>
      </p:sp>
      <p:pic>
        <p:nvPicPr>
          <p:cNvPr id="14339" name="Picture 6" descr="E:\Анимашки\7060009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067175" cy="659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7" descr="E:\Анимашки\bar1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313" y="6453188"/>
            <a:ext cx="6516687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476250"/>
            <a:ext cx="8229600" cy="2506663"/>
          </a:xfrm>
        </p:spPr>
        <p:txBody>
          <a:bodyPr anchorCtr="0"/>
          <a:lstStyle/>
          <a:p>
            <a:pPr eaLnBrk="1" hangingPunct="1">
              <a:defRPr/>
            </a:pPr>
            <a:r>
              <a:rPr lang="ru-RU" sz="2400" b="1" dirty="0" smtClean="0">
                <a:latin typeface="Times New Roman" pitchFamily="18" charset="0"/>
              </a:rPr>
              <a:t>5. Отраслевой стандарт ОСТ 42-21-2-85 вводится в действие следующим приказом МЗ:</a:t>
            </a:r>
            <a:br>
              <a:rPr lang="ru-RU" sz="2400" b="1" dirty="0" smtClean="0">
                <a:latin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</a:rPr>
              <a:t>               1.   № 720</a:t>
            </a:r>
            <a:br>
              <a:rPr lang="ru-RU" sz="2400" b="1" dirty="0" smtClean="0">
                <a:latin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</a:rPr>
              <a:t>               2.   № 770</a:t>
            </a:r>
            <a:br>
              <a:rPr lang="ru-RU" sz="2400" b="1" dirty="0" smtClean="0">
                <a:latin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</a:rPr>
              <a:t>               3.   № 170</a:t>
            </a:r>
            <a:br>
              <a:rPr lang="ru-RU" sz="2400" b="1" dirty="0" smtClean="0">
                <a:latin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</a:rPr>
              <a:t>               4.   № 288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5157788"/>
            <a:ext cx="8229600" cy="12573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smtClean="0"/>
              <a:t>Ответ: 2. Приказ Министерства здравоохранения СССР от 10.06.1985 г. № 770 «О введении в действие отраслевого стандарта ОСТ 42-21-2-85 «Стерилизация и дезинфекция изделий медицинского назначения. Методы, средства и режимы».</a:t>
            </a:r>
          </a:p>
        </p:txBody>
      </p:sp>
      <p:pic>
        <p:nvPicPr>
          <p:cNvPr id="24579" name="Picture 5" descr="E:\Анимашки\medsestra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538" y="3284538"/>
            <a:ext cx="1296987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2722562"/>
          </a:xfrm>
        </p:spPr>
        <p:txBody>
          <a:bodyPr anchorCtr="0"/>
          <a:lstStyle/>
          <a:p>
            <a:pPr eaLnBrk="1" hangingPunct="1">
              <a:defRPr/>
            </a:pPr>
            <a:r>
              <a:rPr lang="ru-RU" sz="2400" b="1" dirty="0" smtClean="0">
                <a:latin typeface="Times New Roman" pitchFamily="18" charset="0"/>
              </a:rPr>
              <a:t>1. Профилактика вирусных гепатитов проводится по приказу Министерства здравоохранения :</a:t>
            </a:r>
            <a:br>
              <a:rPr lang="ru-RU" sz="2400" b="1" dirty="0" smtClean="0">
                <a:latin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</a:rPr>
              <a:t>     1.   № 408</a:t>
            </a:r>
            <a:br>
              <a:rPr lang="ru-RU" sz="2400" b="1" dirty="0" smtClean="0">
                <a:latin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</a:rPr>
              <a:t>     2.   № 342</a:t>
            </a:r>
            <a:br>
              <a:rPr lang="ru-RU" sz="2400" b="1" dirty="0" smtClean="0">
                <a:latin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</a:rPr>
              <a:t>     3.   № 345</a:t>
            </a:r>
            <a:br>
              <a:rPr lang="ru-RU" sz="2400" b="1" dirty="0" smtClean="0">
                <a:latin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</a:rPr>
              <a:t>     4.   № 916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5157788"/>
            <a:ext cx="8229600" cy="1150937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dirty="0" smtClean="0">
                <a:latin typeface="Times New Roman" pitchFamily="18" charset="0"/>
              </a:rPr>
              <a:t>Ответ: 1. Приказ Министерства здравоохранения СССР от 12 июля 1989 г. № 408 «О мерах по снижению заболеваемости вирусным гепатитом в стране».</a:t>
            </a:r>
          </a:p>
        </p:txBody>
      </p:sp>
      <p:pic>
        <p:nvPicPr>
          <p:cNvPr id="25603" name="Picture 5" descr="E:\Анимашки\medsestra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738" y="3213100"/>
            <a:ext cx="1296987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2722562"/>
          </a:xfrm>
        </p:spPr>
        <p:txBody>
          <a:bodyPr anchorCtr="0"/>
          <a:lstStyle/>
          <a:p>
            <a:pPr algn="l" eaLnBrk="1" hangingPunct="1">
              <a:defRPr/>
            </a:pPr>
            <a:r>
              <a:rPr lang="ru-RU" sz="2400" b="1" dirty="0" smtClean="0">
                <a:latin typeface="Times New Roman" pitchFamily="18" charset="0"/>
              </a:rPr>
              <a:t>2. Действующий нормативный документ «Требования к обеззараживанию, уничтожению и утилизации шприцев инъекционных однократного применения» представляет собой:</a:t>
            </a:r>
            <a:br>
              <a:rPr lang="ru-RU" sz="2400" b="1" dirty="0" smtClean="0">
                <a:latin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</a:rPr>
              <a:t>      1.   Методические указания</a:t>
            </a:r>
            <a:br>
              <a:rPr lang="ru-RU" sz="2400" b="1" dirty="0" smtClean="0">
                <a:latin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</a:rPr>
              <a:t>      2.   Приказ</a:t>
            </a:r>
            <a:br>
              <a:rPr lang="ru-RU" sz="2400" b="1" dirty="0" smtClean="0">
                <a:latin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</a:rPr>
              <a:t>      3.   Типовое положение</a:t>
            </a:r>
            <a:br>
              <a:rPr lang="ru-RU" sz="2400" b="1" dirty="0" smtClean="0">
                <a:latin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</a:rPr>
              <a:t>      4.   Санитарно-эпидемические правила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5373688"/>
            <a:ext cx="8229600" cy="10414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b="1" smtClean="0"/>
              <a:t>Ответ: 1. Методические указания</a:t>
            </a:r>
            <a:r>
              <a:rPr lang="ru-RU" sz="2800" smtClean="0"/>
              <a:t> МУ 3.1.2318-08</a:t>
            </a:r>
            <a:r>
              <a:rPr lang="ru-RU" sz="2800" b="1" smtClean="0"/>
              <a:t>.</a:t>
            </a:r>
          </a:p>
        </p:txBody>
      </p:sp>
      <p:pic>
        <p:nvPicPr>
          <p:cNvPr id="26627" name="Picture 5" descr="E:\Анимашки\medsestra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738" y="3213100"/>
            <a:ext cx="1296987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00034" y="500042"/>
            <a:ext cx="8229600" cy="3154362"/>
          </a:xfrm>
        </p:spPr>
        <p:txBody>
          <a:bodyPr anchorCtr="0"/>
          <a:lstStyle/>
          <a:p>
            <a:pPr algn="l" eaLnBrk="1" hangingPunct="1">
              <a:defRPr/>
            </a:pPr>
            <a:r>
              <a:rPr lang="ru-RU" sz="2800" dirty="0" smtClean="0">
                <a:latin typeface="Times New Roman" pitchFamily="18" charset="0"/>
              </a:rPr>
              <a:t>3</a:t>
            </a:r>
            <a:r>
              <a:rPr lang="ru-RU" sz="2400" b="1" dirty="0" smtClean="0">
                <a:latin typeface="Times New Roman" pitchFamily="18" charset="0"/>
              </a:rPr>
              <a:t>. Выберите название Федерального закона № 38 от 30.03.1995 г.:</a:t>
            </a:r>
            <a:r>
              <a:rPr lang="ru-RU" sz="2000" b="1" dirty="0" smtClean="0">
                <a:latin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</a:rPr>
              <a:t>    1.  «Об утверждении инструкции по санитарно-противоэпидемическому режиму и охране труда персонала инфекционных больниц (отделений)»</a:t>
            </a:r>
            <a:br>
              <a:rPr lang="ru-RU" sz="2000" b="1" dirty="0" smtClean="0">
                <a:latin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</a:rPr>
              <a:t>    2. «Об утверждении инструкции о санитарно-противоэпидемическом режиме больниц и о порядке осуществления органами и учреждениями санитарно-эпидемиологической службы государственного санитарного надзора за санитарным состоянием лечебно-профилактических учреждений»</a:t>
            </a:r>
            <a:br>
              <a:rPr lang="ru-RU" sz="2000" b="1" dirty="0" smtClean="0">
                <a:latin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</a:rPr>
              <a:t>     3.  «О предупреждении распространения в РФ заболевания, вызываемого вирусом иммунодефицита человека»</a:t>
            </a:r>
            <a:br>
              <a:rPr lang="ru-RU" sz="2000" b="1" dirty="0" smtClean="0">
                <a:latin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</a:rPr>
              <a:t>     4.  « О санитарно-эпидемиологическом благополучии населения»</a:t>
            </a:r>
          </a:p>
        </p:txBody>
      </p:sp>
      <p:pic>
        <p:nvPicPr>
          <p:cNvPr id="27650" name="Picture 5" descr="E:\Анимашки\medsestra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4143380"/>
            <a:ext cx="1643074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81" name="Rectangle 5"/>
          <p:cNvSpPr>
            <a:spLocks noChangeArrowheads="1"/>
          </p:cNvSpPr>
          <p:nvPr/>
        </p:nvSpPr>
        <p:spPr bwMode="auto">
          <a:xfrm>
            <a:off x="571472" y="5643578"/>
            <a:ext cx="792162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</a:rPr>
              <a:t>Ответ: 3</a:t>
            </a:r>
            <a:r>
              <a:rPr lang="ru-RU" sz="2000" b="1" dirty="0" smtClean="0">
                <a:latin typeface="Times New Roman" pitchFamily="18" charset="0"/>
              </a:rPr>
              <a:t>. название Федерального закона № 38 от 30.03.1995 г.: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</a:rPr>
              <a:t>  </a:t>
            </a:r>
            <a:r>
              <a:rPr lang="ru-RU" sz="2000" b="1" dirty="0">
                <a:latin typeface="Times New Roman" pitchFamily="18" charset="0"/>
              </a:rPr>
              <a:t>«О предупреждении распространения в РФ заболевания, вызываемого вирусом иммунодефицита человека»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57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5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8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3654428"/>
          </a:xfrm>
        </p:spPr>
        <p:txBody>
          <a:bodyPr anchorCtr="0"/>
          <a:lstStyle/>
          <a:p>
            <a:pPr algn="l" eaLnBrk="1" hangingPunct="1">
              <a:defRPr/>
            </a:pPr>
            <a:r>
              <a:rPr lang="ru-RU" sz="2800" b="1" dirty="0" smtClean="0">
                <a:latin typeface="Times New Roman" pitchFamily="18" charset="0"/>
              </a:rPr>
              <a:t>4.</a:t>
            </a:r>
            <a:r>
              <a:rPr lang="ru-RU" sz="1700" b="1" dirty="0" smtClean="0">
                <a:latin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</a:rPr>
              <a:t>В какой главе Сан </a:t>
            </a:r>
            <a:r>
              <a:rPr lang="ru-RU" sz="2400" b="1" dirty="0" err="1" smtClean="0">
                <a:latin typeface="Times New Roman" pitchFamily="18" charset="0"/>
              </a:rPr>
              <a:t>ПиНа</a:t>
            </a:r>
            <a:r>
              <a:rPr lang="ru-RU" sz="2400" b="1" dirty="0" smtClean="0">
                <a:latin typeface="Times New Roman" pitchFamily="18" charset="0"/>
              </a:rPr>
              <a:t> 2.1.3.2630-10 «Санитарно-эпидемиологические требования к организациям, осуществляющим медицинскую деятельность» указываются требования к профилактике ВБИ в стационарах хирургического профиля:</a:t>
            </a:r>
            <a:br>
              <a:rPr lang="ru-RU" sz="2400" b="1" dirty="0" smtClean="0">
                <a:latin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</a:rPr>
              <a:t>                                             </a:t>
            </a:r>
            <a:r>
              <a:rPr lang="ru-RU" sz="1800" b="1" dirty="0" smtClean="0">
                <a:latin typeface="Times New Roman" pitchFamily="18" charset="0"/>
              </a:rPr>
              <a:t>1</a:t>
            </a:r>
            <a:r>
              <a:rPr lang="ru-RU" sz="2400" b="1" dirty="0" smtClean="0">
                <a:latin typeface="Times New Roman" pitchFamily="18" charset="0"/>
              </a:rPr>
              <a:t>. </a:t>
            </a:r>
            <a:r>
              <a:rPr lang="ru-RU" sz="1800" b="1" dirty="0" smtClean="0">
                <a:latin typeface="Times New Roman" pitchFamily="18" charset="0"/>
              </a:rPr>
              <a:t>Глава </a:t>
            </a:r>
            <a:r>
              <a:rPr lang="en-US" sz="1800" b="1" dirty="0" smtClean="0">
                <a:latin typeface="Times New Roman" pitchFamily="18" charset="0"/>
              </a:rPr>
              <a:t>I</a:t>
            </a:r>
            <a:r>
              <a:rPr lang="ru-RU" sz="1800" b="1" dirty="0" smtClean="0">
                <a:latin typeface="Times New Roman" pitchFamily="18" charset="0"/>
              </a:rPr>
              <a:t>.</a:t>
            </a:r>
            <a:br>
              <a:rPr lang="ru-RU" sz="1800" b="1" dirty="0" smtClean="0">
                <a:latin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</a:rPr>
              <a:t>                                                            2.  Глава </a:t>
            </a:r>
            <a:r>
              <a:rPr lang="en-US" sz="1800" b="1" dirty="0" smtClean="0">
                <a:latin typeface="Times New Roman" pitchFamily="18" charset="0"/>
              </a:rPr>
              <a:t>II</a:t>
            </a:r>
            <a:r>
              <a:rPr lang="ru-RU" sz="1800" b="1" dirty="0" smtClean="0">
                <a:latin typeface="Times New Roman" pitchFamily="18" charset="0"/>
              </a:rPr>
              <a:t>..</a:t>
            </a:r>
            <a:r>
              <a:rPr lang="ru-RU" sz="1700" b="1" dirty="0" smtClean="0">
                <a:latin typeface="Times New Roman" pitchFamily="18" charset="0"/>
              </a:rPr>
              <a:t/>
            </a:r>
            <a:br>
              <a:rPr lang="ru-RU" sz="1700" b="1" dirty="0" smtClean="0">
                <a:latin typeface="Times New Roman" pitchFamily="18" charset="0"/>
              </a:rPr>
            </a:br>
            <a:r>
              <a:rPr lang="ru-RU" sz="1700" b="1" dirty="0" smtClean="0">
                <a:latin typeface="Times New Roman" pitchFamily="18" charset="0"/>
              </a:rPr>
              <a:t>                                                                3.  Глава </a:t>
            </a:r>
            <a:r>
              <a:rPr lang="en-US" sz="1700" b="1" dirty="0" smtClean="0">
                <a:latin typeface="Times New Roman" pitchFamily="18" charset="0"/>
              </a:rPr>
              <a:t>III</a:t>
            </a:r>
            <a:r>
              <a:rPr lang="ru-RU" sz="1700" b="1" dirty="0" smtClean="0">
                <a:latin typeface="Times New Roman" pitchFamily="18" charset="0"/>
              </a:rPr>
              <a:t>. </a:t>
            </a:r>
            <a:br>
              <a:rPr lang="ru-RU" sz="1700" b="1" dirty="0" smtClean="0">
                <a:latin typeface="Times New Roman" pitchFamily="18" charset="0"/>
              </a:rPr>
            </a:br>
            <a:r>
              <a:rPr lang="ru-RU" sz="1700" b="1" dirty="0" smtClean="0">
                <a:latin typeface="Times New Roman" pitchFamily="18" charset="0"/>
              </a:rPr>
              <a:t>                                                                4.  Глава </a:t>
            </a:r>
            <a:r>
              <a:rPr lang="en-US" sz="1700" b="1" dirty="0" smtClean="0">
                <a:latin typeface="Times New Roman" pitchFamily="18" charset="0"/>
              </a:rPr>
              <a:t>IV</a:t>
            </a:r>
            <a:r>
              <a:rPr lang="ru-RU" sz="1700" b="1" dirty="0" smtClean="0">
                <a:latin typeface="Times New Roman" pitchFamily="18" charset="0"/>
              </a:rPr>
              <a:t>. </a:t>
            </a:r>
            <a:br>
              <a:rPr lang="ru-RU" sz="1700" b="1" dirty="0" smtClean="0">
                <a:latin typeface="Times New Roman" pitchFamily="18" charset="0"/>
              </a:rPr>
            </a:br>
            <a:r>
              <a:rPr lang="ru-RU" sz="1700" b="1" dirty="0" smtClean="0">
                <a:latin typeface="Times New Roman" pitchFamily="18" charset="0"/>
              </a:rPr>
              <a:t>                                                                5.  Глава </a:t>
            </a:r>
            <a:r>
              <a:rPr lang="en-US" sz="1700" b="1" dirty="0" smtClean="0">
                <a:latin typeface="Times New Roman" pitchFamily="18" charset="0"/>
              </a:rPr>
              <a:t>V</a:t>
            </a:r>
            <a:r>
              <a:rPr lang="ru-RU" sz="1700" b="1" dirty="0" smtClean="0">
                <a:latin typeface="Times New Roman" pitchFamily="18" charset="0"/>
              </a:rPr>
              <a:t>. </a:t>
            </a:r>
            <a:br>
              <a:rPr lang="ru-RU" sz="1700" b="1" dirty="0" smtClean="0">
                <a:latin typeface="Times New Roman" pitchFamily="18" charset="0"/>
              </a:rPr>
            </a:br>
            <a:r>
              <a:rPr lang="ru-RU" sz="1700" b="1" dirty="0" smtClean="0">
                <a:latin typeface="Times New Roman" pitchFamily="18" charset="0"/>
              </a:rPr>
              <a:t>                                                                6.  Глава </a:t>
            </a:r>
            <a:r>
              <a:rPr lang="en-US" sz="1700" b="1" dirty="0" smtClean="0">
                <a:latin typeface="Times New Roman" pitchFamily="18" charset="0"/>
              </a:rPr>
              <a:t>VI</a:t>
            </a:r>
            <a:r>
              <a:rPr lang="ru-RU" sz="1700" b="1" dirty="0" smtClean="0">
                <a:latin typeface="Times New Roman" pitchFamily="18" charset="0"/>
              </a:rPr>
              <a:t>.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5949950"/>
            <a:ext cx="8229600" cy="6477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b="1" dirty="0" smtClean="0">
                <a:latin typeface="Times New Roman" pitchFamily="18" charset="0"/>
              </a:rPr>
              <a:t>Ответ: Глава </a:t>
            </a:r>
            <a:r>
              <a:rPr lang="en-US" sz="2000" b="1" dirty="0" smtClean="0">
                <a:latin typeface="Times New Roman" pitchFamily="18" charset="0"/>
              </a:rPr>
              <a:t>III</a:t>
            </a:r>
            <a:r>
              <a:rPr lang="ru-RU" sz="2000" b="1" dirty="0" smtClean="0">
                <a:latin typeface="Times New Roman" pitchFamily="18" charset="0"/>
              </a:rPr>
              <a:t>. Профилактика внутрибольничных инфекций в стационарах (отделениях) хирургического профиля.</a:t>
            </a:r>
          </a:p>
        </p:txBody>
      </p:sp>
      <p:pic>
        <p:nvPicPr>
          <p:cNvPr id="28675" name="Picture 5" descr="E:\Анимашки\medsestra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838" y="4005263"/>
            <a:ext cx="1439862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2506662"/>
          </a:xfrm>
        </p:spPr>
        <p:txBody>
          <a:bodyPr anchorCtr="0"/>
          <a:lstStyle/>
          <a:p>
            <a:pPr algn="l" eaLnBrk="1" hangingPunct="1">
              <a:defRPr/>
            </a:pPr>
            <a:r>
              <a:rPr lang="ru-RU" sz="2800" b="1" dirty="0" smtClean="0">
                <a:latin typeface="Times New Roman" pitchFamily="18" charset="0"/>
              </a:rPr>
              <a:t>5. </a:t>
            </a:r>
            <a:r>
              <a:rPr lang="ru-RU" sz="2800" b="1" dirty="0" smtClean="0">
                <a:effectLst/>
                <a:latin typeface="Times New Roman" pitchFamily="18" charset="0"/>
              </a:rPr>
              <a:t>Укажите номер приказа МЗ «О развитии дезинфекционного дела в стране»:</a:t>
            </a:r>
            <a:br>
              <a:rPr lang="ru-RU" sz="2800" b="1" dirty="0" smtClean="0">
                <a:effectLst/>
                <a:latin typeface="Times New Roman" pitchFamily="18" charset="0"/>
              </a:rPr>
            </a:br>
            <a:r>
              <a:rPr lang="ru-RU" sz="2800" b="1" dirty="0" smtClean="0">
                <a:effectLst/>
                <a:latin typeface="Times New Roman" pitchFamily="18" charset="0"/>
              </a:rPr>
              <a:t>    1. № 342</a:t>
            </a:r>
            <a:br>
              <a:rPr lang="ru-RU" sz="2800" b="1" dirty="0" smtClean="0">
                <a:effectLst/>
                <a:latin typeface="Times New Roman" pitchFamily="18" charset="0"/>
              </a:rPr>
            </a:br>
            <a:r>
              <a:rPr lang="ru-RU" sz="2800" b="1" dirty="0" smtClean="0">
                <a:effectLst/>
                <a:latin typeface="Times New Roman" pitchFamily="18" charset="0"/>
              </a:rPr>
              <a:t>    2. № 345</a:t>
            </a:r>
            <a:br>
              <a:rPr lang="ru-RU" sz="2800" b="1" dirty="0" smtClean="0">
                <a:effectLst/>
                <a:latin typeface="Times New Roman" pitchFamily="18" charset="0"/>
              </a:rPr>
            </a:br>
            <a:r>
              <a:rPr lang="ru-RU" sz="2800" b="1" dirty="0" smtClean="0">
                <a:effectLst/>
                <a:latin typeface="Times New Roman" pitchFamily="18" charset="0"/>
              </a:rPr>
              <a:t>    3. № 254</a:t>
            </a:r>
            <a:br>
              <a:rPr lang="ru-RU" sz="2800" b="1" dirty="0" smtClean="0">
                <a:effectLst/>
                <a:latin typeface="Times New Roman" pitchFamily="18" charset="0"/>
              </a:rPr>
            </a:br>
            <a:r>
              <a:rPr lang="ru-RU" sz="2800" b="1" dirty="0" smtClean="0">
                <a:effectLst/>
                <a:latin typeface="Times New Roman" pitchFamily="18" charset="0"/>
              </a:rPr>
              <a:t>    4. № 288</a:t>
            </a:r>
            <a:endParaRPr lang="ru-RU" sz="2800" b="1" dirty="0" smtClean="0">
              <a:latin typeface="Times New Roman" pitchFamily="18" charset="0"/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4786322"/>
            <a:ext cx="8229600" cy="1771641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None/>
              <a:defRPr/>
            </a:pPr>
            <a:r>
              <a:rPr lang="ru-RU" sz="2400" b="1" dirty="0" smtClean="0">
                <a:effectLst/>
                <a:latin typeface="Times New Roman" pitchFamily="18" charset="0"/>
              </a:rPr>
              <a:t>Ответ: 3. Приказ Министерства здравоохранения СССР от 03.09.1991 г. №254 «О развитии дезинфекционного дела в стране».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b="1" dirty="0" smtClean="0">
              <a:latin typeface="Times New Roman" pitchFamily="18" charset="0"/>
            </a:endParaRPr>
          </a:p>
        </p:txBody>
      </p:sp>
      <p:pic>
        <p:nvPicPr>
          <p:cNvPr id="29699" name="Picture 5" descr="E:\Анимашки\medsestra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275" y="2997200"/>
            <a:ext cx="14414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2794000"/>
          </a:xfrm>
        </p:spPr>
        <p:txBody>
          <a:bodyPr anchorCtr="0"/>
          <a:lstStyle/>
          <a:p>
            <a:pPr eaLnBrk="1" hangingPunct="1">
              <a:defRPr/>
            </a:pPr>
            <a:r>
              <a:rPr lang="ru-RU" sz="2800" b="1" dirty="0" smtClean="0">
                <a:latin typeface="Times New Roman" pitchFamily="18" charset="0"/>
              </a:rPr>
              <a:t>1.  Выберите нормативный документ</a:t>
            </a:r>
            <a:br>
              <a:rPr lang="ru-RU" sz="2800" b="1" dirty="0" smtClean="0">
                <a:latin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</a:rPr>
              <a:t> по борьбе с педикулёзом:</a:t>
            </a:r>
            <a:br>
              <a:rPr lang="ru-RU" sz="2800" b="1" dirty="0" smtClean="0">
                <a:latin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</a:rPr>
              <a:t>     1. Приказ № 345</a:t>
            </a:r>
            <a:br>
              <a:rPr lang="ru-RU" sz="2800" b="1" dirty="0" smtClean="0">
                <a:latin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</a:rPr>
              <a:t>     2. Приказ № 342</a:t>
            </a:r>
            <a:br>
              <a:rPr lang="ru-RU" sz="2800" b="1" dirty="0" smtClean="0">
                <a:latin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</a:rPr>
              <a:t>     3. Приказ № 288</a:t>
            </a:r>
            <a:br>
              <a:rPr lang="ru-RU" sz="2800" b="1" dirty="0" smtClean="0">
                <a:latin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</a:rPr>
              <a:t>     4. Приказ № 408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5157788"/>
            <a:ext cx="8229600" cy="10795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smtClean="0"/>
              <a:t>Ответ: 2. Приказ Министерства здравоохранения РФ от 26 ноября 1998 г. № 342 «Об усилении мероприятий по профилактике эпидемий  сыпного тифа и борьбе с педикулёзом».</a:t>
            </a:r>
          </a:p>
        </p:txBody>
      </p:sp>
      <p:pic>
        <p:nvPicPr>
          <p:cNvPr id="30723" name="Picture 5" descr="E:\Анимашки\medsestra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0200" y="3213100"/>
            <a:ext cx="1296988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2722562"/>
          </a:xfrm>
        </p:spPr>
        <p:txBody>
          <a:bodyPr anchorCtr="0"/>
          <a:lstStyle/>
          <a:p>
            <a:pPr algn="l" eaLnBrk="1" hangingPunct="1">
              <a:defRPr/>
            </a:pPr>
            <a:r>
              <a:rPr lang="ru-RU" sz="2400" b="1" dirty="0" smtClean="0">
                <a:latin typeface="Times New Roman" pitchFamily="18" charset="0"/>
              </a:rPr>
              <a:t>2. Каким нормативным документом пользуется медперсонал при проведении уборки палат:</a:t>
            </a:r>
            <a:br>
              <a:rPr lang="ru-RU" sz="2400" b="1" dirty="0" smtClean="0">
                <a:latin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</a:rPr>
              <a:t>     1. </a:t>
            </a:r>
            <a:r>
              <a:rPr lang="ru-RU" sz="2400" b="1" dirty="0" err="1" smtClean="0">
                <a:latin typeface="Times New Roman" pitchFamily="18" charset="0"/>
              </a:rPr>
              <a:t>СанПиН</a:t>
            </a:r>
            <a:r>
              <a:rPr lang="ru-RU" sz="2400" b="1" dirty="0" smtClean="0">
                <a:latin typeface="Times New Roman" pitchFamily="18" charset="0"/>
              </a:rPr>
              <a:t> 2.1.7.728-99</a:t>
            </a:r>
            <a:br>
              <a:rPr lang="ru-RU" sz="2400" b="1" dirty="0" smtClean="0">
                <a:latin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</a:rPr>
              <a:t>     2. Приказ № 770</a:t>
            </a:r>
            <a:br>
              <a:rPr lang="ru-RU" sz="2400" b="1" dirty="0" smtClean="0">
                <a:latin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</a:rPr>
              <a:t>     3. Методические указания МУ 3.1.2318-08</a:t>
            </a:r>
            <a:br>
              <a:rPr lang="ru-RU" sz="2400" b="1" dirty="0" smtClean="0">
                <a:latin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</a:rPr>
              <a:t>     4. </a:t>
            </a:r>
            <a:r>
              <a:rPr lang="ru-RU" sz="2400" b="1" dirty="0" err="1" smtClean="0">
                <a:latin typeface="Times New Roman" pitchFamily="18" charset="0"/>
              </a:rPr>
              <a:t>СанПиН</a:t>
            </a:r>
            <a:r>
              <a:rPr lang="ru-RU" sz="2400" b="1" smtClean="0">
                <a:latin typeface="Times New Roman" pitchFamily="18" charset="0"/>
              </a:rPr>
              <a:t> 2.1.3.2630-10</a:t>
            </a:r>
            <a:endParaRPr lang="ru-RU" sz="2400" b="1" dirty="0" smtClean="0">
              <a:latin typeface="Times New Roman" pitchFamily="18" charset="0"/>
            </a:endParaRPr>
          </a:p>
        </p:txBody>
      </p:sp>
      <p:pic>
        <p:nvPicPr>
          <p:cNvPr id="31746" name="Picture 5" descr="E:\Анимашки\medsestra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275" y="3213100"/>
            <a:ext cx="1296988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85" name="Rectangle 5"/>
          <p:cNvSpPr>
            <a:spLocks noChangeArrowheads="1"/>
          </p:cNvSpPr>
          <p:nvPr/>
        </p:nvSpPr>
        <p:spPr bwMode="auto">
          <a:xfrm>
            <a:off x="539750" y="5233988"/>
            <a:ext cx="82073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</a:rPr>
              <a:t>Ответ: 4. </a:t>
            </a:r>
            <a:r>
              <a:rPr lang="ru-RU" sz="2000" b="1" dirty="0" err="1">
                <a:latin typeface="Times New Roman" pitchFamily="18" charset="0"/>
              </a:rPr>
              <a:t>СанПиН</a:t>
            </a:r>
            <a:r>
              <a:rPr lang="ru-RU" sz="2000" b="1" dirty="0">
                <a:latin typeface="Times New Roman" pitchFamily="18" charset="0"/>
              </a:rPr>
              <a:t> 2.1.3. 2630-10 «Санитарно-эпидемиологические требования к организациям, осуществляющим медицинскую деятельность» Глава </a:t>
            </a:r>
            <a:r>
              <a:rPr lang="en-US" sz="2000" b="1" dirty="0">
                <a:latin typeface="Times New Roman" pitchFamily="18" charset="0"/>
              </a:rPr>
              <a:t>I</a:t>
            </a:r>
            <a:r>
              <a:rPr lang="ru-RU" sz="2000" b="1" dirty="0">
                <a:latin typeface="Times New Roman" pitchFamily="18" charset="0"/>
              </a:rPr>
              <a:t>. Общие требования к организациям, осуществляющим медицинскую деятельность.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3730625"/>
          </a:xfrm>
          <a:noFill/>
        </p:spPr>
        <p:txBody>
          <a:bodyPr anchorCtr="0"/>
          <a:lstStyle/>
          <a:p>
            <a:pPr algn="l" eaLnBrk="1" hangingPunct="1"/>
            <a:r>
              <a:rPr lang="ru-RU" sz="2800" b="1" dirty="0" smtClean="0">
                <a:effectLst/>
                <a:latin typeface="Times New Roman" pitchFamily="18" charset="0"/>
              </a:rPr>
              <a:t>3.</a:t>
            </a:r>
            <a:r>
              <a:rPr lang="ru-RU" sz="1800" b="1" dirty="0" smtClean="0">
                <a:latin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</a:rPr>
              <a:t>Мероприятия об улучшении медицинской  помощи больным с гнойными хирургическими заболеваниями регламентируются приказом МЗ:</a:t>
            </a:r>
            <a:br>
              <a:rPr lang="ru-RU" sz="2800" b="1" dirty="0" smtClean="0">
                <a:latin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</a:rPr>
              <a:t> 1. №288</a:t>
            </a:r>
            <a:br>
              <a:rPr lang="ru-RU" sz="2800" b="1" dirty="0" smtClean="0">
                <a:latin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</a:rPr>
              <a:t> 2. №720</a:t>
            </a:r>
            <a:br>
              <a:rPr lang="ru-RU" sz="2800" b="1" dirty="0" smtClean="0">
                <a:latin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</a:rPr>
              <a:t> 3. №770</a:t>
            </a:r>
            <a:br>
              <a:rPr lang="ru-RU" sz="2800" b="1" dirty="0" smtClean="0">
                <a:latin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</a:rPr>
              <a:t> 4. № 916</a:t>
            </a:r>
            <a:r>
              <a:rPr lang="ru-RU" sz="2800" b="1" dirty="0" smtClean="0">
                <a:effectLst/>
                <a:latin typeface="Times New Roman" pitchFamily="18" charset="0"/>
              </a:rPr>
              <a:t> 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4857760"/>
            <a:ext cx="8229600" cy="1738303"/>
          </a:xfrm>
          <a:noFill/>
        </p:spPr>
        <p:txBody>
          <a:bodyPr/>
          <a:lstStyle/>
          <a:p>
            <a:pPr algn="ctr" eaLnBrk="1" hangingPunct="1">
              <a:lnSpc>
                <a:spcPct val="90000"/>
              </a:lnSpc>
              <a:buNone/>
              <a:defRPr/>
            </a:pPr>
            <a:r>
              <a:rPr lang="ru-RU" sz="2000" b="1" dirty="0" smtClean="0">
                <a:latin typeface="Times New Roman" pitchFamily="18" charset="0"/>
              </a:rPr>
              <a:t>Ответ: 2. Приказ МЗ СССР от 31.07.1978г. № 720 « Об улучшении медицинской помощи больным с гнойными хирургическими заболеваниями и усилении мероприятий по борьбе с внутрибольничной инфекцией»</a:t>
            </a:r>
          </a:p>
        </p:txBody>
      </p:sp>
      <p:pic>
        <p:nvPicPr>
          <p:cNvPr id="32771" name="Picture 5" descr="E:\Анимашки\medsestra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2857496"/>
            <a:ext cx="1725615" cy="1798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42852"/>
            <a:ext cx="8229600" cy="3786214"/>
          </a:xfrm>
          <a:noFill/>
        </p:spPr>
        <p:txBody>
          <a:bodyPr anchorCtr="0"/>
          <a:lstStyle/>
          <a:p>
            <a:pPr algn="l" eaLnBrk="1" hangingPunct="1"/>
            <a:r>
              <a:rPr lang="ru-RU" sz="2800" b="1" dirty="0" smtClean="0">
                <a:effectLst/>
                <a:latin typeface="Times New Roman" pitchFamily="18" charset="0"/>
              </a:rPr>
              <a:t>4</a:t>
            </a:r>
            <a:r>
              <a:rPr lang="ru-RU" sz="2400" b="1" dirty="0" smtClean="0">
                <a:effectLst/>
                <a:latin typeface="Times New Roman" pitchFamily="18" charset="0"/>
              </a:rPr>
              <a:t>.Выберите название приказа МЗ № 916 от 04.08.1983 </a:t>
            </a:r>
            <a:br>
              <a:rPr lang="ru-RU" sz="2400" b="1" dirty="0" smtClean="0">
                <a:effectLst/>
                <a:latin typeface="Times New Roman" pitchFamily="18" charset="0"/>
              </a:rPr>
            </a:br>
            <a:r>
              <a:rPr lang="ru-RU" sz="2000" b="1" dirty="0" smtClean="0">
                <a:effectLst/>
                <a:latin typeface="Times New Roman" pitchFamily="18" charset="0"/>
              </a:rPr>
              <a:t/>
            </a:r>
            <a:br>
              <a:rPr lang="ru-RU" sz="2000" b="1" dirty="0" smtClean="0">
                <a:effectLst/>
                <a:latin typeface="Times New Roman" pitchFamily="18" charset="0"/>
              </a:rPr>
            </a:br>
            <a:r>
              <a:rPr lang="ru-RU" sz="2000" b="1" dirty="0" smtClean="0">
                <a:effectLst/>
                <a:latin typeface="Times New Roman" pitchFamily="18" charset="0"/>
              </a:rPr>
              <a:t>     1. «Об улучшении медицинской помощи больным с гнойными хирургическими заболеваниями и усилении мероприятий по борьбе с внутрибольничной инфекцией»</a:t>
            </a:r>
            <a:br>
              <a:rPr lang="ru-RU" sz="2000" b="1" dirty="0" smtClean="0">
                <a:effectLst/>
                <a:latin typeface="Times New Roman" pitchFamily="18" charset="0"/>
              </a:rPr>
            </a:br>
            <a:r>
              <a:rPr lang="ru-RU" sz="2000" b="1" dirty="0" smtClean="0">
                <a:effectLst/>
                <a:latin typeface="Times New Roman" pitchFamily="18" charset="0"/>
              </a:rPr>
              <a:t>     2. «Об утверждении инструкции по санитарно-противоэпидемическому режиму по охране труда персонала инфекционных больниц (отделений)»</a:t>
            </a:r>
            <a:br>
              <a:rPr lang="ru-RU" sz="2000" b="1" dirty="0" smtClean="0">
                <a:effectLst/>
                <a:latin typeface="Times New Roman" pitchFamily="18" charset="0"/>
              </a:rPr>
            </a:br>
            <a:r>
              <a:rPr lang="ru-RU" sz="2000" b="1" dirty="0" smtClean="0">
                <a:effectLst/>
                <a:latin typeface="Times New Roman" pitchFamily="18" charset="0"/>
              </a:rPr>
              <a:t>     3. «О совершенствовании мероприятий по профилактике внутрибольничных инфекций в акушерских стационарах»</a:t>
            </a:r>
            <a:br>
              <a:rPr lang="ru-RU" sz="2000" b="1" dirty="0" smtClean="0">
                <a:effectLst/>
                <a:latin typeface="Times New Roman" pitchFamily="18" charset="0"/>
              </a:rPr>
            </a:br>
            <a:r>
              <a:rPr lang="ru-RU" sz="2000" b="1" dirty="0" smtClean="0">
                <a:effectLst/>
                <a:latin typeface="Times New Roman" pitchFamily="18" charset="0"/>
              </a:rPr>
              <a:t>     4. «Санитарно-эпидемиологические требования к организациям, осуществляющим медицинскую деятельность»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5286388"/>
            <a:ext cx="8229600" cy="1311262"/>
          </a:xfrm>
          <a:noFill/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 smtClean="0">
                <a:effectLst/>
                <a:latin typeface="Times New Roman" pitchFamily="18" charset="0"/>
              </a:rPr>
              <a:t>Ответ: 2. </a:t>
            </a:r>
            <a:r>
              <a:rPr lang="ru-RU" sz="2400" b="1" smtClean="0">
                <a:effectLst/>
                <a:latin typeface="Times New Roman" pitchFamily="18" charset="0"/>
              </a:rPr>
              <a:t>Приказ МЗ № 916 от 04.08.1983г.«Об </a:t>
            </a:r>
            <a:r>
              <a:rPr lang="ru-RU" sz="2400" b="1" dirty="0" smtClean="0">
                <a:effectLst/>
                <a:latin typeface="Times New Roman" pitchFamily="18" charset="0"/>
              </a:rPr>
              <a:t>утверждении инструкции по санитарно-противоэпидемическому режиму по охране труда персонала инфекционных больниц (отделений</a:t>
            </a:r>
            <a:r>
              <a:rPr lang="ru-RU" sz="2000" b="1" dirty="0" smtClean="0">
                <a:effectLst/>
                <a:latin typeface="Times New Roman" pitchFamily="18" charset="0"/>
              </a:rPr>
              <a:t>)»</a:t>
            </a:r>
          </a:p>
        </p:txBody>
      </p:sp>
      <p:pic>
        <p:nvPicPr>
          <p:cNvPr id="33795" name="Picture 5" descr="E:\Анимашки\medsestra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4000504"/>
            <a:ext cx="1296988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5" descr="E:\Анимашки\medsestra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86750" y="5300663"/>
            <a:ext cx="8572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7" descr="E:\Анимашки\bar1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6329363"/>
            <a:ext cx="8066088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10" descr="17-1-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938" y="3789363"/>
            <a:ext cx="2089150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WordArt 12"/>
          <p:cNvSpPr>
            <a:spLocks noChangeArrowheads="1" noChangeShapeType="1" noTextEdit="1"/>
          </p:cNvSpPr>
          <p:nvPr/>
        </p:nvSpPr>
        <p:spPr bwMode="auto">
          <a:xfrm>
            <a:off x="468313" y="692150"/>
            <a:ext cx="8280400" cy="2665413"/>
          </a:xfrm>
          <a:prstGeom prst="rect">
            <a:avLst/>
          </a:prstGeom>
        </p:spPr>
        <p:txBody>
          <a:bodyPr wrap="none" fromWordArt="1">
            <a:prstTxWarp prst="textCurveDown">
              <a:avLst>
                <a:gd name="adj" fmla="val 43477"/>
              </a:avLst>
            </a:prstTxWarp>
          </a:bodyPr>
          <a:lstStyle/>
          <a:p>
            <a:pPr algn="ctr"/>
            <a:r>
              <a:rPr lang="ru-RU" sz="4800" b="1" kern="10">
                <a:ln w="9525">
                  <a:noFill/>
                  <a:round/>
                  <a:headEnd/>
                  <a:tailEnd/>
                </a:ln>
                <a:solidFill>
                  <a:srgbClr val="66CCFF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Девиз: </a:t>
            </a:r>
          </a:p>
          <a:p>
            <a:pPr algn="ctr"/>
            <a:r>
              <a:rPr lang="ru-RU" sz="4800" b="1" kern="10">
                <a:ln w="9525">
                  <a:noFill/>
                  <a:round/>
                  <a:headEnd/>
                  <a:tailEnd/>
                </a:ln>
                <a:solidFill>
                  <a:srgbClr val="66CCFF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«Болезнь легче предупредить, чем лечить»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50825" y="333375"/>
            <a:ext cx="8642350" cy="2649538"/>
          </a:xfrm>
          <a:noFill/>
        </p:spPr>
        <p:txBody>
          <a:bodyPr anchorCtr="0"/>
          <a:lstStyle/>
          <a:p>
            <a:pPr eaLnBrk="1" hangingPunct="1"/>
            <a:r>
              <a:rPr lang="ru-RU" sz="2800" b="1" smtClean="0">
                <a:effectLst/>
                <a:latin typeface="Times New Roman" pitchFamily="18" charset="0"/>
              </a:rPr>
              <a:t>5. Наличие и состав аварийной аптечки в ЛПУ регламентируется приказом:</a:t>
            </a:r>
            <a:br>
              <a:rPr lang="ru-RU" sz="2800" b="1" smtClean="0">
                <a:effectLst/>
                <a:latin typeface="Times New Roman" pitchFamily="18" charset="0"/>
              </a:rPr>
            </a:br>
            <a:r>
              <a:rPr lang="ru-RU" sz="2800" b="1" smtClean="0">
                <a:effectLst/>
                <a:latin typeface="Times New Roman" pitchFamily="18" charset="0"/>
              </a:rPr>
              <a:t>                 1. № 720</a:t>
            </a:r>
            <a:br>
              <a:rPr lang="ru-RU" sz="2800" b="1" smtClean="0">
                <a:effectLst/>
                <a:latin typeface="Times New Roman" pitchFamily="18" charset="0"/>
              </a:rPr>
            </a:br>
            <a:r>
              <a:rPr lang="ru-RU" sz="2800" b="1" smtClean="0">
                <a:effectLst/>
                <a:latin typeface="Times New Roman" pitchFamily="18" charset="0"/>
              </a:rPr>
              <a:t>                 2. № 288</a:t>
            </a:r>
            <a:br>
              <a:rPr lang="ru-RU" sz="2800" b="1" smtClean="0">
                <a:effectLst/>
                <a:latin typeface="Times New Roman" pitchFamily="18" charset="0"/>
              </a:rPr>
            </a:br>
            <a:r>
              <a:rPr lang="ru-RU" sz="2800" b="1" smtClean="0">
                <a:effectLst/>
                <a:latin typeface="Times New Roman" pitchFamily="18" charset="0"/>
              </a:rPr>
              <a:t>                 3. № 170</a:t>
            </a:r>
            <a:br>
              <a:rPr lang="ru-RU" sz="2800" b="1" smtClean="0">
                <a:effectLst/>
                <a:latin typeface="Times New Roman" pitchFamily="18" charset="0"/>
              </a:rPr>
            </a:br>
            <a:r>
              <a:rPr lang="ru-RU" sz="2800" b="1" smtClean="0">
                <a:effectLst/>
                <a:latin typeface="Times New Roman" pitchFamily="18" charset="0"/>
              </a:rPr>
              <a:t>                 4. № 770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5157788"/>
            <a:ext cx="8280400" cy="1079500"/>
          </a:xfrm>
          <a:noFill/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smtClean="0">
                <a:effectLst/>
                <a:latin typeface="Times New Roman" pitchFamily="18" charset="0"/>
              </a:rPr>
              <a:t>Ответ 3. Приказ Министерства здравоохранения РФ от 16 августа 1994 г. № 170 «О мерах  по совершенствованию профилактики и лечения ВИЧ-инфекции в РФ».</a:t>
            </a:r>
          </a:p>
        </p:txBody>
      </p:sp>
      <p:pic>
        <p:nvPicPr>
          <p:cNvPr id="34819" name="Picture 5" descr="E:\Анимашки\medsestra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6100" y="2924175"/>
            <a:ext cx="1512888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2722562"/>
          </a:xfrm>
          <a:noFill/>
        </p:spPr>
        <p:txBody>
          <a:bodyPr anchorCtr="0"/>
          <a:lstStyle/>
          <a:p>
            <a:pPr algn="l" eaLnBrk="1" hangingPunct="1"/>
            <a:r>
              <a:rPr lang="ru-RU" sz="2800" b="1" dirty="0" smtClean="0">
                <a:effectLst/>
                <a:latin typeface="Times New Roman" pitchFamily="18" charset="0"/>
              </a:rPr>
              <a:t>1</a:t>
            </a:r>
            <a:r>
              <a:rPr lang="ru-RU" sz="2400" b="1" dirty="0" smtClean="0">
                <a:effectLst/>
                <a:latin typeface="Times New Roman" pitchFamily="18" charset="0"/>
              </a:rPr>
              <a:t>.</a:t>
            </a:r>
            <a:r>
              <a:rPr lang="ru-RU" sz="2400" b="1" dirty="0" smtClean="0">
                <a:latin typeface="Times New Roman" pitchFamily="18" charset="0"/>
              </a:rPr>
              <a:t>  Действующий нормативный документ</a:t>
            </a:r>
            <a:r>
              <a:rPr lang="ru-RU" sz="2400" b="1" dirty="0" smtClean="0">
                <a:effectLst/>
                <a:latin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</a:rPr>
              <a:t>« О мерах по снижению заболеваемости вирусным гепатитом в стране» представляет собой:</a:t>
            </a:r>
            <a:br>
              <a:rPr lang="ru-RU" sz="2400" b="1" dirty="0" smtClean="0">
                <a:latin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</a:rPr>
              <a:t> 1.   Методические указания</a:t>
            </a:r>
            <a:br>
              <a:rPr lang="ru-RU" sz="2400" b="1" dirty="0" smtClean="0">
                <a:latin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</a:rPr>
              <a:t> 2.   Приказ</a:t>
            </a:r>
            <a:br>
              <a:rPr lang="ru-RU" sz="2400" b="1" dirty="0" smtClean="0">
                <a:latin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</a:rPr>
              <a:t> 3.   Федеральный закон</a:t>
            </a:r>
            <a:br>
              <a:rPr lang="ru-RU" sz="2400" b="1" dirty="0" smtClean="0">
                <a:latin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</a:rPr>
              <a:t> 4.   Санитарно-эпидемические правила</a:t>
            </a:r>
            <a:endParaRPr lang="ru-RU" sz="2400" b="1" dirty="0" smtClean="0">
              <a:effectLst/>
              <a:latin typeface="Times New Roman" pitchFamily="18" charset="0"/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5373688"/>
            <a:ext cx="8229600" cy="1079500"/>
          </a:xfrm>
          <a:noFill/>
        </p:spPr>
        <p:txBody>
          <a:bodyPr/>
          <a:lstStyle/>
          <a:p>
            <a:pPr algn="ctr" eaLnBrk="1" hangingPunct="1">
              <a:lnSpc>
                <a:spcPct val="90000"/>
              </a:lnSpc>
              <a:buNone/>
            </a:pPr>
            <a:r>
              <a:rPr lang="ru-RU" sz="2400" b="1" dirty="0" smtClean="0">
                <a:effectLst/>
                <a:latin typeface="Times New Roman" pitchFamily="18" charset="0"/>
              </a:rPr>
              <a:t>Ответ: 2. </a:t>
            </a:r>
            <a:r>
              <a:rPr lang="ru-RU" sz="2400" b="1" dirty="0" smtClean="0">
                <a:latin typeface="Times New Roman" pitchFamily="18" charset="0"/>
              </a:rPr>
              <a:t>. Приказ Министерства здравоохранения СССР от 12 июля 1989 г. № 408 «О мерах по снижению заболеваемости вирусным гепатитом в стране».</a:t>
            </a:r>
            <a:endParaRPr lang="ru-RU" sz="2400" b="1" dirty="0" smtClean="0">
              <a:effectLst/>
              <a:latin typeface="Times New Roman" pitchFamily="18" charset="0"/>
            </a:endParaRPr>
          </a:p>
        </p:txBody>
      </p:sp>
      <p:pic>
        <p:nvPicPr>
          <p:cNvPr id="35843" name="Picture 5" descr="E:\Анимашки\medsestra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738" y="3213100"/>
            <a:ext cx="1512887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9"/>
            <a:ext cx="8229600" cy="2439982"/>
          </a:xfrm>
          <a:noFill/>
        </p:spPr>
        <p:txBody>
          <a:bodyPr anchorCtr="0"/>
          <a:lstStyle/>
          <a:p>
            <a:pPr>
              <a:defRPr/>
            </a:pPr>
            <a:r>
              <a:rPr lang="ru-RU" sz="2400" b="1" dirty="0" smtClean="0">
                <a:effectLst/>
                <a:latin typeface="Times New Roman" pitchFamily="18" charset="0"/>
              </a:rPr>
              <a:t>2.</a:t>
            </a:r>
            <a:r>
              <a:rPr lang="ru-RU" sz="2400" b="1" dirty="0" smtClean="0">
                <a:latin typeface="Times New Roman" pitchFamily="18" charset="0"/>
              </a:rPr>
              <a:t> Дезинфекция предметов ухода в соматических стационарах проводится по приказу:</a:t>
            </a:r>
            <a:br>
              <a:rPr lang="ru-RU" sz="2400" b="1" dirty="0" smtClean="0">
                <a:latin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</a:rPr>
              <a:t>Приказ МЗ №288</a:t>
            </a:r>
            <a:br>
              <a:rPr lang="ru-RU" sz="2400" b="1" dirty="0" smtClean="0">
                <a:latin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</a:rPr>
              <a:t>  Приказ МЗ  №408</a:t>
            </a:r>
            <a:br>
              <a:rPr lang="ru-RU" sz="2400" b="1" dirty="0" smtClean="0">
                <a:latin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</a:rPr>
              <a:t>  Приказ МЗ №720</a:t>
            </a:r>
            <a:br>
              <a:rPr lang="ru-RU" sz="2400" b="1" dirty="0" smtClean="0">
                <a:latin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</a:rPr>
              <a:t>  Приказ МЗ №345</a:t>
            </a:r>
            <a:r>
              <a:rPr lang="ru-RU" sz="2400" dirty="0" smtClean="0">
                <a:latin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</a:rPr>
            </a:br>
            <a:r>
              <a:rPr lang="ru-RU" sz="2400" b="1" dirty="0" smtClean="0">
                <a:effectLst/>
                <a:latin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</a:rPr>
            </a:br>
            <a:endParaRPr lang="ru-RU" sz="2400" b="1" dirty="0" smtClean="0">
              <a:effectLst/>
              <a:latin typeface="Times New Roman" pitchFamily="18" charset="0"/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4214818"/>
            <a:ext cx="8229600" cy="2309807"/>
          </a:xfrm>
          <a:noFill/>
        </p:spPr>
        <p:txBody>
          <a:bodyPr/>
          <a:lstStyle/>
          <a:p>
            <a:pPr algn="ctr" eaLnBrk="1" hangingPunct="1">
              <a:lnSpc>
                <a:spcPct val="90000"/>
              </a:lnSpc>
              <a:buNone/>
            </a:pPr>
            <a:r>
              <a:rPr lang="ru-RU" sz="2400" b="1" dirty="0" smtClean="0">
                <a:latin typeface="Times New Roman" pitchFamily="18" charset="0"/>
              </a:rPr>
              <a:t>Ответ: 1.</a:t>
            </a:r>
            <a:r>
              <a:rPr lang="ru-RU" sz="2400" dirty="0" smtClean="0">
                <a:effectLst/>
                <a:latin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</a:rPr>
              <a:t>Приказ Министерства здравоохранения СССР от 23.03.1976 г. № 288 «Об утверждении инструкции о санитарно-противоэпидемическом режиме больниц и о порядке осуществления органами и учреждениями </a:t>
            </a:r>
            <a:r>
              <a:rPr lang="ru-RU" sz="2400" b="1" dirty="0" err="1" smtClean="0">
                <a:latin typeface="Times New Roman" pitchFamily="18" charset="0"/>
              </a:rPr>
              <a:t>сан-эпид</a:t>
            </a:r>
            <a:r>
              <a:rPr lang="ru-RU" sz="2400" b="1" dirty="0" smtClean="0">
                <a:latin typeface="Times New Roman" pitchFamily="18" charset="0"/>
              </a:rPr>
              <a:t> службы государственного санитарного надзора за санитарным состоянием ЛПУ».</a:t>
            </a:r>
            <a:endParaRPr lang="ru-RU" sz="2400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400" b="1" dirty="0" smtClean="0">
              <a:effectLst/>
              <a:latin typeface="Times New Roman" pitchFamily="18" charset="0"/>
            </a:endParaRPr>
          </a:p>
        </p:txBody>
      </p:sp>
      <p:pic>
        <p:nvPicPr>
          <p:cNvPr id="36867" name="Picture 5" descr="E:\Анимашки\medsestra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2357430"/>
            <a:ext cx="1439863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28596" y="428604"/>
            <a:ext cx="8196292" cy="3216296"/>
          </a:xfrm>
          <a:noFill/>
        </p:spPr>
        <p:txBody>
          <a:bodyPr anchorCtr="0"/>
          <a:lstStyle/>
          <a:p>
            <a:pPr algn="l" eaLnBrk="1" hangingPunct="1"/>
            <a:r>
              <a:rPr lang="ru-RU" sz="2800" b="1" dirty="0" smtClean="0">
                <a:effectLst/>
                <a:latin typeface="Times New Roman" pitchFamily="18" charset="0"/>
              </a:rPr>
              <a:t>3. О чём гласит Федеральный закон № 52:</a:t>
            </a:r>
            <a:br>
              <a:rPr lang="ru-RU" sz="2800" b="1" dirty="0" smtClean="0">
                <a:effectLst/>
                <a:latin typeface="Times New Roman" pitchFamily="18" charset="0"/>
              </a:rPr>
            </a:br>
            <a:r>
              <a:rPr lang="ru-RU" sz="1800" b="1" dirty="0" smtClean="0">
                <a:effectLst/>
                <a:latin typeface="Times New Roman" pitchFamily="18" charset="0"/>
              </a:rPr>
              <a:t/>
            </a:r>
            <a:br>
              <a:rPr lang="ru-RU" sz="1800" b="1" dirty="0" smtClean="0">
                <a:effectLst/>
                <a:latin typeface="Times New Roman" pitchFamily="18" charset="0"/>
              </a:rPr>
            </a:br>
            <a:r>
              <a:rPr lang="ru-RU" sz="1800" b="1" dirty="0" smtClean="0">
                <a:effectLst/>
                <a:latin typeface="Times New Roman" pitchFamily="18" charset="0"/>
              </a:rPr>
              <a:t>    </a:t>
            </a:r>
            <a:r>
              <a:rPr lang="ru-RU" sz="2000" b="1" dirty="0" smtClean="0">
                <a:effectLst/>
                <a:latin typeface="Times New Roman" pitchFamily="18" charset="0"/>
              </a:rPr>
              <a:t>1.   «Об утверждении инструкции по санитарно-противоэпидемическому режиму и охране труда персонала инфекционных больниц (отделений)»</a:t>
            </a:r>
            <a:br>
              <a:rPr lang="ru-RU" sz="2000" b="1" dirty="0" smtClean="0">
                <a:effectLst/>
                <a:latin typeface="Times New Roman" pitchFamily="18" charset="0"/>
              </a:rPr>
            </a:br>
            <a:r>
              <a:rPr lang="ru-RU" sz="2000" b="1" dirty="0" smtClean="0">
                <a:effectLst/>
                <a:latin typeface="Times New Roman" pitchFamily="18" charset="0"/>
              </a:rPr>
              <a:t>    2. «Об утверждении инструкции о санитарно-противоэпидемическом режиме больниц и о порядке осуществления органами и учреждениями санитарно-эпидемиологической службы государственного санитарного надзора за санитарным состоянием ЛПУ»</a:t>
            </a:r>
            <a:br>
              <a:rPr lang="ru-RU" sz="2000" b="1" dirty="0" smtClean="0">
                <a:effectLst/>
                <a:latin typeface="Times New Roman" pitchFamily="18" charset="0"/>
              </a:rPr>
            </a:br>
            <a:r>
              <a:rPr lang="ru-RU" sz="2000" b="1" dirty="0" smtClean="0">
                <a:effectLst/>
                <a:latin typeface="Times New Roman" pitchFamily="18" charset="0"/>
              </a:rPr>
              <a:t>   3.   «О предупреждении распространения в РФ заболевания, вызываемого вирусом иммунодефицита человека»</a:t>
            </a:r>
            <a:br>
              <a:rPr lang="ru-RU" sz="2000" b="1" dirty="0" smtClean="0">
                <a:effectLst/>
                <a:latin typeface="Times New Roman" pitchFamily="18" charset="0"/>
              </a:rPr>
            </a:br>
            <a:r>
              <a:rPr lang="ru-RU" sz="2000" b="1" dirty="0" smtClean="0">
                <a:effectLst/>
                <a:latin typeface="Times New Roman" pitchFamily="18" charset="0"/>
              </a:rPr>
              <a:t>   4.   «О санитарно-эпидемиологическом благополучии населения»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5357826"/>
            <a:ext cx="8229600" cy="1239824"/>
          </a:xfrm>
          <a:noFill/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b="1" dirty="0" smtClean="0">
                <a:effectLst/>
                <a:latin typeface="Times New Roman" pitchFamily="18" charset="0"/>
              </a:rPr>
              <a:t>Ответ: 4. Федеральный закон № 52 от 30.03.1999г. гласит «О санитарно-эпидемиологическом благополучии населения»</a:t>
            </a:r>
          </a:p>
        </p:txBody>
      </p:sp>
      <p:pic>
        <p:nvPicPr>
          <p:cNvPr id="37891" name="Picture 5" descr="E:\Анимашки\medsestra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4071942"/>
            <a:ext cx="1223963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2722562"/>
          </a:xfrm>
          <a:noFill/>
        </p:spPr>
        <p:txBody>
          <a:bodyPr anchorCtr="0"/>
          <a:lstStyle/>
          <a:p>
            <a:pPr algn="l" eaLnBrk="1" hangingPunct="1"/>
            <a:r>
              <a:rPr lang="ru-RU" sz="2800" b="1" dirty="0" smtClean="0">
                <a:effectLst/>
                <a:latin typeface="Times New Roman" pitchFamily="18" charset="0"/>
              </a:rPr>
              <a:t>4.  Укажите документ, в котором прописаны средства и методы дезинфекции и стерилизации:</a:t>
            </a:r>
            <a:br>
              <a:rPr lang="ru-RU" sz="2800" b="1" dirty="0" smtClean="0">
                <a:effectLst/>
                <a:latin typeface="Times New Roman" pitchFamily="18" charset="0"/>
              </a:rPr>
            </a:br>
            <a:r>
              <a:rPr lang="ru-RU" sz="2400" b="1" dirty="0" smtClean="0">
                <a:effectLst/>
                <a:latin typeface="Times New Roman" pitchFamily="18" charset="0"/>
              </a:rPr>
              <a:t>   1. МУ 3.1.2318-08</a:t>
            </a:r>
            <a:br>
              <a:rPr lang="ru-RU" sz="2400" b="1" dirty="0" smtClean="0">
                <a:effectLst/>
                <a:latin typeface="Times New Roman" pitchFamily="18" charset="0"/>
              </a:rPr>
            </a:br>
            <a:r>
              <a:rPr lang="ru-RU" sz="2400" b="1" dirty="0" smtClean="0">
                <a:effectLst/>
                <a:latin typeface="Times New Roman" pitchFamily="18" charset="0"/>
              </a:rPr>
              <a:t>   2. </a:t>
            </a:r>
            <a:r>
              <a:rPr lang="ru-RU" sz="2400" b="1" dirty="0" err="1" smtClean="0">
                <a:effectLst/>
                <a:latin typeface="Times New Roman" pitchFamily="18" charset="0"/>
              </a:rPr>
              <a:t>СанПиН</a:t>
            </a:r>
            <a:r>
              <a:rPr lang="ru-RU" sz="2400" b="1" dirty="0" smtClean="0">
                <a:effectLst/>
                <a:latin typeface="Times New Roman" pitchFamily="18" charset="0"/>
              </a:rPr>
              <a:t> 2.1.3.2630-10</a:t>
            </a:r>
            <a:br>
              <a:rPr lang="ru-RU" sz="2400" b="1" dirty="0" smtClean="0">
                <a:effectLst/>
                <a:latin typeface="Times New Roman" pitchFamily="18" charset="0"/>
              </a:rPr>
            </a:br>
            <a:r>
              <a:rPr lang="ru-RU" sz="2400" b="1" dirty="0" smtClean="0">
                <a:effectLst/>
                <a:latin typeface="Times New Roman" pitchFamily="18" charset="0"/>
              </a:rPr>
              <a:t>   3. ОСТ 42-21-2-85</a:t>
            </a:r>
            <a:br>
              <a:rPr lang="ru-RU" sz="2400" b="1" dirty="0" smtClean="0">
                <a:effectLst/>
                <a:latin typeface="Times New Roman" pitchFamily="18" charset="0"/>
              </a:rPr>
            </a:br>
            <a:r>
              <a:rPr lang="ru-RU" sz="2400" b="1" dirty="0" smtClean="0">
                <a:effectLst/>
                <a:latin typeface="Times New Roman" pitchFamily="18" charset="0"/>
              </a:rPr>
              <a:t>   4. ФЗ №38 от 30.03.1995 г.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5445125"/>
            <a:ext cx="8229600" cy="1223963"/>
          </a:xfrm>
          <a:noFill/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b="1" smtClean="0">
                <a:effectLst/>
                <a:latin typeface="Times New Roman" pitchFamily="18" charset="0"/>
              </a:rPr>
              <a:t>Ответ: 3. ОСТ 42-21-2-85 «Стерилизация и дезинфекция изделий медицинского назначения. Методы, средства и режимы».</a:t>
            </a:r>
          </a:p>
        </p:txBody>
      </p:sp>
      <p:pic>
        <p:nvPicPr>
          <p:cNvPr id="38915" name="Picture 5" descr="E:\Анимашки\medsestra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275" y="3213100"/>
            <a:ext cx="1512888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4017962"/>
          </a:xfrm>
          <a:noFill/>
        </p:spPr>
        <p:txBody>
          <a:bodyPr anchorCtr="0"/>
          <a:lstStyle/>
          <a:p>
            <a:pPr algn="l" eaLnBrk="1" hangingPunct="1"/>
            <a:r>
              <a:rPr lang="ru-RU" sz="2800" b="1" dirty="0" smtClean="0">
                <a:effectLst/>
                <a:latin typeface="Times New Roman" pitchFamily="18" charset="0"/>
              </a:rPr>
              <a:t>5.</a:t>
            </a:r>
            <a:r>
              <a:rPr lang="ru-RU" sz="1900" b="1" dirty="0" smtClean="0">
                <a:effectLst/>
                <a:latin typeface="Times New Roman" pitchFamily="18" charset="0"/>
              </a:rPr>
              <a:t> </a:t>
            </a:r>
            <a:r>
              <a:rPr lang="ru-RU" sz="2800" b="1" dirty="0" smtClean="0">
                <a:effectLst/>
                <a:latin typeface="Times New Roman" pitchFamily="18" charset="0"/>
              </a:rPr>
              <a:t>В какой главе </a:t>
            </a:r>
            <a:r>
              <a:rPr lang="ru-RU" sz="2800" b="1" dirty="0" err="1" smtClean="0">
                <a:effectLst/>
                <a:latin typeface="Times New Roman" pitchFamily="18" charset="0"/>
              </a:rPr>
              <a:t>СанПиН</a:t>
            </a:r>
            <a:r>
              <a:rPr lang="ru-RU" sz="2800" b="1" dirty="0" smtClean="0">
                <a:effectLst/>
                <a:latin typeface="Times New Roman" pitchFamily="18" charset="0"/>
              </a:rPr>
              <a:t> 2.1.3.2630 – 10 </a:t>
            </a:r>
            <a:r>
              <a:rPr lang="ru-RU" sz="2800" b="1" dirty="0" smtClean="0">
                <a:latin typeface="Times New Roman" pitchFamily="18" charset="0"/>
              </a:rPr>
              <a:t>«Санитарно-эпидемиологические требования к организациям, осуществляющим медицинскую деятельность» </a:t>
            </a:r>
            <a:r>
              <a:rPr lang="ru-RU" sz="2800" b="1" dirty="0" smtClean="0">
                <a:effectLst/>
                <a:latin typeface="Times New Roman" pitchFamily="18" charset="0"/>
              </a:rPr>
              <a:t>изложены требования к профилактике ВБИ в акушерских стационарах:</a:t>
            </a:r>
            <a:r>
              <a:rPr lang="ru-RU" sz="1900" b="1" dirty="0" smtClean="0">
                <a:effectLst/>
                <a:latin typeface="Times New Roman" pitchFamily="18" charset="0"/>
              </a:rPr>
              <a:t/>
            </a:r>
            <a:br>
              <a:rPr lang="ru-RU" sz="1900" b="1" dirty="0" smtClean="0">
                <a:effectLst/>
                <a:latin typeface="Times New Roman" pitchFamily="18" charset="0"/>
              </a:rPr>
            </a:br>
            <a:r>
              <a:rPr lang="ru-RU" sz="1900" b="1" dirty="0" smtClean="0">
                <a:effectLst/>
                <a:latin typeface="Times New Roman" pitchFamily="18" charset="0"/>
              </a:rPr>
              <a:t>                                              </a:t>
            </a:r>
            <a:r>
              <a:rPr lang="ru-RU" sz="2000" b="1" dirty="0" smtClean="0">
                <a:effectLst/>
                <a:latin typeface="Times New Roman" pitchFamily="18" charset="0"/>
              </a:rPr>
              <a:t> 1. Глава </a:t>
            </a:r>
            <a:r>
              <a:rPr lang="en-US" sz="2000" b="1" dirty="0" smtClean="0">
                <a:effectLst/>
                <a:latin typeface="Times New Roman" pitchFamily="18" charset="0"/>
              </a:rPr>
              <a:t>I</a:t>
            </a:r>
            <a:r>
              <a:rPr lang="ru-RU" sz="2000" b="1" dirty="0" smtClean="0">
                <a:effectLst/>
                <a:latin typeface="Times New Roman" pitchFamily="18" charset="0"/>
              </a:rPr>
              <a:t>. </a:t>
            </a:r>
            <a:br>
              <a:rPr lang="ru-RU" sz="2000" b="1" dirty="0" smtClean="0">
                <a:effectLst/>
                <a:latin typeface="Times New Roman" pitchFamily="18" charset="0"/>
              </a:rPr>
            </a:br>
            <a:r>
              <a:rPr lang="ru-RU" sz="2000" b="1" dirty="0" smtClean="0">
                <a:effectLst/>
                <a:latin typeface="Times New Roman" pitchFamily="18" charset="0"/>
              </a:rPr>
              <a:t>                                             2. Глава </a:t>
            </a:r>
            <a:r>
              <a:rPr lang="en-US" sz="2000" b="1" dirty="0" smtClean="0">
                <a:effectLst/>
                <a:latin typeface="Times New Roman" pitchFamily="18" charset="0"/>
              </a:rPr>
              <a:t>II</a:t>
            </a:r>
            <a:r>
              <a:rPr lang="ru-RU" sz="2000" b="1" dirty="0" smtClean="0">
                <a:effectLst/>
                <a:latin typeface="Times New Roman" pitchFamily="18" charset="0"/>
              </a:rPr>
              <a:t>. </a:t>
            </a:r>
            <a:br>
              <a:rPr lang="ru-RU" sz="2000" b="1" dirty="0" smtClean="0">
                <a:effectLst/>
                <a:latin typeface="Times New Roman" pitchFamily="18" charset="0"/>
              </a:rPr>
            </a:br>
            <a:r>
              <a:rPr lang="ru-RU" sz="2000" b="1" dirty="0" smtClean="0">
                <a:effectLst/>
                <a:latin typeface="Times New Roman" pitchFamily="18" charset="0"/>
              </a:rPr>
              <a:t>                                             3. Глава </a:t>
            </a:r>
            <a:r>
              <a:rPr lang="en-US" sz="2000" b="1" dirty="0" smtClean="0">
                <a:effectLst/>
                <a:latin typeface="Times New Roman" pitchFamily="18" charset="0"/>
              </a:rPr>
              <a:t>III</a:t>
            </a:r>
            <a:r>
              <a:rPr lang="ru-RU" sz="2000" b="1" dirty="0" smtClean="0">
                <a:effectLst/>
                <a:latin typeface="Times New Roman" pitchFamily="18" charset="0"/>
              </a:rPr>
              <a:t>. </a:t>
            </a:r>
            <a:br>
              <a:rPr lang="ru-RU" sz="2000" b="1" dirty="0" smtClean="0">
                <a:effectLst/>
                <a:latin typeface="Times New Roman" pitchFamily="18" charset="0"/>
              </a:rPr>
            </a:br>
            <a:r>
              <a:rPr lang="ru-RU" sz="2000" b="1" dirty="0" smtClean="0">
                <a:effectLst/>
                <a:latin typeface="Times New Roman" pitchFamily="18" charset="0"/>
              </a:rPr>
              <a:t>                                             4. Глава </a:t>
            </a:r>
            <a:r>
              <a:rPr lang="en-US" sz="2000" b="1" dirty="0" smtClean="0">
                <a:effectLst/>
                <a:latin typeface="Times New Roman" pitchFamily="18" charset="0"/>
              </a:rPr>
              <a:t>IV</a:t>
            </a:r>
            <a:r>
              <a:rPr lang="ru-RU" sz="2000" b="1" dirty="0" smtClean="0">
                <a:effectLst/>
                <a:latin typeface="Times New Roman" pitchFamily="18" charset="0"/>
              </a:rPr>
              <a:t>. </a:t>
            </a:r>
            <a:br>
              <a:rPr lang="ru-RU" sz="2000" b="1" dirty="0" smtClean="0">
                <a:effectLst/>
                <a:latin typeface="Times New Roman" pitchFamily="18" charset="0"/>
              </a:rPr>
            </a:br>
            <a:r>
              <a:rPr lang="ru-RU" sz="2000" b="1" dirty="0" smtClean="0">
                <a:effectLst/>
                <a:latin typeface="Times New Roman" pitchFamily="18" charset="0"/>
              </a:rPr>
              <a:t>                                             5. Глава </a:t>
            </a:r>
            <a:r>
              <a:rPr lang="en-US" sz="2000" b="1" dirty="0" smtClean="0">
                <a:effectLst/>
                <a:latin typeface="Times New Roman" pitchFamily="18" charset="0"/>
              </a:rPr>
              <a:t>V</a:t>
            </a:r>
            <a:r>
              <a:rPr lang="ru-RU" sz="2000" b="1" dirty="0" smtClean="0">
                <a:effectLst/>
                <a:latin typeface="Times New Roman" pitchFamily="18" charset="0"/>
              </a:rPr>
              <a:t>. </a:t>
            </a:r>
            <a:br>
              <a:rPr lang="ru-RU" sz="2000" b="1" dirty="0" smtClean="0">
                <a:effectLst/>
                <a:latin typeface="Times New Roman" pitchFamily="18" charset="0"/>
              </a:rPr>
            </a:br>
            <a:r>
              <a:rPr lang="ru-RU" sz="2000" b="1" dirty="0" smtClean="0">
                <a:effectLst/>
                <a:latin typeface="Times New Roman" pitchFamily="18" charset="0"/>
              </a:rPr>
              <a:t>                                             6. Глава </a:t>
            </a:r>
            <a:r>
              <a:rPr lang="en-US" sz="2000" b="1" dirty="0" smtClean="0">
                <a:effectLst/>
                <a:latin typeface="Times New Roman" pitchFamily="18" charset="0"/>
              </a:rPr>
              <a:t>VI</a:t>
            </a:r>
            <a:r>
              <a:rPr lang="ru-RU" sz="2000" b="1" dirty="0" smtClean="0">
                <a:effectLst/>
                <a:latin typeface="Times New Roman" pitchFamily="18" charset="0"/>
              </a:rPr>
              <a:t>. 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5876925"/>
            <a:ext cx="8229600" cy="719138"/>
          </a:xfrm>
          <a:noFill/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smtClean="0">
                <a:effectLst/>
                <a:latin typeface="Times New Roman" pitchFamily="18" charset="0"/>
              </a:rPr>
              <a:t>Ответ: Глава </a:t>
            </a:r>
            <a:r>
              <a:rPr lang="en-US" sz="2400" b="1" smtClean="0">
                <a:effectLst/>
                <a:latin typeface="Times New Roman" pitchFamily="18" charset="0"/>
              </a:rPr>
              <a:t>IV</a:t>
            </a:r>
            <a:r>
              <a:rPr lang="ru-RU" sz="2400" b="1" smtClean="0">
                <a:effectLst/>
                <a:latin typeface="Times New Roman" pitchFamily="18" charset="0"/>
              </a:rPr>
              <a:t>. Профилактика внутрибольничных инфекций в акушерских стационарах (отделениях).</a:t>
            </a:r>
          </a:p>
        </p:txBody>
      </p:sp>
      <p:pic>
        <p:nvPicPr>
          <p:cNvPr id="39939" name="Picture 5" descr="E:\Анимашки\medsestra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738" y="4292600"/>
            <a:ext cx="1296987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28625" y="357188"/>
            <a:ext cx="8229600" cy="1371600"/>
          </a:xfrm>
        </p:spPr>
        <p:txBody>
          <a:bodyPr anchorCtr="0"/>
          <a:lstStyle/>
          <a:p>
            <a:pPr algn="l" eaLnBrk="1" hangingPunct="1">
              <a:defRPr/>
            </a:pPr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40962" name="WordArt 4"/>
          <p:cNvSpPr>
            <a:spLocks noChangeArrowheads="1" noChangeShapeType="1" noTextEdit="1"/>
          </p:cNvSpPr>
          <p:nvPr/>
        </p:nvSpPr>
        <p:spPr bwMode="auto">
          <a:xfrm>
            <a:off x="142875" y="357188"/>
            <a:ext cx="8821738" cy="2643187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00"/>
                </a:solidFill>
                <a:latin typeface="Impact"/>
              </a:rPr>
              <a:t>технология выполнения</a:t>
            </a:r>
          </a:p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00"/>
                </a:solidFill>
                <a:latin typeface="Impact"/>
              </a:rPr>
              <a:t>простой медицинской услуги</a:t>
            </a:r>
          </a:p>
        </p:txBody>
      </p:sp>
      <p:pic>
        <p:nvPicPr>
          <p:cNvPr id="40963" name="Picture 5" descr="1403201243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750" y="3429000"/>
            <a:ext cx="223202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/>
          </p:cNvSpPr>
          <p:nvPr/>
        </p:nvSpPr>
        <p:spPr bwMode="auto">
          <a:xfrm>
            <a:off x="3059113" y="3429000"/>
            <a:ext cx="5545137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0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/>
            </a:r>
            <a:br>
              <a:rPr lang="ru-RU" sz="40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</a:br>
            <a:r>
              <a:rPr lang="ru-RU" sz="40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набрать в шприц </a:t>
            </a:r>
            <a:br>
              <a:rPr lang="ru-RU" sz="40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</a:br>
            <a:r>
              <a:rPr lang="ru-RU" sz="40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10 мл 25% раствора сульфата магния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118475" cy="1844675"/>
          </a:xfrm>
        </p:spPr>
        <p:txBody>
          <a:bodyPr anchorCtr="0"/>
          <a:lstStyle/>
          <a:p>
            <a:pPr eaLnBrk="1" hangingPunct="1">
              <a:defRPr/>
            </a:pP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ввести внутримышечно 10 мл 25% раствора сульфата магния</a:t>
            </a:r>
          </a:p>
        </p:txBody>
      </p:sp>
      <p:pic>
        <p:nvPicPr>
          <p:cNvPr id="41986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24075" y="2349500"/>
            <a:ext cx="4897438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4" descr="1403201243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19475" y="2492375"/>
            <a:ext cx="2089150" cy="3527425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/>
          </p:cNvSpPr>
          <p:nvPr/>
        </p:nvSpPr>
        <p:spPr bwMode="auto">
          <a:xfrm>
            <a:off x="468313" y="260350"/>
            <a:ext cx="8118475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0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/>
            </a:r>
            <a:br>
              <a:rPr lang="ru-RU" sz="40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</a:br>
            <a:r>
              <a:rPr lang="ru-RU" sz="40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набрать в шприц 5000 ЕД гепарина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31913" y="2060575"/>
            <a:ext cx="6192837" cy="396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/>
          </p:cNvSpPr>
          <p:nvPr/>
        </p:nvSpPr>
        <p:spPr bwMode="auto">
          <a:xfrm>
            <a:off x="468313" y="260350"/>
            <a:ext cx="8118475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0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/>
            </a:r>
            <a:br>
              <a:rPr lang="ru-RU" sz="40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</a:br>
            <a:r>
              <a:rPr lang="ru-RU" sz="40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сделать подкожную </a:t>
            </a:r>
            <a:r>
              <a:rPr lang="ru-RU" sz="4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инъекцию гепарина</a:t>
            </a:r>
            <a:endParaRPr lang="ru-RU" sz="40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WordArt 4"/>
          <p:cNvSpPr>
            <a:spLocks noChangeArrowheads="1" noChangeShapeType="1" noTextEdit="1"/>
          </p:cNvSpPr>
          <p:nvPr/>
        </p:nvSpPr>
        <p:spPr bwMode="auto">
          <a:xfrm>
            <a:off x="611188" y="260350"/>
            <a:ext cx="7993062" cy="2232025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00"/>
                </a:solidFill>
                <a:latin typeface="Impact"/>
              </a:rPr>
              <a:t>ПРЕЗЕНТАЦИЯ КОМАНД</a:t>
            </a:r>
          </a:p>
        </p:txBody>
      </p:sp>
      <p:pic>
        <p:nvPicPr>
          <p:cNvPr id="17410" name="Picture 8" descr="MPj0182789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2285992"/>
            <a:ext cx="4475154" cy="379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7" descr="E:\Анимашки\bar1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42063"/>
            <a:ext cx="9144000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2071678"/>
            <a:ext cx="4038600" cy="4059247"/>
          </a:xfrm>
        </p:spPr>
        <p:txBody>
          <a:bodyPr/>
          <a:lstStyle/>
          <a:p>
            <a:r>
              <a:rPr lang="ru-RU" dirty="0" smtClean="0"/>
              <a:t>-Название команды, девиз;</a:t>
            </a:r>
          </a:p>
          <a:p>
            <a:r>
              <a:rPr lang="ru-RU" dirty="0" smtClean="0"/>
              <a:t>-Эмблема большая и маленькая;</a:t>
            </a:r>
          </a:p>
          <a:p>
            <a:r>
              <a:rPr lang="ru-RU" dirty="0" smtClean="0"/>
              <a:t>-Приветствие жюри, соперников, болельщиков.</a:t>
            </a:r>
          </a:p>
          <a:p>
            <a:r>
              <a:rPr lang="ru-RU" dirty="0" smtClean="0"/>
              <a:t>Время: 5 – 7 минут.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57158" y="214290"/>
            <a:ext cx="8229600" cy="1143008"/>
          </a:xfrm>
        </p:spPr>
        <p:txBody>
          <a:bodyPr anchorCtr="0">
            <a:prstTxWarp prst="textDeflateBottom">
              <a:avLst>
                <a:gd name="adj" fmla="val 44809"/>
              </a:avLst>
            </a:prstTxWarp>
          </a:bodyPr>
          <a:lstStyle/>
          <a:p>
            <a:pPr eaLnBrk="1" hangingPunct="1">
              <a:defRPr/>
            </a:pPr>
            <a:r>
              <a:rPr lang="ru-RU" sz="5400" b="1" u="sng" dirty="0" smtClean="0">
                <a:solidFill>
                  <a:srgbClr val="00FF00"/>
                </a:solidFill>
                <a:latin typeface="Times New Roman" pitchFamily="18" charset="0"/>
              </a:rPr>
              <a:t>Конкурс «Черный ящик»</a:t>
            </a:r>
          </a:p>
        </p:txBody>
      </p:sp>
      <p:pic>
        <p:nvPicPr>
          <p:cNvPr id="45058" name="Picture 12" descr="E:\Анимашки\8-4-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4000504"/>
            <a:ext cx="1714512" cy="2382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59" name="Picture 7" descr="E:\Анимашки\bar1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453188"/>
            <a:ext cx="914400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0" name="Rectangle 7"/>
          <p:cNvSpPr>
            <a:spLocks noChangeArrowheads="1"/>
          </p:cNvSpPr>
          <p:nvPr/>
        </p:nvSpPr>
        <p:spPr bwMode="auto">
          <a:xfrm>
            <a:off x="1428728" y="2786058"/>
            <a:ext cx="6119813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DeflateTop">
              <a:avLst>
                <a:gd name="adj" fmla="val 45124"/>
              </a:avLst>
            </a:prstTxWarp>
            <a:spAutoFit/>
          </a:bodyPr>
          <a:lstStyle/>
          <a:p>
            <a:pPr algn="ctr"/>
            <a:r>
              <a:rPr lang="ru-RU" sz="2000" b="1" dirty="0" err="1">
                <a:solidFill>
                  <a:srgbClr val="00FF00"/>
                </a:solidFill>
                <a:latin typeface="Times New Roman" pitchFamily="18" charset="0"/>
              </a:rPr>
              <a:t>Наощупь</a:t>
            </a:r>
            <a:r>
              <a:rPr lang="ru-RU" sz="2000" b="1" dirty="0">
                <a:solidFill>
                  <a:srgbClr val="00FF00"/>
                </a:solidFill>
                <a:latin typeface="Times New Roman" pitchFamily="18" charset="0"/>
              </a:rPr>
              <a:t> распознать предмет медицинского назначения</a:t>
            </a:r>
            <a:r>
              <a:rPr lang="ru-RU" sz="2000" b="1" dirty="0" smtClean="0">
                <a:solidFill>
                  <a:srgbClr val="00FF00"/>
                </a:solidFill>
                <a:latin typeface="Times New Roman" pitchFamily="18" charset="0"/>
              </a:rPr>
              <a:t>,</a:t>
            </a:r>
            <a:r>
              <a:rPr lang="en-US" sz="2000" b="1" dirty="0" smtClean="0">
                <a:solidFill>
                  <a:srgbClr val="00FF00"/>
                </a:solidFill>
                <a:latin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FF00"/>
                </a:solidFill>
                <a:latin typeface="Times New Roman" pitchFamily="18" charset="0"/>
              </a:rPr>
              <a:t>инструментарий </a:t>
            </a:r>
            <a:r>
              <a:rPr lang="ru-RU" sz="2000" b="1" dirty="0">
                <a:solidFill>
                  <a:srgbClr val="00FF00"/>
                </a:solidFill>
                <a:latin typeface="Times New Roman" pitchFamily="18" charset="0"/>
              </a:rPr>
              <a:t>или предмет </a:t>
            </a:r>
            <a:r>
              <a:rPr lang="ru-RU" sz="2000" b="1" dirty="0" smtClean="0">
                <a:solidFill>
                  <a:srgbClr val="00FF00"/>
                </a:solidFill>
                <a:latin typeface="Times New Roman" pitchFamily="18" charset="0"/>
              </a:rPr>
              <a:t>ухода</a:t>
            </a:r>
            <a:r>
              <a:rPr lang="en-US" sz="2000" b="1" dirty="0" smtClean="0">
                <a:solidFill>
                  <a:srgbClr val="00FF00"/>
                </a:solidFill>
                <a:latin typeface="Times New Roman" pitchFamily="18" charset="0"/>
              </a:rPr>
              <a:t>!</a:t>
            </a:r>
            <a:endParaRPr lang="ru-RU" sz="2000" b="1" dirty="0">
              <a:solidFill>
                <a:srgbClr val="00FF00"/>
              </a:solidFill>
              <a:latin typeface="Times New Roman" pitchFamily="18" charset="0"/>
            </a:endParaRPr>
          </a:p>
        </p:txBody>
      </p:sp>
      <p:pic>
        <p:nvPicPr>
          <p:cNvPr id="2050" name="Picture 2" descr="E:\Разборка\Анимашки\gallery_2_247_14838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1214422"/>
            <a:ext cx="2500330" cy="17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WordArt 4"/>
          <p:cNvSpPr>
            <a:spLocks noChangeArrowheads="1" noChangeShapeType="1" noTextEdit="1"/>
          </p:cNvSpPr>
          <p:nvPr/>
        </p:nvSpPr>
        <p:spPr bwMode="auto">
          <a:xfrm>
            <a:off x="684213" y="188913"/>
            <a:ext cx="7777162" cy="2016125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00"/>
                </a:solidFill>
                <a:latin typeface="Impact"/>
              </a:rPr>
              <a:t>ДОМАШНЕЕ </a:t>
            </a:r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00"/>
                </a:solidFill>
                <a:latin typeface="Impact"/>
              </a:rPr>
              <a:t>ЗАДАНИЕ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FF00"/>
              </a:solidFill>
              <a:latin typeface="Impact"/>
            </a:endParaRPr>
          </a:p>
        </p:txBody>
      </p:sp>
      <p:pic>
        <p:nvPicPr>
          <p:cNvPr id="46083" name="Picture 7" descr="E:\Анимашки\bar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657975"/>
            <a:ext cx="914400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E:\Разборка\Анимашки\159724033.jp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214422"/>
            <a:ext cx="2714644" cy="4286280"/>
          </a:xfrm>
          <a:prstGeom prst="rect">
            <a:avLst/>
          </a:prstGeom>
          <a:noFill/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500034" y="5214950"/>
            <a:ext cx="8143932" cy="957250"/>
          </a:xfrm>
        </p:spPr>
        <p:txBody>
          <a:bodyPr/>
          <a:lstStyle/>
          <a:p>
            <a:r>
              <a:rPr lang="ru-RU" sz="5400" smtClean="0"/>
              <a:t>«Ода предметам ухода»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523" name="Group 235"/>
          <p:cNvGraphicFramePr>
            <a:graphicFrameLocks noGrp="1"/>
          </p:cNvGraphicFramePr>
          <p:nvPr/>
        </p:nvGraphicFramePr>
        <p:xfrm>
          <a:off x="250825" y="333375"/>
          <a:ext cx="8642350" cy="5975352"/>
        </p:xfrm>
        <a:graphic>
          <a:graphicData uri="http://schemas.openxmlformats.org/drawingml/2006/table">
            <a:tbl>
              <a:tblPr/>
              <a:tblGrid>
                <a:gridCol w="1728788"/>
                <a:gridCol w="1728787"/>
                <a:gridCol w="1727200"/>
                <a:gridCol w="1728788"/>
                <a:gridCol w="1728787"/>
              </a:tblGrid>
              <a:tr h="11953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6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hlinkClick r:id="rId3" action="ppaction://hlinksldjump"/>
                        </a:rPr>
                        <a:t>1</a:t>
                      </a:r>
                      <a:endParaRPr kumimoji="0" lang="ru-RU" sz="6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6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hlinkClick r:id="rId4" action="ppaction://hlinksldjump"/>
                        </a:rPr>
                        <a:t>2</a:t>
                      </a:r>
                      <a:endParaRPr kumimoji="0" lang="ru-RU" sz="6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6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hlinkClick r:id="rId5" action="ppaction://hlinksldjump"/>
                        </a:rPr>
                        <a:t>3</a:t>
                      </a:r>
                      <a:endParaRPr kumimoji="0" lang="ru-RU" sz="6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6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hlinkClick r:id="rId6" action="ppaction://hlinksldjump"/>
                        </a:rPr>
                        <a:t>4</a:t>
                      </a:r>
                      <a:endParaRPr kumimoji="0" lang="ru-RU" sz="6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6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hlinkClick r:id="rId7" action="ppaction://hlinksldjump"/>
                        </a:rPr>
                        <a:t>5</a:t>
                      </a:r>
                      <a:endParaRPr kumimoji="0" lang="ru-RU" sz="6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953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6000" b="0" i="0" u="none" strike="noStrike" cap="none" normalizeH="0" baseline="0" dirty="0" smtClean="0">
                          <a:ln>
                            <a:noFill/>
                          </a:ln>
                          <a:blipFill dpi="0" rotWithShape="1">
                            <a:blip r:embed="rId8"/>
                            <a:srcRect/>
                            <a:tile tx="0" ty="0" sx="100000" sy="100000" flip="none" algn="tl"/>
                          </a:blipFill>
                          <a:effectLst/>
                          <a:latin typeface="Tahoma" pitchFamily="34" charset="0"/>
                          <a:hlinkClick r:id="rId9" action="ppaction://hlinksldjump"/>
                        </a:rPr>
                        <a:t>6</a:t>
                      </a:r>
                      <a:endParaRPr kumimoji="0" lang="ru-RU" sz="6000" b="0" i="0" u="none" strike="noStrike" cap="none" normalizeH="0" baseline="0" dirty="0" smtClean="0">
                        <a:ln>
                          <a:noFill/>
                        </a:ln>
                        <a:blipFill dpi="0" rotWithShape="1">
                          <a:blip r:embed="rId8"/>
                          <a:srcRect/>
                          <a:tile tx="0" ty="0" sx="100000" sy="100000" flip="none" algn="tl"/>
                        </a:blip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6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hlinkClick r:id="rId10" action="ppaction://hlinksldjump"/>
                        </a:rPr>
                        <a:t>7</a:t>
                      </a:r>
                      <a:endParaRPr kumimoji="0" lang="ru-RU" sz="6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6000" b="0" i="0" u="none" strike="noStrike" cap="none" normalizeH="0" baseline="0" dirty="0" smtClean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accent1">
                                  <a:tint val="66000"/>
                                  <a:satMod val="160000"/>
                                </a:schemeClr>
                              </a:gs>
                              <a:gs pos="50000">
                                <a:schemeClr val="accent1">
                                  <a:tint val="44500"/>
                                  <a:satMod val="160000"/>
                                </a:schemeClr>
                              </a:gs>
                              <a:gs pos="100000">
                                <a:schemeClr val="accent1">
                                  <a:tint val="23500"/>
                                  <a:satMod val="160000"/>
                                </a:schemeClr>
                              </a:gs>
                            </a:gsLst>
                            <a:lin ang="5400000" scaled="0"/>
                          </a:gradFill>
                          <a:effectLst/>
                          <a:latin typeface="Tahoma" pitchFamily="34" charset="0"/>
                          <a:hlinkClick r:id="rId11" action="ppaction://hlinksldjump"/>
                        </a:rPr>
                        <a:t>8</a:t>
                      </a:r>
                      <a:endParaRPr kumimoji="0" lang="ru-RU" sz="6000" b="0" i="0" u="none" strike="noStrike" cap="none" normalizeH="0" baseline="0" dirty="0" smtClean="0">
                        <a:ln>
                          <a:noFill/>
                        </a:ln>
                        <a:gradFill>
                          <a:gsLst>
                            <a:gs pos="0">
                              <a:schemeClr val="accent1">
                                <a:tint val="66000"/>
                                <a:satMod val="160000"/>
                              </a:schemeClr>
                            </a:gs>
                            <a:gs pos="50000">
                              <a:schemeClr val="accent1">
                                <a:tint val="44500"/>
                                <a:satMod val="160000"/>
                              </a:schemeClr>
                            </a:gs>
                            <a:gs pos="100000">
                              <a:schemeClr val="accent1">
                                <a:tint val="23500"/>
                                <a:satMod val="160000"/>
                              </a:schemeClr>
                            </a:gs>
                          </a:gsLst>
                          <a:lin ang="5400000" scaled="0"/>
                        </a:gra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6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hlinkClick r:id="rId12" action="ppaction://hlinksldjump"/>
                        </a:rPr>
                        <a:t>9</a:t>
                      </a:r>
                      <a:endParaRPr kumimoji="0" lang="ru-RU" sz="6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6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hlinkClick r:id="rId13" action="ppaction://hlinksldjump"/>
                        </a:rPr>
                        <a:t>10</a:t>
                      </a:r>
                      <a:endParaRPr kumimoji="0" lang="ru-RU" sz="6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938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6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hlinkClick r:id="rId14" action="ppaction://hlinksldjump"/>
                        </a:rPr>
                        <a:t>11</a:t>
                      </a:r>
                      <a:endParaRPr kumimoji="0" lang="ru-RU" sz="6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6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hlinkClick r:id="rId15" action="ppaction://hlinksldjump"/>
                        </a:rPr>
                        <a:t>12</a:t>
                      </a:r>
                      <a:endParaRPr kumimoji="0" lang="ru-RU" sz="6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6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hlinkClick r:id="rId16" action="ppaction://hlinksldjump"/>
                        </a:rPr>
                        <a:t>13</a:t>
                      </a:r>
                      <a:endParaRPr kumimoji="0" lang="ru-RU" sz="6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6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hlinkClick r:id="rId17" action="ppaction://hlinksldjump"/>
                        </a:rPr>
                        <a:t>14</a:t>
                      </a:r>
                      <a:endParaRPr kumimoji="0" lang="ru-RU" sz="6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6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hlinkClick r:id="rId18" action="ppaction://hlinksldjump"/>
                        </a:rPr>
                        <a:t>15</a:t>
                      </a:r>
                      <a:endParaRPr kumimoji="0" lang="ru-RU" sz="6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953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6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hlinkClick r:id="rId19" action="ppaction://hlinksldjump"/>
                        </a:rPr>
                        <a:t>16</a:t>
                      </a:r>
                      <a:endParaRPr kumimoji="0" lang="ru-RU" sz="6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6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hlinkClick r:id="rId20" action="ppaction://hlinksldjump"/>
                        </a:rPr>
                        <a:t>17</a:t>
                      </a:r>
                      <a:endParaRPr kumimoji="0" lang="ru-RU" sz="6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6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hlinkClick r:id="rId21" action="ppaction://hlinksldjump"/>
                        </a:rPr>
                        <a:t>18</a:t>
                      </a:r>
                      <a:endParaRPr kumimoji="0" lang="ru-RU" sz="6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6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hlinkClick r:id="rId22" action="ppaction://hlinksldjump"/>
                        </a:rPr>
                        <a:t>19</a:t>
                      </a:r>
                      <a:endParaRPr kumimoji="0" lang="ru-RU" sz="6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6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hlinkClick r:id="rId23" action="ppaction://hlinksldjump"/>
                        </a:rPr>
                        <a:t>20</a:t>
                      </a:r>
                      <a:endParaRPr kumimoji="0" lang="ru-RU" sz="6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953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6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hlinkClick r:id="rId24" action="ppaction://hlinksldjump"/>
                        </a:rPr>
                        <a:t>21</a:t>
                      </a:r>
                      <a:endParaRPr kumimoji="0" lang="ru-RU" sz="6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6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hlinkClick r:id="rId25" action="ppaction://hlinksldjump"/>
                        </a:rPr>
                        <a:t>22</a:t>
                      </a:r>
                      <a:endParaRPr kumimoji="0" lang="ru-RU" sz="6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6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hlinkClick r:id="rId26" action="ppaction://hlinksldjump"/>
                        </a:rPr>
                        <a:t>23</a:t>
                      </a:r>
                      <a:endParaRPr kumimoji="0" lang="ru-RU" sz="6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6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hlinkClick r:id="rId27" action="ppaction://hlinksldjump"/>
                        </a:rPr>
                        <a:t>24</a:t>
                      </a:r>
                      <a:endParaRPr kumimoji="0" lang="ru-RU" sz="6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6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hlinkClick r:id="rId28" action="ppaction://hlinksldjump"/>
                        </a:rPr>
                        <a:t>25</a:t>
                      </a:r>
                      <a:endParaRPr kumimoji="0" lang="ru-RU" sz="6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Стрелка влево 1">
            <a:hlinkClick r:id="rId29" action="ppaction://hlinksldjump"/>
          </p:cNvPr>
          <p:cNvSpPr/>
          <p:nvPr/>
        </p:nvSpPr>
        <p:spPr>
          <a:xfrm>
            <a:off x="7740352" y="6349940"/>
            <a:ext cx="1008112" cy="3571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назад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785786" y="5643578"/>
            <a:ext cx="7503730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Tahoma" pitchFamily="34" charset="0"/>
              </a:rPr>
              <a:t>однократное протирание спиртсодержащим антисептиком</a:t>
            </a:r>
            <a:endParaRPr lang="ru-RU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FFF99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n-lt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643063" y="2786063"/>
            <a:ext cx="58578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Стрелка влево 11">
            <a:hlinkClick r:id="rId3" action="ppaction://hlinksldjump"/>
          </p:cNvPr>
          <p:cNvSpPr/>
          <p:nvPr/>
        </p:nvSpPr>
        <p:spPr>
          <a:xfrm>
            <a:off x="8501063" y="6357938"/>
            <a:ext cx="357187" cy="28575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9156" name="Picture 6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313" y="214313"/>
            <a:ext cx="8643937" cy="515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000100" y="5572140"/>
            <a:ext cx="7286677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Tahoma" pitchFamily="34" charset="0"/>
              </a:rPr>
              <a:t>полное погружение в 3% раствор хлорамина на 60 минут.</a:t>
            </a:r>
            <a:r>
              <a:rPr lang="ru-RU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FF99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</a:rPr>
              <a:t> 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643063" y="2786063"/>
            <a:ext cx="58578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8501063" y="6357938"/>
            <a:ext cx="357187" cy="28575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1204" name="Рисунок 1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9144000" cy="513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5" name="Прямоугольник 6"/>
          <p:cNvSpPr>
            <a:spLocks noChangeArrowheads="1"/>
          </p:cNvSpPr>
          <p:nvPr/>
        </p:nvSpPr>
        <p:spPr bwMode="auto">
          <a:xfrm>
            <a:off x="1714500" y="4500563"/>
            <a:ext cx="63579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ahoma" pitchFamily="34" charset="0"/>
              </a:rPr>
              <a:t>Клеёнка подкладная с биологическими загрязнениями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571472" y="5786454"/>
            <a:ext cx="7858180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Tahoma" pitchFamily="34" charset="0"/>
              </a:rPr>
              <a:t>Кипячение в течение 15 минут в 2% растворе соды.</a:t>
            </a:r>
            <a:endParaRPr lang="ru-RU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FFF99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n-lt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643063" y="2786063"/>
            <a:ext cx="58578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Стрелка влево 4">
            <a:hlinkClick r:id="rId2" action="ppaction://hlinksldjump"/>
          </p:cNvPr>
          <p:cNvSpPr/>
          <p:nvPr/>
        </p:nvSpPr>
        <p:spPr>
          <a:xfrm>
            <a:off x="8501063" y="6357938"/>
            <a:ext cx="357187" cy="28575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3252" name="Picture 1" descr="E:\Новая папка\ммк\2902201241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63" y="142875"/>
            <a:ext cx="8215312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500034" y="5643578"/>
            <a:ext cx="7858181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Tahoma" pitchFamily="34" charset="0"/>
              </a:rPr>
              <a:t>Замачивание на 90 минут в 4% растворе перекиси водорода и 0,5 % СМС.</a:t>
            </a:r>
            <a:r>
              <a:rPr lang="ru-RU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FF99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</a:rPr>
              <a:t> </a:t>
            </a:r>
          </a:p>
        </p:txBody>
      </p:sp>
      <p:sp>
        <p:nvSpPr>
          <p:cNvPr id="5" name="Стрелка влево 4">
            <a:hlinkClick r:id="rId2" action="ppaction://hlinksldjump"/>
          </p:cNvPr>
          <p:cNvSpPr/>
          <p:nvPr/>
        </p:nvSpPr>
        <p:spPr>
          <a:xfrm>
            <a:off x="8501063" y="6357938"/>
            <a:ext cx="357187" cy="28575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4275" name="Picture 1" descr="E:\Новая папка\ммк\2902201241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88" y="142875"/>
            <a:ext cx="8429625" cy="521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214414" y="5572140"/>
            <a:ext cx="7072362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Tahoma" pitchFamily="34" charset="0"/>
              </a:rPr>
              <a:t>Замачивание на 60 минут в 3% растворе хлорамина.</a:t>
            </a:r>
            <a:endParaRPr lang="ru-RU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FFF99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n-lt"/>
            </a:endParaRPr>
          </a:p>
        </p:txBody>
      </p:sp>
      <p:sp>
        <p:nvSpPr>
          <p:cNvPr id="10" name="Стрелка влево 9">
            <a:hlinkClick r:id="rId2" action="ppaction://hlinksldjump"/>
          </p:cNvPr>
          <p:cNvSpPr/>
          <p:nvPr/>
        </p:nvSpPr>
        <p:spPr>
          <a:xfrm>
            <a:off x="8501063" y="6357938"/>
            <a:ext cx="357187" cy="28575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5299" name="Picture 1" descr="E:\Новая папка\ммк\2902201241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313" y="285750"/>
            <a:ext cx="4000500" cy="507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0" name="Picture 1" descr="E:\Новая папка\ммк\2902201241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6250" y="285750"/>
            <a:ext cx="4572000" cy="507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857224" y="5000636"/>
            <a:ext cx="7143800" cy="138499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dirty="0">
                <a:latin typeface="Tahoma" pitchFamily="34" charset="0"/>
              </a:rPr>
              <a:t>2-х кратное протирание 1% раствором хлорамина с интервалом в 15 минут, промыть проточной водой.</a:t>
            </a:r>
            <a:endParaRPr lang="ru-RU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FFF99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n-lt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643063" y="2786063"/>
            <a:ext cx="58578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Стрелка влево 9">
            <a:hlinkClick r:id="rId2" action="ppaction://hlinksldjump"/>
          </p:cNvPr>
          <p:cNvSpPr/>
          <p:nvPr/>
        </p:nvSpPr>
        <p:spPr>
          <a:xfrm>
            <a:off x="8501063" y="6357938"/>
            <a:ext cx="357187" cy="28575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>
                <a:solidFill>
                  <a:srgbClr val="FFFFFF"/>
                </a:solidFill>
                <a:latin typeface="Calibri" pitchFamily="34" charset="0"/>
                <a:hlinkClick r:id="rId2" action="ppaction://hlinksldjump"/>
              </a:rPr>
              <a:t> </a:t>
            </a:r>
            <a:endParaRPr lang="en-US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56324" name="Содержимое 4" descr="ванна.jpg"/>
          <p:cNvPicPr>
            <a:picLocks noChangeAspect="1"/>
          </p:cNvPicPr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714375" y="285750"/>
            <a:ext cx="728662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85720" y="5286388"/>
            <a:ext cx="8215370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Tahoma" pitchFamily="34" charset="0"/>
              </a:rPr>
              <a:t>2-х кратное протирание 1% раствором хлорамина  с интервалом в 15 минут.</a:t>
            </a:r>
            <a:endParaRPr lang="ru-RU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FFF99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n-lt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643063" y="2786063"/>
            <a:ext cx="58578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Стрелка влево 9">
            <a:hlinkClick r:id="rId2" action="ppaction://hlinksldjump"/>
          </p:cNvPr>
          <p:cNvSpPr/>
          <p:nvPr/>
        </p:nvSpPr>
        <p:spPr>
          <a:xfrm>
            <a:off x="8501063" y="6357938"/>
            <a:ext cx="357187" cy="28575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7348" name="Рисунок 5" descr="тележка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285750"/>
            <a:ext cx="4143375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49" name="Содержимое 4" descr="столик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85750"/>
            <a:ext cx="4286250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7429520" y="4214818"/>
            <a:ext cx="1237838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3399FF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</a:rPr>
              <a:t>Столики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928926" y="4214818"/>
            <a:ext cx="1292340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3399FF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</a:rPr>
              <a:t>Тележки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2484438" y="4652963"/>
            <a:ext cx="4572000" cy="1428750"/>
          </a:xfrm>
          <a:prstGeom prst="horizontalScroll">
            <a:avLst>
              <a:gd name="adj" fmla="val 12500"/>
            </a:avLst>
          </a:prstGeom>
          <a:solidFill>
            <a:srgbClr val="3399FF"/>
          </a:solidFill>
          <a:ln w="25400" algn="ctr">
            <a:solidFill>
              <a:srgbClr val="0A85FF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dirty="0">
                <a:solidFill>
                  <a:srgbClr val="000000"/>
                </a:solidFill>
                <a:latin typeface="+mn-lt"/>
                <a:hlinkClick r:id="rId2" action="ppaction://hlinksldjump"/>
              </a:rPr>
              <a:t>ВОПРОСЫ</a:t>
            </a:r>
            <a:endParaRPr lang="ru-RU" sz="4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8434" name="WordArt 4"/>
          <p:cNvSpPr>
            <a:spLocks noChangeArrowheads="1" noChangeShapeType="1" noTextEdit="1"/>
          </p:cNvSpPr>
          <p:nvPr/>
        </p:nvSpPr>
        <p:spPr bwMode="auto">
          <a:xfrm>
            <a:off x="501650" y="1916113"/>
            <a:ext cx="8642350" cy="2232025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4287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CCFF"/>
                </a:solidFill>
                <a:latin typeface="Impact"/>
              </a:rPr>
              <a:t>КОНКУРС ЗНАТОКОВ САНЭПИДРЕЖИМА В ЛПУ</a:t>
            </a:r>
          </a:p>
        </p:txBody>
      </p:sp>
      <p:pic>
        <p:nvPicPr>
          <p:cNvPr id="18435" name="Picture 7" descr="E:\Анимашки\bar1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08725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9" descr="951584455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24300" y="260350"/>
            <a:ext cx="1439863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571604" y="5072074"/>
            <a:ext cx="6286544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Tahoma" pitchFamily="34" charset="0"/>
              </a:rPr>
              <a:t>Замачивание на 60 минут в 3% растворе хлорамина.</a:t>
            </a:r>
            <a:endParaRPr lang="ru-RU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FFF99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n-lt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643063" y="2786063"/>
            <a:ext cx="58578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Стрелка влево 4">
            <a:hlinkClick r:id="rId2" action="ppaction://hlinksldjump"/>
          </p:cNvPr>
          <p:cNvSpPr/>
          <p:nvPr/>
        </p:nvSpPr>
        <p:spPr>
          <a:xfrm>
            <a:off x="8501063" y="6357938"/>
            <a:ext cx="357187" cy="28575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8372" name="Рисунок 6" descr="наконечники клизменые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50" y="285750"/>
            <a:ext cx="7429500" cy="450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857752" y="4286256"/>
            <a:ext cx="3518913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3399FF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</a:rPr>
              <a:t>Клизменные наконечники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071670" y="5429264"/>
            <a:ext cx="5286413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Tahoma" pitchFamily="34" charset="0"/>
              </a:rPr>
              <a:t>Замачивание в 1% растворе хлорамина на 30 минут.</a:t>
            </a:r>
            <a:endParaRPr lang="ru-RU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FFF99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n-lt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643063" y="2786063"/>
            <a:ext cx="58578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Стрелка влево 4">
            <a:hlinkClick r:id="rId2" action="ppaction://hlinksldjump"/>
          </p:cNvPr>
          <p:cNvSpPr/>
          <p:nvPr/>
        </p:nvSpPr>
        <p:spPr>
          <a:xfrm>
            <a:off x="8501063" y="6357938"/>
            <a:ext cx="357187" cy="28575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9396" name="Содержимое 4" descr="ветошь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214313"/>
            <a:ext cx="7000875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5072066" y="4572008"/>
            <a:ext cx="2857520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002060"/>
                </a:solidFill>
                <a:latin typeface="Tahoma" pitchFamily="34" charset="0"/>
              </a:rPr>
              <a:t>Ветошь для уборки палат</a:t>
            </a:r>
            <a:endParaRPr lang="ru-RU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FFF99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428728" y="5572140"/>
            <a:ext cx="6858048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Tahoma" pitchFamily="34" charset="0"/>
              </a:rPr>
              <a:t>2-х кратное протирание 1% раствором хлорамина с интервалом в 15 минут.</a:t>
            </a:r>
            <a:endParaRPr lang="ru-RU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FFF99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n-lt"/>
            </a:endParaRPr>
          </a:p>
        </p:txBody>
      </p:sp>
      <p:sp>
        <p:nvSpPr>
          <p:cNvPr id="5" name="Стрелка влево 4">
            <a:hlinkClick r:id="rId2" action="ppaction://hlinksldjump"/>
          </p:cNvPr>
          <p:cNvSpPr/>
          <p:nvPr/>
        </p:nvSpPr>
        <p:spPr>
          <a:xfrm>
            <a:off x="8501063" y="6357938"/>
            <a:ext cx="357187" cy="28575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60419" name="Picture 1" descr="E:\Новая папка\ммк\2902201242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714625" y="285750"/>
            <a:ext cx="3500438" cy="507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285852" y="5500702"/>
            <a:ext cx="6786610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Tahoma" pitchFamily="34" charset="0"/>
              </a:rPr>
              <a:t>замачивание на 60 минут в 6% растворе перекиси водорода.</a:t>
            </a:r>
            <a:endParaRPr lang="ru-RU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FFF99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n-lt"/>
            </a:endParaRPr>
          </a:p>
        </p:txBody>
      </p:sp>
      <p:pic>
        <p:nvPicPr>
          <p:cNvPr id="61442" name="Picture 1" descr="E:\Новая папка\ммк\2902201242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85813" y="285750"/>
            <a:ext cx="7786687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429124" y="4500570"/>
            <a:ext cx="4009431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</a:rPr>
              <a:t>Перчатки медицинские б/у</a:t>
            </a:r>
          </a:p>
        </p:txBody>
      </p:sp>
      <p:sp>
        <p:nvSpPr>
          <p:cNvPr id="10" name="Стрелка влево 9">
            <a:hlinkClick r:id="rId3" action="ppaction://hlinksldjump"/>
          </p:cNvPr>
          <p:cNvSpPr/>
          <p:nvPr/>
        </p:nvSpPr>
        <p:spPr>
          <a:xfrm>
            <a:off x="8501063" y="6357938"/>
            <a:ext cx="357187" cy="285750"/>
          </a:xfrm>
          <a:prstGeom prst="leftArrow">
            <a:avLst>
              <a:gd name="adj1" fmla="val 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500034" y="5643578"/>
            <a:ext cx="7858181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Tahoma" pitchFamily="34" charset="0"/>
              </a:rPr>
              <a:t>2-х кратное протирание 3% раствором хлорамина с интервалом в 15 минут.</a:t>
            </a:r>
            <a:endParaRPr lang="ru-RU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FFF99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n-lt"/>
            </a:endParaRPr>
          </a:p>
        </p:txBody>
      </p:sp>
      <p:sp>
        <p:nvSpPr>
          <p:cNvPr id="5" name="Стрелка влево 4">
            <a:hlinkClick r:id="rId2" action="ppaction://hlinksldjump"/>
          </p:cNvPr>
          <p:cNvSpPr/>
          <p:nvPr/>
        </p:nvSpPr>
        <p:spPr>
          <a:xfrm>
            <a:off x="8501063" y="6357938"/>
            <a:ext cx="357187" cy="28575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>
                <a:solidFill>
                  <a:srgbClr val="FFFFFF"/>
                </a:solidFill>
                <a:latin typeface="Calibri" pitchFamily="34" charset="0"/>
                <a:hlinkClick r:id="rId2" action="ppaction://hlinksldjump"/>
              </a:rPr>
              <a:t> </a:t>
            </a:r>
            <a:endParaRPr lang="en-US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62467" name="Picture 1" descr="E:\Новая папка\ммк\2902201242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00375" y="285750"/>
            <a:ext cx="2928938" cy="535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571736" y="5643578"/>
            <a:ext cx="4746813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</a:rPr>
              <a:t>Обработка в </a:t>
            </a:r>
            <a:r>
              <a:rPr lang="ru-RU" sz="2800" b="1" spc="50" dirty="0" err="1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</a:rPr>
              <a:t>дезкамере</a:t>
            </a:r>
            <a:endParaRPr lang="ru-RU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n-lt"/>
            </a:endParaRPr>
          </a:p>
        </p:txBody>
      </p:sp>
      <p:sp>
        <p:nvSpPr>
          <p:cNvPr id="5" name="Стрелка влево 4">
            <a:hlinkClick r:id="rId2" action="ppaction://hlinksldjump"/>
          </p:cNvPr>
          <p:cNvSpPr/>
          <p:nvPr/>
        </p:nvSpPr>
        <p:spPr>
          <a:xfrm>
            <a:off x="8501063" y="6357938"/>
            <a:ext cx="357187" cy="28575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>
                <a:solidFill>
                  <a:srgbClr val="FFFFFF"/>
                </a:solidFill>
                <a:latin typeface="Calibri" pitchFamily="34" charset="0"/>
                <a:hlinkClick r:id="rId2" action="ppaction://hlinksldjump"/>
              </a:rPr>
              <a:t> </a:t>
            </a:r>
            <a:endParaRPr lang="en-US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63491" name="Picture 1" descr="E:\Новая папка\ммк\2902201242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500" y="142875"/>
            <a:ext cx="8001000" cy="507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857224" y="357166"/>
            <a:ext cx="7617791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FF99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</a:rPr>
              <a:t>Матрацы при заключительной дезинфекции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571472" y="5429264"/>
            <a:ext cx="7786742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Tahoma" pitchFamily="34" charset="0"/>
              </a:rPr>
              <a:t>2-х кратное протирание  1% раствором хлорамина с интервалом в 15 минут.</a:t>
            </a:r>
            <a:endParaRPr lang="ru-RU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FFF99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n-lt"/>
            </a:endParaRPr>
          </a:p>
        </p:txBody>
      </p:sp>
      <p:sp>
        <p:nvSpPr>
          <p:cNvPr id="5" name="Стрелка влево 4">
            <a:hlinkClick r:id="rId2" action="ppaction://hlinksldjump"/>
          </p:cNvPr>
          <p:cNvSpPr/>
          <p:nvPr/>
        </p:nvSpPr>
        <p:spPr>
          <a:xfrm>
            <a:off x="8501063" y="6357938"/>
            <a:ext cx="357187" cy="28575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>
                <a:solidFill>
                  <a:srgbClr val="FFFFFF"/>
                </a:solidFill>
                <a:latin typeface="Calibri" pitchFamily="34" charset="0"/>
                <a:hlinkClick r:id="rId2" action="ppaction://hlinksldjump"/>
              </a:rPr>
              <a:t> </a:t>
            </a:r>
            <a:endParaRPr lang="en-US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64515" name="Picture 1" descr="E:\Новая папка\ммк\2902201242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71625" y="214313"/>
            <a:ext cx="5429250" cy="492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143240" y="4572008"/>
            <a:ext cx="3637534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</a:rPr>
              <a:t>Тумбочки прикроватные</a:t>
            </a:r>
            <a:endParaRPr lang="ru-RU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FFF99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071538" y="5572140"/>
            <a:ext cx="7286677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Tahoma" pitchFamily="34" charset="0"/>
              </a:rPr>
              <a:t>2-х кратное протирание 3% раствором хлорамина с интервалом в 15 минут.</a:t>
            </a:r>
            <a:endParaRPr lang="ru-RU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FFF99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n-lt"/>
            </a:endParaRPr>
          </a:p>
        </p:txBody>
      </p:sp>
      <p:sp>
        <p:nvSpPr>
          <p:cNvPr id="5" name="Стрелка влево 4">
            <a:hlinkClick r:id="rId2" action="ppaction://hlinksldjump"/>
          </p:cNvPr>
          <p:cNvSpPr/>
          <p:nvPr/>
        </p:nvSpPr>
        <p:spPr>
          <a:xfrm>
            <a:off x="8501063" y="6357938"/>
            <a:ext cx="357187" cy="28575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>
                <a:solidFill>
                  <a:srgbClr val="FFFFFF"/>
                </a:solidFill>
                <a:latin typeface="Calibri" pitchFamily="34" charset="0"/>
                <a:hlinkClick r:id="rId2" action="ppaction://hlinksldjump"/>
              </a:rPr>
              <a:t> </a:t>
            </a:r>
            <a:endParaRPr lang="en-US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65539" name="Picture 1" descr="E:\Новая папка\ммк\2902201242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00125" y="285750"/>
            <a:ext cx="7500938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857356" y="5500702"/>
            <a:ext cx="5429288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Tahoma" pitchFamily="34" charset="0"/>
              </a:rPr>
              <a:t>Замачивание на 60 минут в 6% растворе перекиси водорода.</a:t>
            </a:r>
            <a:endParaRPr lang="ru-RU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FFF99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n-lt"/>
            </a:endParaRPr>
          </a:p>
        </p:txBody>
      </p:sp>
      <p:sp>
        <p:nvSpPr>
          <p:cNvPr id="5" name="Стрелка влево 4">
            <a:hlinkClick r:id="rId2" action="ppaction://hlinksldjump"/>
          </p:cNvPr>
          <p:cNvSpPr/>
          <p:nvPr/>
        </p:nvSpPr>
        <p:spPr>
          <a:xfrm>
            <a:off x="8501063" y="6357938"/>
            <a:ext cx="357187" cy="28575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66563" name="Picture 1" descr="E:\Новая папка\ммк\2902201242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71563" y="214313"/>
            <a:ext cx="7072312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857224" y="5357826"/>
            <a:ext cx="7286676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Tahoma" pitchFamily="34" charset="0"/>
              </a:rPr>
              <a:t>Замачивание на 90 минут в 4% растворе перекиси водорода и 0,5 % СМС.</a:t>
            </a:r>
            <a:endParaRPr lang="ru-RU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FFF99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n-lt"/>
            </a:endParaRPr>
          </a:p>
        </p:txBody>
      </p:sp>
      <p:sp>
        <p:nvSpPr>
          <p:cNvPr id="5" name="Стрелка влево 4">
            <a:hlinkClick r:id="rId2" action="ppaction://hlinksldjump"/>
          </p:cNvPr>
          <p:cNvSpPr/>
          <p:nvPr/>
        </p:nvSpPr>
        <p:spPr>
          <a:xfrm>
            <a:off x="8501063" y="6357938"/>
            <a:ext cx="357187" cy="28575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67587" name="Picture 1" descr="E:\Новая папка\ммк\2902201241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000250" y="214313"/>
            <a:ext cx="5000625" cy="507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WordArt 4"/>
          <p:cNvSpPr>
            <a:spLocks noChangeArrowheads="1" noChangeShapeType="1" noTextEdit="1"/>
          </p:cNvSpPr>
          <p:nvPr/>
        </p:nvSpPr>
        <p:spPr bwMode="auto">
          <a:xfrm>
            <a:off x="900113" y="1268413"/>
            <a:ext cx="7489825" cy="2232025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00"/>
                </a:solidFill>
                <a:latin typeface="Impact"/>
              </a:rPr>
              <a:t>КОНКУРС КАПИТАНОВ</a:t>
            </a:r>
          </a:p>
        </p:txBody>
      </p:sp>
      <p:pic>
        <p:nvPicPr>
          <p:cNvPr id="19458" name="Picture 9" descr="doc0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738" y="3284538"/>
            <a:ext cx="1584325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7" descr="E:\Анимашки\bar1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294438"/>
            <a:ext cx="9144000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928662" y="5572140"/>
            <a:ext cx="6715172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Tahoma" pitchFamily="34" charset="0"/>
              </a:rPr>
              <a:t>Замачивание на 60 минут в 3% растворе хлорамина.</a:t>
            </a:r>
            <a:endParaRPr lang="ru-RU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FFF99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n-lt"/>
            </a:endParaRPr>
          </a:p>
        </p:txBody>
      </p:sp>
      <p:sp>
        <p:nvSpPr>
          <p:cNvPr id="5" name="Стрелка влево 4">
            <a:hlinkClick r:id="rId2" action="ppaction://hlinksldjump"/>
          </p:cNvPr>
          <p:cNvSpPr/>
          <p:nvPr/>
        </p:nvSpPr>
        <p:spPr>
          <a:xfrm>
            <a:off x="8501063" y="6357938"/>
            <a:ext cx="357187" cy="28575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68611" name="Picture 4" descr="100_1979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750" y="500063"/>
            <a:ext cx="58578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428728" y="5143512"/>
            <a:ext cx="6643734" cy="138499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Tahoma" pitchFamily="34" charset="0"/>
              </a:rPr>
              <a:t>2-х кратное протирание 1% раствором хлорамина или 70° спиртом с интервалом в 15 минут.</a:t>
            </a:r>
            <a:endParaRPr lang="ru-RU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FFF99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n-lt"/>
            </a:endParaRPr>
          </a:p>
        </p:txBody>
      </p:sp>
      <p:sp>
        <p:nvSpPr>
          <p:cNvPr id="5" name="Стрелка влево 4">
            <a:hlinkClick r:id="rId2" action="ppaction://hlinksldjump"/>
          </p:cNvPr>
          <p:cNvSpPr/>
          <p:nvPr/>
        </p:nvSpPr>
        <p:spPr>
          <a:xfrm>
            <a:off x="8501063" y="6357938"/>
            <a:ext cx="357187" cy="28575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>
                <a:solidFill>
                  <a:srgbClr val="FFFFFF"/>
                </a:solidFill>
                <a:latin typeface="Calibri" pitchFamily="34" charset="0"/>
                <a:hlinkClick r:id="rId2" action="ppaction://hlinksldjump"/>
              </a:rPr>
              <a:t> </a:t>
            </a:r>
            <a:endParaRPr lang="en-US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69635" name="Рисунок 5" descr="фрнедоск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63" y="285750"/>
            <a:ext cx="600075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285852" y="5357826"/>
            <a:ext cx="6929486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Tahoma" pitchFamily="34" charset="0"/>
              </a:rPr>
              <a:t>Полное погружение в 3% раствор хлорамина Б на 60 минут.</a:t>
            </a:r>
            <a:endParaRPr lang="ru-RU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FFF99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n-lt"/>
            </a:endParaRPr>
          </a:p>
        </p:txBody>
      </p:sp>
      <p:sp>
        <p:nvSpPr>
          <p:cNvPr id="5" name="Стрелка влево 4">
            <a:hlinkClick r:id="rId2" action="ppaction://hlinksldjump"/>
          </p:cNvPr>
          <p:cNvSpPr/>
          <p:nvPr/>
        </p:nvSpPr>
        <p:spPr>
          <a:xfrm>
            <a:off x="8501063" y="6357938"/>
            <a:ext cx="357187" cy="28575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70659" name="Picture 15" descr="100_199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71604" y="428604"/>
            <a:ext cx="6215063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714480" y="4357694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Судно при кишечной инфекции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071538" y="5429264"/>
            <a:ext cx="6929486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Tahoma" pitchFamily="34" charset="0"/>
              </a:rPr>
              <a:t>2-х кратное протирание 1% раствором хлорамина с интервалом в 15 минут.</a:t>
            </a:r>
            <a:endParaRPr lang="ru-RU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FFF99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n-lt"/>
            </a:endParaRPr>
          </a:p>
        </p:txBody>
      </p:sp>
      <p:sp>
        <p:nvSpPr>
          <p:cNvPr id="5" name="Стрелка влево 4">
            <a:hlinkClick r:id="rId2" action="ppaction://hlinksldjump"/>
          </p:cNvPr>
          <p:cNvSpPr/>
          <p:nvPr/>
        </p:nvSpPr>
        <p:spPr>
          <a:xfrm>
            <a:off x="8501063" y="6357938"/>
            <a:ext cx="357187" cy="28575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>
                <a:solidFill>
                  <a:srgbClr val="FFFFFF"/>
                </a:solidFill>
                <a:latin typeface="Calibri" pitchFamily="34" charset="0"/>
                <a:hlinkClick r:id="rId2" action="ppaction://hlinksldjump"/>
              </a:rPr>
              <a:t> </a:t>
            </a:r>
            <a:endParaRPr lang="en-US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71683" name="Содержимое 4" descr="кушетка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25" y="500063"/>
            <a:ext cx="6929438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142976" y="5000636"/>
            <a:ext cx="7072362" cy="138499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Tahoma" pitchFamily="34" charset="0"/>
              </a:rPr>
              <a:t>2-х кратное протирание с интервалом в 15 минут 6% раствором  перекиси водорода.</a:t>
            </a:r>
            <a:endParaRPr lang="ru-RU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FFF99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n-lt"/>
            </a:endParaRPr>
          </a:p>
        </p:txBody>
      </p:sp>
      <p:sp>
        <p:nvSpPr>
          <p:cNvPr id="5" name="Стрелка влево 4">
            <a:hlinkClick r:id="rId2" action="ppaction://hlinksldjump"/>
          </p:cNvPr>
          <p:cNvSpPr/>
          <p:nvPr/>
        </p:nvSpPr>
        <p:spPr>
          <a:xfrm>
            <a:off x="8501063" y="6357938"/>
            <a:ext cx="357187" cy="28575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72707" name="Picture 1" descr="E:\Новая папка\ммк\2902201242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00125" y="571500"/>
            <a:ext cx="7286625" cy="407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071538" y="642918"/>
            <a:ext cx="544732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C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</a:rPr>
              <a:t>Кушетка, загрязненная кровью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000100" y="5286388"/>
            <a:ext cx="7072363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Tahoma" pitchFamily="34" charset="0"/>
              </a:rPr>
              <a:t>2-х кратное протирание 1% раствором хлорамина с интервалом в 15 минут.</a:t>
            </a:r>
            <a:endParaRPr lang="ru-RU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FFF99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n-lt"/>
            </a:endParaRPr>
          </a:p>
        </p:txBody>
      </p:sp>
      <p:sp>
        <p:nvSpPr>
          <p:cNvPr id="5" name="Стрелка влево 4">
            <a:hlinkClick r:id="rId2" action="ppaction://hlinksldjump"/>
          </p:cNvPr>
          <p:cNvSpPr/>
          <p:nvPr/>
        </p:nvSpPr>
        <p:spPr>
          <a:xfrm>
            <a:off x="8501063" y="6357938"/>
            <a:ext cx="357187" cy="28575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>
                <a:solidFill>
                  <a:srgbClr val="FFFFFF"/>
                </a:solidFill>
                <a:latin typeface="Calibri" pitchFamily="34" charset="0"/>
                <a:hlinkClick r:id="rId2" action="ppaction://hlinksldjump"/>
              </a:rPr>
              <a:t> </a:t>
            </a:r>
            <a:endParaRPr lang="en-US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73731" name="Рисунок 9" descr="пузырь для льда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75" y="500063"/>
            <a:ext cx="6643688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214414" y="5286388"/>
            <a:ext cx="6715172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Tahoma" pitchFamily="34" charset="0"/>
              </a:rPr>
              <a:t>2-х кратное протирание 1% раствором хлорамина с интервалом в 15 минут.</a:t>
            </a:r>
            <a:endParaRPr lang="ru-RU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FFF99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n-lt"/>
            </a:endParaRPr>
          </a:p>
        </p:txBody>
      </p:sp>
      <p:sp>
        <p:nvSpPr>
          <p:cNvPr id="5" name="Стрелка влево 4">
            <a:hlinkClick r:id="rId2" action="ppaction://hlinksldjump"/>
          </p:cNvPr>
          <p:cNvSpPr/>
          <p:nvPr/>
        </p:nvSpPr>
        <p:spPr>
          <a:xfrm>
            <a:off x="8501063" y="6357938"/>
            <a:ext cx="357187" cy="28575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74755" name="Содержимое 4" descr="грелка.jpg"/>
          <p:cNvPicPr>
            <a:picLocks noChangeAspect="1"/>
          </p:cNvPicPr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1214438" y="177800"/>
            <a:ext cx="6715125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285852" y="5429264"/>
            <a:ext cx="6715172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Tahoma" pitchFamily="34" charset="0"/>
              </a:rPr>
              <a:t>Замачивание на 60 минут в 3% растворе хлорамина.</a:t>
            </a:r>
            <a:endParaRPr lang="ru-RU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FFF99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n-lt"/>
            </a:endParaRPr>
          </a:p>
        </p:txBody>
      </p:sp>
      <p:sp>
        <p:nvSpPr>
          <p:cNvPr id="5" name="Стрелка влево 4">
            <a:hlinkClick r:id="rId2" action="ppaction://hlinksldjump"/>
          </p:cNvPr>
          <p:cNvSpPr/>
          <p:nvPr/>
        </p:nvSpPr>
        <p:spPr>
          <a:xfrm>
            <a:off x="8501063" y="6357938"/>
            <a:ext cx="357187" cy="28575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75779" name="Picture 1" descr="E:\Новая папка\ммк\29022012420.jpg"/>
          <p:cNvPicPr>
            <a:picLocks noChangeAspect="1" noChangeArrowheads="1"/>
          </p:cNvPicPr>
          <p:nvPr/>
        </p:nvPicPr>
        <p:blipFill>
          <a:blip r:embed="rId3" cstate="screen">
            <a:lum bright="-12000" contrast="44000"/>
          </a:blip>
          <a:srcRect/>
          <a:stretch>
            <a:fillRect/>
          </a:stretch>
        </p:blipFill>
        <p:spPr bwMode="auto">
          <a:xfrm>
            <a:off x="1071563" y="285750"/>
            <a:ext cx="7215187" cy="478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95288" y="692150"/>
            <a:ext cx="8026400" cy="2879725"/>
          </a:xfrm>
          <a:extLst/>
        </p:spPr>
        <p:txBody>
          <a:bodyPr anchorCtr="0"/>
          <a:lstStyle/>
          <a:p>
            <a:pPr eaLnBrk="1" hangingPunct="1">
              <a:defRPr/>
            </a:pPr>
            <a:r>
              <a:rPr lang="ru-RU" sz="2800" b="1"/>
              <a:t>1. Назовите нормативный документ по профилактике ВИЧ-инфекции:</a:t>
            </a:r>
            <a:r>
              <a:rPr lang="ru-RU" sz="2800"/>
              <a:t/>
            </a:r>
            <a:br>
              <a:rPr lang="ru-RU" sz="2800"/>
            </a:br>
            <a:r>
              <a:rPr lang="ru-RU" sz="2800"/>
              <a:t>1.Приказ МЗ № 770</a:t>
            </a:r>
            <a:br>
              <a:rPr lang="ru-RU" sz="2800"/>
            </a:br>
            <a:r>
              <a:rPr lang="ru-RU" sz="2800"/>
              <a:t>2. Приказ МЗ № 342</a:t>
            </a:r>
            <a:br>
              <a:rPr lang="ru-RU" sz="2800"/>
            </a:br>
            <a:r>
              <a:rPr lang="ru-RU" sz="2800"/>
              <a:t>3. Приказ МЗ № 170</a:t>
            </a:r>
            <a:br>
              <a:rPr lang="ru-RU" sz="2800"/>
            </a:br>
            <a:r>
              <a:rPr lang="ru-RU" sz="2800"/>
              <a:t>4. Приказ МЗ № 720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611188" y="5157788"/>
            <a:ext cx="8001000" cy="1441450"/>
          </a:xfrm>
          <a:extLst/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/>
              <a:t>Ответ: 3. </a:t>
            </a:r>
            <a:r>
              <a:rPr lang="ru-RU" sz="2400"/>
              <a:t>Приказ Министерства здравоохранения РФ от 16 августа 1994 г. № 170 «О мерах  по совершенствованию профилактики и лечения ВИЧ-инфекции в РФ».</a:t>
            </a:r>
            <a:endParaRPr lang="ru-RU" sz="2800"/>
          </a:p>
        </p:txBody>
      </p:sp>
      <p:pic>
        <p:nvPicPr>
          <p:cNvPr id="20483" name="Picture 5" descr="E:\Анимашки\medsestra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738" y="3716338"/>
            <a:ext cx="8572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1557338"/>
            <a:ext cx="8229600" cy="1143000"/>
          </a:xfrm>
        </p:spPr>
        <p:txBody>
          <a:bodyPr anchorCtr="0"/>
          <a:lstStyle/>
          <a:p>
            <a:pPr algn="l" eaLnBrk="1" hangingPunct="1">
              <a:defRPr/>
            </a:pPr>
            <a:r>
              <a:rPr lang="ru-RU" sz="3800"/>
              <a:t> </a:t>
            </a:r>
            <a:endParaRPr lang="ru-RU" sz="1400">
              <a:latin typeface="Times New Roman" pitchFamily="18" charset="0"/>
            </a:endParaRP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42844" y="5072074"/>
            <a:ext cx="8626506" cy="3143248"/>
          </a:xfrm>
        </p:spPr>
        <p:txBody>
          <a:bodyPr/>
          <a:lstStyle/>
          <a:p>
            <a:pPr algn="ctr" eaLnBrk="1" hangingPunct="1">
              <a:buNone/>
              <a:defRPr/>
            </a:pPr>
            <a:r>
              <a:rPr lang="ru-RU" sz="2000" b="1" dirty="0" smtClean="0">
                <a:latin typeface="Times New Roman" pitchFamily="18" charset="0"/>
              </a:rPr>
              <a:t>Ответ: 3.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</a:rPr>
              <a:t>Приказ МЗ СССР от 31.07.1978г. № 720 « Об улучшении медицинской помощи больным с гнойными хирургическими заболеваниями и усилении мероприятий по борьбе с внутрибольничной инфекцией»</a:t>
            </a:r>
          </a:p>
          <a:p>
            <a:pPr algn="ctr" eaLnBrk="1" hangingPunct="1">
              <a:buNone/>
              <a:defRPr/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endParaRPr lang="ru-RU" sz="2000" dirty="0" smtClean="0">
              <a:latin typeface="Times New Roman" pitchFamily="18" charset="0"/>
            </a:endParaRP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285720" y="285728"/>
            <a:ext cx="8496300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2. Выберите название приказа МЗ № 720:</a:t>
            </a:r>
          </a:p>
          <a:p>
            <a:pPr marL="342900" indent="-342900">
              <a:defRPr/>
            </a:pPr>
            <a:r>
              <a:rPr lang="ru-RU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1. « Об усилении мероприятий по профилактике эпидемий сыпного тифа и борьбе с педикулезом»</a:t>
            </a:r>
          </a:p>
          <a:p>
            <a:pPr marL="514350" indent="-514350">
              <a:defRPr/>
            </a:pPr>
            <a:r>
              <a:rPr lang="ru-RU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2.   « О мерах по снижению заболеваемости вирусным гепатитом в стране»</a:t>
            </a:r>
          </a:p>
          <a:p>
            <a:pPr marL="514350" indent="-514350">
              <a:defRPr/>
            </a:pPr>
            <a:r>
              <a:rPr lang="ru-RU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3.  « Об улучшении медицинской помощи больным с гнойными хирургическими заболеваниями и усилении мероприятий по борьбе с внутрибольничной инфекцией»</a:t>
            </a:r>
          </a:p>
          <a:p>
            <a:pPr marL="514350" indent="-514350">
              <a:defRPr/>
            </a:pPr>
            <a:r>
              <a:rPr lang="ru-RU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4.   « Об утверждении инструкции по санитарно-противоэпидемическому режиму по охране труда персонала инфекционных больниц ( отделений)».</a:t>
            </a:r>
            <a:endParaRPr lang="ru-RU" sz="20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" name="Picture 5" descr="E:\Анимашки\medsestra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3929066"/>
            <a:ext cx="900113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57158" y="142852"/>
            <a:ext cx="8340754" cy="4429156"/>
          </a:xfrm>
        </p:spPr>
        <p:txBody>
          <a:bodyPr anchorCtr="0"/>
          <a:lstStyle/>
          <a:p>
            <a:pPr algn="l" eaLnBrk="1" hangingPunct="1">
              <a:defRPr/>
            </a:pPr>
            <a:r>
              <a:rPr lang="ru-RU" sz="2800" b="1" dirty="0" smtClean="0">
                <a:latin typeface="Times New Roman" pitchFamily="18" charset="0"/>
              </a:rPr>
              <a:t>3.</a:t>
            </a:r>
            <a:r>
              <a:rPr lang="ru-RU" sz="2400" b="1" dirty="0" smtClean="0">
                <a:latin typeface="Times New Roman" pitchFamily="18" charset="0"/>
              </a:rPr>
              <a:t> Медицинская сестра хирургического отделения, используя шприцы однократного применения, руководствуется действующим нормативным документом</a:t>
            </a:r>
            <a:r>
              <a:rPr lang="ru-RU" sz="2000" b="1" dirty="0" smtClean="0">
                <a:latin typeface="Times New Roman" pitchFamily="18" charset="0"/>
              </a:rPr>
              <a:t>:</a:t>
            </a:r>
            <a:br>
              <a:rPr lang="ru-RU" sz="2000" b="1" dirty="0" smtClean="0">
                <a:latin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</a:rPr>
              <a:t>1. Методические указания МУ 3.1.2318-08 </a:t>
            </a:r>
            <a:br>
              <a:rPr lang="ru-RU" sz="2400" b="1" dirty="0" smtClean="0">
                <a:latin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</a:rPr>
              <a:t>2. Сан </a:t>
            </a:r>
            <a:r>
              <a:rPr lang="ru-RU" sz="2400" b="1" dirty="0" err="1" smtClean="0">
                <a:latin typeface="Times New Roman" pitchFamily="18" charset="0"/>
              </a:rPr>
              <a:t>ПиН</a:t>
            </a:r>
            <a:r>
              <a:rPr lang="ru-RU" sz="2400" b="1" dirty="0" smtClean="0">
                <a:latin typeface="Times New Roman" pitchFamily="18" charset="0"/>
              </a:rPr>
              <a:t> 2.1.7.728-99 </a:t>
            </a:r>
            <a:br>
              <a:rPr lang="ru-RU" sz="2400" b="1" dirty="0" smtClean="0">
                <a:latin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</a:rPr>
              <a:t>3. Приказ МЗ № 720 </a:t>
            </a:r>
            <a:br>
              <a:rPr lang="ru-RU" sz="2400" b="1" dirty="0" smtClean="0">
                <a:latin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</a:rPr>
              <a:t>4. ОСТ 42-21-2-85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5286388"/>
            <a:ext cx="8229600" cy="1239825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dirty="0" smtClean="0"/>
              <a:t>    </a:t>
            </a:r>
            <a:r>
              <a:rPr lang="ru-RU" sz="1800" b="1" dirty="0" smtClean="0">
                <a:latin typeface="Times New Roman" pitchFamily="18" charset="0"/>
              </a:rPr>
              <a:t>Ответ: 1.</a:t>
            </a:r>
            <a:r>
              <a:rPr lang="ru-RU" sz="1800" b="1" dirty="0" smtClean="0">
                <a:effectLst/>
                <a:latin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</a:rPr>
              <a:t>Методические указания МУ 3.1.2318-08 «Требования к обеззараживанию, уничтожению и утилизации шприцев инъекционных однократного применения».</a:t>
            </a:r>
          </a:p>
        </p:txBody>
      </p:sp>
      <p:pic>
        <p:nvPicPr>
          <p:cNvPr id="22531" name="Picture 5" descr="E:\Анимашки\medsestra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3929066"/>
            <a:ext cx="857250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50825" y="188913"/>
            <a:ext cx="8569325" cy="3525839"/>
          </a:xfrm>
        </p:spPr>
        <p:txBody>
          <a:bodyPr anchorCtr="0"/>
          <a:lstStyle/>
          <a:p>
            <a:pPr algn="l" eaLnBrk="1" hangingPunct="1">
              <a:defRPr/>
            </a:pPr>
            <a:r>
              <a:rPr lang="ru-RU" sz="2800" b="1" dirty="0" smtClean="0">
                <a:latin typeface="Times New Roman" pitchFamily="18" charset="0"/>
              </a:rPr>
              <a:t>4. Требования к помещению терапевтического отделения содержатся в действующем  нормативном документе:</a:t>
            </a:r>
            <a:r>
              <a:rPr lang="ru-RU" sz="1800" b="1" dirty="0" smtClean="0">
                <a:latin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</a:rPr>
              <a:t>1.  Методические указания МУ 3.1.2318-08 </a:t>
            </a:r>
            <a:br>
              <a:rPr lang="ru-RU" sz="2400" b="1" dirty="0" smtClean="0">
                <a:latin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</a:rPr>
              <a:t>2.  Сан </a:t>
            </a:r>
            <a:r>
              <a:rPr lang="ru-RU" sz="2400" b="1" dirty="0" err="1" smtClean="0">
                <a:latin typeface="Times New Roman" pitchFamily="18" charset="0"/>
              </a:rPr>
              <a:t>ПиН</a:t>
            </a:r>
            <a:r>
              <a:rPr lang="ru-RU" sz="2400" b="1" dirty="0" smtClean="0">
                <a:latin typeface="Times New Roman" pitchFamily="18" charset="0"/>
              </a:rPr>
              <a:t> 2.1.3.2630-10 </a:t>
            </a:r>
            <a:br>
              <a:rPr lang="ru-RU" sz="2400" b="1" dirty="0" smtClean="0">
                <a:latin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</a:rPr>
              <a:t>3.  Приказ  МЗ № 288</a:t>
            </a:r>
            <a:br>
              <a:rPr lang="ru-RU" sz="2400" b="1" dirty="0" smtClean="0">
                <a:latin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</a:rPr>
              <a:t>4.  Приказ МЗ № 342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28596" y="4857760"/>
            <a:ext cx="8229600" cy="1506542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b="1" dirty="0" smtClean="0">
                <a:latin typeface="Times New Roman" pitchFamily="18" charset="0"/>
              </a:rPr>
              <a:t>Ответ: 2. Сан </a:t>
            </a:r>
            <a:r>
              <a:rPr lang="ru-RU" sz="2000" b="1" dirty="0" err="1" smtClean="0">
                <a:latin typeface="Times New Roman" pitchFamily="18" charset="0"/>
              </a:rPr>
              <a:t>ПиН</a:t>
            </a:r>
            <a:r>
              <a:rPr lang="ru-RU" sz="2000" b="1" dirty="0" smtClean="0">
                <a:latin typeface="Times New Roman" pitchFamily="18" charset="0"/>
              </a:rPr>
              <a:t> 2.1.3.2630-10 «Санитарно-эпидемиологические требования к организациям, осуществляющим медицинскую деятельность»</a:t>
            </a:r>
          </a:p>
        </p:txBody>
      </p:sp>
      <p:pic>
        <p:nvPicPr>
          <p:cNvPr id="23555" name="Picture 5" descr="E:\Анимашки\medsestra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3357562"/>
            <a:ext cx="857250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build="p"/>
    </p:bldLst>
  </p:timing>
</p:sld>
</file>

<file path=ppt/theme/theme1.xml><?xml version="1.0" encoding="utf-8"?>
<a:theme xmlns:a="http://schemas.openxmlformats.org/drawingml/2006/main" name="Занавес">
  <a:themeElements>
    <a:clrScheme name="Занавес 1">
      <a:dk1>
        <a:srgbClr val="602000"/>
      </a:dk1>
      <a:lt1>
        <a:srgbClr val="FFFFFF"/>
      </a:lt1>
      <a:dk2>
        <a:srgbClr val="800000"/>
      </a:dk2>
      <a:lt2>
        <a:srgbClr val="FFFFCC"/>
      </a:lt2>
      <a:accent1>
        <a:srgbClr val="FF3300"/>
      </a:accent1>
      <a:accent2>
        <a:srgbClr val="000000"/>
      </a:accent2>
      <a:accent3>
        <a:srgbClr val="C0AAAA"/>
      </a:accent3>
      <a:accent4>
        <a:srgbClr val="DADADA"/>
      </a:accent4>
      <a:accent5>
        <a:srgbClr val="FFADAA"/>
      </a:accent5>
      <a:accent6>
        <a:srgbClr val="000000"/>
      </a:accent6>
      <a:hlink>
        <a:srgbClr val="EBF25A"/>
      </a:hlink>
      <a:folHlink>
        <a:srgbClr val="F2AA68"/>
      </a:folHlink>
    </a:clrScheme>
    <a:fontScheme name="Занавес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Занавес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навес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Curtain Call</Template>
  <TotalTime>1339</TotalTime>
  <Words>1309</Words>
  <Application>Microsoft Office PowerPoint</Application>
  <PresentationFormat>Экран (4:3)</PresentationFormat>
  <Paragraphs>144</Paragraphs>
  <Slides>57</Slides>
  <Notes>4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57</vt:i4>
      </vt:variant>
    </vt:vector>
  </HeadingPairs>
  <TitlesOfParts>
    <vt:vector size="58" baseType="lpstr">
      <vt:lpstr>Занавес</vt:lpstr>
      <vt:lpstr>Слайд 1</vt:lpstr>
      <vt:lpstr>Слайд 2</vt:lpstr>
      <vt:lpstr>Слайд 3</vt:lpstr>
      <vt:lpstr>Слайд 4</vt:lpstr>
      <vt:lpstr>Слайд 5</vt:lpstr>
      <vt:lpstr>1. Назовите нормативный документ по профилактике ВИЧ-инфекции: 1.Приказ МЗ № 770 2. Приказ МЗ № 342 3. Приказ МЗ № 170 4. Приказ МЗ № 720</vt:lpstr>
      <vt:lpstr> </vt:lpstr>
      <vt:lpstr>3. Медицинская сестра хирургического отделения, используя шприцы однократного применения, руководствуется действующим нормативным документом:  1. Методические указания МУ 3.1.2318-08  2. Сан ПиН 2.1.7.728-99  3. Приказ МЗ № 720  4. ОСТ 42-21-2-85</vt:lpstr>
      <vt:lpstr>4. Требования к помещению терапевтического отделения содержатся в действующем  нормативном документе:  1.  Методические указания МУ 3.1.2318-08  2.  Сан ПиН 2.1.3.2630-10  3.  Приказ  МЗ № 288 4.  Приказ МЗ № 342</vt:lpstr>
      <vt:lpstr>5. Отраслевой стандарт ОСТ 42-21-2-85 вводится в действие следующим приказом МЗ:                1.   № 720                2.   № 770                3.   № 170                4.   № 288</vt:lpstr>
      <vt:lpstr>1. Профилактика вирусных гепатитов проводится по приказу Министерства здравоохранения :      1.   № 408      2.   № 342      3.   № 345      4.   № 916</vt:lpstr>
      <vt:lpstr>2. Действующий нормативный документ «Требования к обеззараживанию, уничтожению и утилизации шприцев инъекционных однократного применения» представляет собой:       1.   Методические указания       2.   Приказ       3.   Типовое положение       4.   Санитарно-эпидемические правила</vt:lpstr>
      <vt:lpstr>3. Выберите название Федерального закона № 38 от 30.03.1995 г.:     1.  «Об утверждении инструкции по санитарно-противоэпидемическому режиму и охране труда персонала инфекционных больниц (отделений)»     2. «Об утверждении инструкции о санитарно-противоэпидемическом режиме больниц и о порядке осуществления органами и учреждениями санитарно-эпидемиологической службы государственного санитарного надзора за санитарным состоянием лечебно-профилактических учреждений»      3.  «О предупреждении распространения в РФ заболевания, вызываемого вирусом иммунодефицита человека»      4.  « О санитарно-эпидемиологическом благополучии населения»</vt:lpstr>
      <vt:lpstr>4. В какой главе Сан ПиНа 2.1.3.2630-10 «Санитарно-эпидемиологические требования к организациям, осуществляющим медицинскую деятельность» указываются требования к профилактике ВБИ в стационарах хирургического профиля:                                              1. Глава I.                                                             2.  Глава II..                                                                 3.  Глава III.                                                                  4.  Глава IV.                                                                  5.  Глава V.                                                                  6.  Глава VI.</vt:lpstr>
      <vt:lpstr>5. Укажите номер приказа МЗ «О развитии дезинфекционного дела в стране»:     1. № 342     2. № 345     3. № 254     4. № 288</vt:lpstr>
      <vt:lpstr>1.  Выберите нормативный документ  по борьбе с педикулёзом:      1. Приказ № 345      2. Приказ № 342      3. Приказ № 288      4. Приказ № 408</vt:lpstr>
      <vt:lpstr>2. Каким нормативным документом пользуется медперсонал при проведении уборки палат:       1. СанПиН 2.1.7.728-99      2. Приказ № 770      3. Методические указания МУ 3.1.2318-08      4. СанПиН 2.1.3.2630-10</vt:lpstr>
      <vt:lpstr>3. Мероприятия об улучшении медицинской  помощи больным с гнойными хирургическими заболеваниями регламентируются приказом МЗ:   1. №288  2. №720  3. №770  4. № 916 </vt:lpstr>
      <vt:lpstr>4.Выберите название приказа МЗ № 916 от 04.08.1983        1. «Об улучшении медицинской помощи больным с гнойными хирургическими заболеваниями и усилении мероприятий по борьбе с внутрибольничной инфекцией»      2. «Об утверждении инструкции по санитарно-противоэпидемическому режиму по охране труда персонала инфекционных больниц (отделений)»      3. «О совершенствовании мероприятий по профилактике внутрибольничных инфекций в акушерских стационарах»      4. «Санитарно-эпидемиологические требования к организациям, осуществляющим медицинскую деятельность»</vt:lpstr>
      <vt:lpstr>5. Наличие и состав аварийной аптечки в ЛПУ регламентируется приказом:                  1. № 720                  2. № 288                  3. № 170                  4. № 770</vt:lpstr>
      <vt:lpstr>1.  Действующий нормативный документ « О мерах по снижению заболеваемости вирусным гепатитом в стране» представляет собой:  1.   Методические указания  2.   Приказ  3.   Федеральный закон  4.   Санитарно-эпидемические правила</vt:lpstr>
      <vt:lpstr>2. Дезинфекция предметов ухода в соматических стационарах проводится по приказу: Приказ МЗ №288   Приказ МЗ  №408   Приказ МЗ №720   Приказ МЗ №345   </vt:lpstr>
      <vt:lpstr>3. О чём гласит Федеральный закон № 52:      1.   «Об утверждении инструкции по санитарно-противоэпидемическому режиму и охране труда персонала инфекционных больниц (отделений)»     2. «Об утверждении инструкции о санитарно-противоэпидемическом режиме больниц и о порядке осуществления органами и учреждениями санитарно-эпидемиологической службы государственного санитарного надзора за санитарным состоянием ЛПУ»    3.   «О предупреждении распространения в РФ заболевания, вызываемого вирусом иммунодефицита человека»    4.   «О санитарно-эпидемиологическом благополучии населения»</vt:lpstr>
      <vt:lpstr>4.  Укажите документ, в котором прописаны средства и методы дезинфекции и стерилизации:    1. МУ 3.1.2318-08    2. СанПиН 2.1.3.2630-10    3. ОСТ 42-21-2-85    4. ФЗ №38 от 30.03.1995 г.</vt:lpstr>
      <vt:lpstr>5. В какой главе СанПиН 2.1.3.2630 – 10 «Санитарно-эпидемиологические требования к организациям, осуществляющим медицинскую деятельность» изложены требования к профилактике ВБИ в акушерских стационарах:                                                1. Глава I.                                               2. Глава II.                                               3. Глава III.                                               4. Глава IV.                                               5. Глава V.                                               6. Глава VI. </vt:lpstr>
      <vt:lpstr> </vt:lpstr>
      <vt:lpstr> ввести внутримышечно 10 мл 25% раствора сульфата магния</vt:lpstr>
      <vt:lpstr>Слайд 28</vt:lpstr>
      <vt:lpstr>Слайд 29</vt:lpstr>
      <vt:lpstr>Конкурс «Черный ящик»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  <vt:lpstr>Слайд 55</vt:lpstr>
      <vt:lpstr>Слайд 56</vt:lpstr>
      <vt:lpstr>Слайд 57</vt:lpstr>
    </vt:vector>
  </TitlesOfParts>
  <Company>mmu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195</cp:revision>
  <dcterms:created xsi:type="dcterms:W3CDTF">2008-03-27T09:42:33Z</dcterms:created>
  <dcterms:modified xsi:type="dcterms:W3CDTF">2013-04-24T16:48:04Z</dcterms:modified>
</cp:coreProperties>
</file>