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7" r:id="rId3"/>
    <p:sldId id="259" r:id="rId4"/>
    <p:sldId id="260" r:id="rId5"/>
    <p:sldId id="256" r:id="rId6"/>
    <p:sldId id="261" r:id="rId7"/>
    <p:sldId id="258" r:id="rId8"/>
    <p:sldId id="262" r:id="rId9"/>
    <p:sldId id="263" r:id="rId10"/>
    <p:sldId id="264" r:id="rId11"/>
    <p:sldId id="265" r:id="rId12"/>
    <p:sldId id="266" r:id="rId13"/>
    <p:sldId id="267" r:id="rId14"/>
    <p:sldId id="268" r:id="rId15"/>
    <p:sldId id="269" r:id="rId16"/>
    <p:sldId id="271" r:id="rId17"/>
    <p:sldId id="270"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11" name="Номер слайда 10"/>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3/12/2010</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3/12/2010</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3/12/2010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3/12/2010</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3/12/2010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3/12/2010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3/12/2010</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3/12/2010</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3/12/2010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AF463A-BC7C-46EE-9F1E-7F377CCA4891}" type="datetimeFigureOut">
              <a:rPr lang="en-US" smtClean="0"/>
              <a:pPr/>
              <a:t>3/12/2010</a:t>
            </a:fld>
            <a:endParaRPr lang="en-US"/>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3/12/2010</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открытый урок2\фыс фыс\145752_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152400" y="0"/>
            <a:ext cx="8991600" cy="2585323"/>
          </a:xfrm>
          <a:prstGeom prst="rect">
            <a:avLst/>
          </a:prstGeom>
        </p:spPr>
        <p:txBody>
          <a:bodyPr wrap="square">
            <a:spAutoFit/>
          </a:bodyPr>
          <a:lstStyle/>
          <a:p>
            <a:pPr algn="ctr"/>
            <a:r>
              <a:rPr lang="ru-RU" sz="5400" b="1" dirty="0" smtClean="0">
                <a:ln w="17780" cmpd="sng">
                  <a:solidFill>
                    <a:srgbClr val="FFFFFF"/>
                  </a:solidFill>
                  <a:prstDash val="solid"/>
                  <a:miter lim="800000"/>
                </a:ln>
                <a:solidFill>
                  <a:srgbClr val="FFFF00"/>
                </a:solidFill>
                <a:effectLst>
                  <a:outerShdw blurRad="50800" algn="tl" rotWithShape="0">
                    <a:srgbClr val="000000"/>
                  </a:outerShdw>
                </a:effectLst>
              </a:rPr>
              <a:t>Открытый</a:t>
            </a: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ru-RU" sz="5400" b="1" dirty="0" smtClean="0">
                <a:ln w="17780" cmpd="sng">
                  <a:solidFill>
                    <a:srgbClr val="FFFFFF"/>
                  </a:solidFill>
                  <a:prstDash val="solid"/>
                  <a:miter lim="800000"/>
                </a:ln>
                <a:solidFill>
                  <a:srgbClr val="FFFF00"/>
                </a:solidFill>
                <a:effectLst>
                  <a:outerShdw blurRad="50800" algn="tl" rotWithShape="0">
                    <a:srgbClr val="000000"/>
                  </a:outerShdw>
                </a:effectLst>
              </a:rPr>
              <a:t>урок</a:t>
            </a: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ru-RU" sz="5400" b="1" dirty="0" smtClean="0">
                <a:ln w="17780" cmpd="sng">
                  <a:solidFill>
                    <a:srgbClr val="FFFFFF"/>
                  </a:solidFill>
                  <a:prstDash val="solid"/>
                  <a:miter lim="800000"/>
                </a:ln>
                <a:solidFill>
                  <a:srgbClr val="FFFF00"/>
                </a:solidFill>
                <a:effectLst>
                  <a:outerShdw blurRad="50800" algn="tl" rotWithShape="0">
                    <a:srgbClr val="000000"/>
                  </a:outerShdw>
                </a:effectLst>
              </a:rPr>
              <a:t>в 49 группе </a:t>
            </a:r>
          </a:p>
          <a:p>
            <a:pPr algn="ctr"/>
            <a:r>
              <a:rPr lang="ru-RU" sz="5400" b="1" dirty="0" smtClean="0">
                <a:ln w="17780" cmpd="sng">
                  <a:solidFill>
                    <a:srgbClr val="FFFFFF"/>
                  </a:solidFill>
                  <a:prstDash val="solid"/>
                  <a:miter lim="800000"/>
                </a:ln>
                <a:solidFill>
                  <a:srgbClr val="FFFF00"/>
                </a:solidFill>
                <a:effectLst>
                  <a:outerShdw blurRad="50800" algn="tl" rotWithShape="0">
                    <a:srgbClr val="000000"/>
                  </a:outerShdw>
                </a:effectLst>
              </a:rPr>
              <a:t>по дисциплине</a:t>
            </a:r>
          </a:p>
          <a:p>
            <a:pPr algn="ctr"/>
            <a:r>
              <a:rPr lang="ru-RU" sz="5400" b="1" dirty="0" smtClean="0">
                <a:ln w="17780" cmpd="sng">
                  <a:solidFill>
                    <a:srgbClr val="FFFFFF"/>
                  </a:solidFill>
                  <a:prstDash val="solid"/>
                  <a:miter lim="800000"/>
                </a:ln>
                <a:solidFill>
                  <a:srgbClr val="FFFF00"/>
                </a:solidFill>
                <a:effectLst>
                  <a:outerShdw blurRad="50800" algn="tl" rotWithShape="0">
                    <a:srgbClr val="000000"/>
                  </a:outerShdw>
                </a:effectLst>
              </a:rPr>
              <a:t>«гражданский процесс»</a:t>
            </a:r>
            <a:endParaRPr lang="ru-RU" b="1" dirty="0">
              <a:ln w="17780" cmpd="sng">
                <a:solidFill>
                  <a:srgbClr val="FFFFFF"/>
                </a:solidFill>
                <a:prstDash val="solid"/>
                <a:miter lim="800000"/>
              </a:ln>
              <a:solidFill>
                <a:srgbClr val="FFFF00"/>
              </a:soli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183880" cy="1051560"/>
          </a:xfrm>
        </p:spPr>
        <p:style>
          <a:lnRef idx="2">
            <a:schemeClr val="accent2">
              <a:shade val="50000"/>
            </a:schemeClr>
          </a:lnRef>
          <a:fillRef idx="1">
            <a:schemeClr val="accent2"/>
          </a:fillRef>
          <a:effectRef idx="0">
            <a:schemeClr val="accent2"/>
          </a:effectRef>
          <a:fontRef idx="minor">
            <a:schemeClr val="lt1"/>
          </a:fontRef>
        </p:style>
        <p:txBody>
          <a:bodyPr/>
          <a:lstStyle/>
          <a:p>
            <a:pPr algn="ctr"/>
            <a:r>
              <a:rPr lang="ru-RU" dirty="0" smtClean="0"/>
              <a:t>4. Решите кроссворд </a:t>
            </a:r>
            <a:endParaRPr lang="ru-RU" dirty="0"/>
          </a:p>
        </p:txBody>
      </p:sp>
      <p:pic>
        <p:nvPicPr>
          <p:cNvPr id="35841" name="Picture 1" descr="C:\Users\User\Desktop\открытый урок2\фыс фыс\168493.jpg"/>
          <p:cNvPicPr>
            <a:picLocks noChangeAspect="1" noChangeArrowheads="1"/>
          </p:cNvPicPr>
          <p:nvPr/>
        </p:nvPicPr>
        <p:blipFill>
          <a:blip r:embed="rId2"/>
          <a:srcRect/>
          <a:stretch>
            <a:fillRect/>
          </a:stretch>
        </p:blipFill>
        <p:spPr bwMode="auto">
          <a:xfrm>
            <a:off x="381000" y="1600200"/>
            <a:ext cx="8458200" cy="4876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762000"/>
            <a:ext cx="8183880" cy="1051560"/>
          </a:xfrm>
        </p:spPr>
        <p:style>
          <a:lnRef idx="2">
            <a:schemeClr val="dk1"/>
          </a:lnRef>
          <a:fillRef idx="1">
            <a:schemeClr val="lt1"/>
          </a:fillRef>
          <a:effectRef idx="0">
            <a:schemeClr val="dk1"/>
          </a:effectRef>
          <a:fontRef idx="minor">
            <a:schemeClr val="dk1"/>
          </a:fontRef>
        </p:style>
        <p:txBody>
          <a:bodyPr/>
          <a:lstStyle/>
          <a:p>
            <a:r>
              <a:rPr lang="ru-RU" dirty="0" smtClean="0"/>
              <a:t>Игра № 5. «ТЫ МНЕ Я ТЕБЕ»</a:t>
            </a:r>
            <a:endParaRPr lang="ru-RU" dirty="0"/>
          </a:p>
        </p:txBody>
      </p:sp>
      <p:pic>
        <p:nvPicPr>
          <p:cNvPr id="34817" name="Picture 1" descr="C:\Users\User\Desktop\открытый урок2\фыс фыс\post-3-1251453087.jpg"/>
          <p:cNvPicPr>
            <a:picLocks noChangeAspect="1" noChangeArrowheads="1"/>
          </p:cNvPicPr>
          <p:nvPr/>
        </p:nvPicPr>
        <p:blipFill>
          <a:blip r:embed="rId2"/>
          <a:srcRect/>
          <a:stretch>
            <a:fillRect/>
          </a:stretch>
        </p:blipFill>
        <p:spPr bwMode="auto">
          <a:xfrm>
            <a:off x="457200" y="1966913"/>
            <a:ext cx="8305800" cy="451008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685800" y="457200"/>
            <a:ext cx="80772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cs typeface="Times New Roman" pitchFamily="18" charset="0"/>
              </a:rPr>
              <a:t>Суть игры заключается в том, что каждая команда выбирает тему, по которой они хотели бы отвечать на вопросы, т.е. ту тему, которую они лучше знают. После того как участники выбрали тему, другая команда задает им  вопросы на эту тему, потом аналогично поступают с другой командой. Выигрывает та команда, которая ответит на большее количество вопросов. От каждой команды должно быть не менее 10 вопросов.</a:t>
            </a:r>
            <a:endParaRPr kumimoji="0" lang="ru-RU"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458200"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3200" dirty="0" smtClean="0"/>
              <a:t>Игра № 6. Конкурс капитанов</a:t>
            </a:r>
            <a:endParaRPr lang="ru-RU" sz="3200" dirty="0"/>
          </a:p>
        </p:txBody>
      </p:sp>
      <p:pic>
        <p:nvPicPr>
          <p:cNvPr id="37891" name="Picture 3" descr="C:\Users\User\Desktop\открытый урок2\фыс фыс\thumb63321.jpg"/>
          <p:cNvPicPr>
            <a:picLocks noChangeAspect="1" noChangeArrowheads="1"/>
          </p:cNvPicPr>
          <p:nvPr/>
        </p:nvPicPr>
        <p:blipFill>
          <a:blip r:embed="rId2"/>
          <a:srcRect/>
          <a:stretch>
            <a:fillRect/>
          </a:stretch>
        </p:blipFill>
        <p:spPr bwMode="auto">
          <a:xfrm>
            <a:off x="381000" y="990600"/>
            <a:ext cx="8458200" cy="5562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990600"/>
            <a:ext cx="7086600" cy="58477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3200" b="1" dirty="0" smtClean="0"/>
              <a:t>ИГРА № 7. «КТО БЫСТРЕЕ»</a:t>
            </a:r>
            <a:endParaRPr lang="ru-RU" sz="3200" b="1" dirty="0"/>
          </a:p>
        </p:txBody>
      </p:sp>
      <p:sp>
        <p:nvSpPr>
          <p:cNvPr id="8" name="TextBox 7"/>
          <p:cNvSpPr txBox="1"/>
          <p:nvPr/>
        </p:nvSpPr>
        <p:spPr>
          <a:xfrm>
            <a:off x="457199" y="1752600"/>
            <a:ext cx="8382001" cy="369331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ru-RU" sz="2400" b="1" dirty="0" smtClean="0"/>
              <a:t>Требования игры следующие, один из участников команды </a:t>
            </a:r>
            <a:r>
              <a:rPr lang="ru-RU" sz="2400" b="1" dirty="0" smtClean="0"/>
              <a:t> </a:t>
            </a:r>
            <a:r>
              <a:rPr lang="ru-RU" sz="2400" b="1" dirty="0" smtClean="0"/>
              <a:t>должен написать стадии гражданского процесса быстрее </a:t>
            </a:r>
            <a:endParaRPr lang="ru-RU" sz="2400" b="1" dirty="0" smtClean="0"/>
          </a:p>
          <a:p>
            <a:r>
              <a:rPr lang="ru-RU" sz="2400" b="1" dirty="0" smtClean="0"/>
              <a:t>другого </a:t>
            </a:r>
            <a:r>
              <a:rPr lang="ru-RU" sz="2400" b="1" dirty="0" smtClean="0"/>
              <a:t>игрока, стадии  необходимо расположить, так как </a:t>
            </a:r>
            <a:r>
              <a:rPr lang="ru-RU" sz="2400" b="1" dirty="0" smtClean="0"/>
              <a:t>они </a:t>
            </a:r>
            <a:r>
              <a:rPr lang="ru-RU" sz="2400" b="1" dirty="0" smtClean="0"/>
              <a:t>возникают в гражданском процессе. Побеждает тот, кто </a:t>
            </a:r>
            <a:endParaRPr lang="ru-RU" sz="2400" b="1" dirty="0" smtClean="0"/>
          </a:p>
          <a:p>
            <a:r>
              <a:rPr lang="ru-RU" sz="2400" b="1" dirty="0" smtClean="0"/>
              <a:t>быстрее </a:t>
            </a:r>
            <a:r>
              <a:rPr lang="ru-RU" sz="2400" b="1" dirty="0" smtClean="0"/>
              <a:t>и без ошибок их напишет. В игре принимают </a:t>
            </a:r>
            <a:r>
              <a:rPr lang="ru-RU" sz="2400" b="1" dirty="0" smtClean="0"/>
              <a:t>участие </a:t>
            </a:r>
            <a:r>
              <a:rPr lang="ru-RU" sz="2400" b="1" dirty="0" smtClean="0"/>
              <a:t>наиболее пассивные игроки команд по итогам игры.</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990600"/>
            <a:ext cx="8229600" cy="2895600"/>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ru-RU" sz="5400" dirty="0" smtClean="0"/>
              <a:t>Победители получают отметку за урок «5», проигравшая команда «4»</a:t>
            </a:r>
            <a:endParaRPr lang="ru-RU" sz="5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3-ICC.jpg"/>
          <p:cNvPicPr>
            <a:picLocks noGrp="1" noChangeAspect="1"/>
          </p:cNvPicPr>
          <p:nvPr>
            <p:ph idx="1"/>
          </p:nvPr>
        </p:nvPicPr>
        <p:blipFill>
          <a:blip r:embed="rId2"/>
          <a:stretch>
            <a:fillRect/>
          </a:stretch>
        </p:blipFill>
        <p:spPr>
          <a:xfrm>
            <a:off x="5105400" y="3543300"/>
            <a:ext cx="3602567" cy="2701925"/>
          </a:xfrm>
        </p:spPr>
      </p:pic>
      <p:sp>
        <p:nvSpPr>
          <p:cNvPr id="9" name="Прямоугольник 8"/>
          <p:cNvSpPr/>
          <p:nvPr/>
        </p:nvSpPr>
        <p:spPr>
          <a:xfrm>
            <a:off x="533400" y="533400"/>
            <a:ext cx="7848600" cy="769441"/>
          </a:xfrm>
          <a:prstGeom prst="rect">
            <a:avLst/>
          </a:prstGeom>
          <a:noFill/>
        </p:spPr>
        <p:txBody>
          <a:bodyPr wrap="square" lIns="91440" tIns="45720" rIns="91440" bIns="45720">
            <a:spAutoFit/>
          </a:bodyPr>
          <a:lstStyle/>
          <a:p>
            <a:pPr algn="ctr"/>
            <a:r>
              <a:rPr lang="ru-RU" sz="4400" b="1" cap="all" spc="0"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План урока </a:t>
            </a:r>
            <a:endParaRPr lang="ru-RU" sz="4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TextBox 9"/>
          <p:cNvSpPr txBox="1"/>
          <p:nvPr/>
        </p:nvSpPr>
        <p:spPr>
          <a:xfrm>
            <a:off x="381001" y="1524000"/>
            <a:ext cx="9144000" cy="4801314"/>
          </a:xfrm>
          <a:prstGeom prst="rect">
            <a:avLst/>
          </a:prstGeom>
          <a:noFill/>
        </p:spPr>
        <p:txBody>
          <a:bodyPr wrap="square" rtlCol="0">
            <a:spAutoFit/>
          </a:bodyPr>
          <a:lstStyle/>
          <a:p>
            <a:r>
              <a:rPr lang="ru-RU" sz="3600" b="1" dirty="0" smtClean="0">
                <a:latin typeface="Times New Roman" pitchFamily="18" charset="0"/>
                <a:cs typeface="Times New Roman" pitchFamily="18" charset="0"/>
              </a:rPr>
              <a:t>1. ИГРА-РАЗМИНКА  «СОСТАВЬ СЛОВА».</a:t>
            </a:r>
          </a:p>
          <a:p>
            <a:r>
              <a:rPr lang="ru-RU" sz="3600" b="1" dirty="0" smtClean="0">
                <a:latin typeface="Times New Roman" pitchFamily="18" charset="0"/>
                <a:cs typeface="Times New Roman" pitchFamily="18" charset="0"/>
              </a:rPr>
              <a:t>2. «ЗАМОРОЧКИ ИЗ БОЧКИ».</a:t>
            </a:r>
          </a:p>
          <a:p>
            <a:r>
              <a:rPr lang="ru-RU" sz="3600" b="1" dirty="0" smtClean="0">
                <a:latin typeface="Times New Roman" pitchFamily="18" charset="0"/>
                <a:cs typeface="Times New Roman" pitchFamily="18" charset="0"/>
              </a:rPr>
              <a:t>3. «ОДНО ИЗ ДВУХ».</a:t>
            </a:r>
          </a:p>
          <a:p>
            <a:r>
              <a:rPr lang="ru-RU" sz="3600" b="1" dirty="0" smtClean="0">
                <a:latin typeface="Times New Roman" pitchFamily="18" charset="0"/>
                <a:cs typeface="Times New Roman" pitchFamily="18" charset="0"/>
              </a:rPr>
              <a:t>4. РЕШИТЕ КРОССВОРД.</a:t>
            </a:r>
          </a:p>
          <a:p>
            <a:r>
              <a:rPr lang="ru-RU" sz="3600" b="1" dirty="0" smtClean="0">
                <a:latin typeface="Times New Roman" pitchFamily="18" charset="0"/>
                <a:cs typeface="Times New Roman" pitchFamily="18" charset="0"/>
              </a:rPr>
              <a:t>5. «ТЫ МНЕ Я ТЕБЕ».</a:t>
            </a:r>
          </a:p>
          <a:p>
            <a:r>
              <a:rPr lang="ru-RU" sz="3600" b="1" dirty="0" smtClean="0">
                <a:latin typeface="Times New Roman" pitchFamily="18" charset="0"/>
                <a:cs typeface="Times New Roman" pitchFamily="18" charset="0"/>
              </a:rPr>
              <a:t>6. КОНКУРС КАПИТАНОВ.</a:t>
            </a:r>
          </a:p>
          <a:p>
            <a:r>
              <a:rPr lang="ru-RU" sz="3600" b="1" dirty="0" smtClean="0">
                <a:latin typeface="Times New Roman" pitchFamily="18" charset="0"/>
                <a:cs typeface="Times New Roman" pitchFamily="18" charset="0"/>
              </a:rPr>
              <a:t>7. «КТО БЫСТРЕЕ»</a:t>
            </a:r>
          </a:p>
          <a:p>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022848"/>
          </a:xfrm>
        </p:spPr>
        <p:txBody>
          <a:bodyPr>
            <a:normAutofit/>
          </a:bodyPr>
          <a:lstStyle/>
          <a:p>
            <a:pPr lvl="0" algn="just">
              <a:buNone/>
            </a:pPr>
            <a:r>
              <a:rPr lang="ru-RU" sz="3600" dirty="0" smtClean="0"/>
              <a:t>ИГРА № 1.</a:t>
            </a:r>
            <a:r>
              <a:rPr lang="ru-RU" sz="3600" b="1" dirty="0" smtClean="0"/>
              <a:t> «Составь слова».</a:t>
            </a:r>
            <a:endParaRPr lang="ru-RU" sz="3600" dirty="0" smtClean="0"/>
          </a:p>
          <a:p>
            <a:pPr algn="just">
              <a:buNone/>
            </a:pPr>
            <a:r>
              <a:rPr lang="ru-RU" sz="3600" dirty="0" smtClean="0"/>
              <a:t>Игра заключается в том, чтобы за определенное время составить из букв исходного слова как можно больше новых слов. Победителем становится тот, чей список окажется длиннее</a:t>
            </a:r>
            <a:r>
              <a:rPr lang="ru-RU" sz="3600" dirty="0" smtClean="0"/>
              <a:t>.</a:t>
            </a:r>
            <a:endParaRPr lang="ru-RU" sz="3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06-00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1000" y="381000"/>
            <a:ext cx="8458200" cy="4585871"/>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algn="just"/>
            <a:r>
              <a:rPr lang="ru-RU" sz="4400" b="1" dirty="0" smtClean="0"/>
              <a:t>Задание</a:t>
            </a:r>
            <a:r>
              <a:rPr lang="ru-RU" sz="4400" b="1" dirty="0" smtClean="0"/>
              <a:t>.</a:t>
            </a:r>
          </a:p>
          <a:p>
            <a:pPr algn="just"/>
            <a:r>
              <a:rPr lang="ru-RU" sz="3600" b="1" dirty="0" smtClean="0"/>
              <a:t> </a:t>
            </a:r>
            <a:r>
              <a:rPr lang="ru-RU" sz="3200" dirty="0" smtClean="0"/>
              <a:t>Составьте из букв словосочетания</a:t>
            </a:r>
            <a:r>
              <a:rPr lang="ru-RU" sz="4000" dirty="0" smtClean="0"/>
              <a:t> </a:t>
            </a:r>
            <a:r>
              <a:rPr lang="ru-RU" sz="4000" b="1" dirty="0" smtClean="0"/>
              <a:t>«Процессуальное правопреемство»</a:t>
            </a:r>
            <a:r>
              <a:rPr lang="ru-RU" sz="4000" dirty="0" smtClean="0"/>
              <a:t> </a:t>
            </a:r>
            <a:r>
              <a:rPr lang="ru-RU" sz="3200" dirty="0" smtClean="0"/>
              <a:t>как можно больше терминов, связанных с гражданским процессуальным правом и иными отраслями права. (Время 3 минуты) </a:t>
            </a:r>
            <a:endParaRPr lang="ru-RU" sz="4400" dirty="0"/>
          </a:p>
        </p:txBody>
      </p:sp>
      <p:pic>
        <p:nvPicPr>
          <p:cNvPr id="17410" name="Picture 2" descr="C:\Users\User\Desktop\открытый урок2\фыс фыс\1263745760_verxovnyj-sud.jpg"/>
          <p:cNvPicPr>
            <a:picLocks noChangeAspect="1" noChangeArrowheads="1"/>
          </p:cNvPicPr>
          <p:nvPr/>
        </p:nvPicPr>
        <p:blipFill>
          <a:blip r:embed="rId2"/>
          <a:srcRect/>
          <a:stretch>
            <a:fillRect/>
          </a:stretch>
        </p:blipFill>
        <p:spPr bwMode="auto">
          <a:xfrm>
            <a:off x="5638800" y="4572000"/>
            <a:ext cx="3124199" cy="215344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открытый урок2\фыс фыс\f4cbd89603a07bd56b203edb004b8670_big.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0" y="0"/>
            <a:ext cx="9144000"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sz="4000" dirty="0" smtClean="0"/>
              <a:t>ИГРА № 2. «Заморочки из бочки»</a:t>
            </a:r>
            <a:endParaRPr lang="ru-RU"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946648"/>
          </a:xfrm>
        </p:spPr>
        <p:style>
          <a:lnRef idx="1">
            <a:schemeClr val="accent2"/>
          </a:lnRef>
          <a:fillRef idx="2">
            <a:schemeClr val="accent2"/>
          </a:fillRef>
          <a:effectRef idx="1">
            <a:schemeClr val="accent2"/>
          </a:effectRef>
          <a:fontRef idx="minor">
            <a:schemeClr val="dk1"/>
          </a:fontRef>
        </p:style>
        <p:txBody>
          <a:bodyPr>
            <a:normAutofit/>
          </a:bodyPr>
          <a:lstStyle/>
          <a:p>
            <a:pPr algn="just">
              <a:buNone/>
            </a:pPr>
            <a:r>
              <a:rPr lang="ru-RU" b="1" dirty="0" smtClean="0"/>
              <a:t>Суть игры состоит в том, что участникам команды по очереди предлагается вытаскивать вопросы из бочонка. В бочонке не только вопросы, но и задачи, которые необходимо решить. Команда, не ответившая на вопрос, может, обратиться за помощью к гостям урока, принимать за правильный ответ или нет ответ гостя на вопрос, решает команда. За каждый правильный ответ начисляется по 1баллу.</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381000"/>
            <a:ext cx="8183880" cy="1051560"/>
          </a:xfrm>
        </p:spPr>
        <p:style>
          <a:lnRef idx="1">
            <a:schemeClr val="accent4"/>
          </a:lnRef>
          <a:fillRef idx="3">
            <a:schemeClr val="accent4"/>
          </a:fillRef>
          <a:effectRef idx="2">
            <a:schemeClr val="accent4"/>
          </a:effectRef>
          <a:fontRef idx="minor">
            <a:schemeClr val="lt1"/>
          </a:fontRef>
        </p:style>
        <p:txBody>
          <a:bodyPr/>
          <a:lstStyle/>
          <a:p>
            <a:r>
              <a:rPr lang="ru-RU" dirty="0" smtClean="0"/>
              <a:t>Игра № 3. «Одно из двух»</a:t>
            </a:r>
            <a:endParaRPr lang="ru-RU" dirty="0"/>
          </a:p>
        </p:txBody>
      </p:sp>
      <p:pic>
        <p:nvPicPr>
          <p:cNvPr id="18434" name="Picture 2" descr="C:\Users\User\Desktop\открытый урок2\фыс фыс\giustizia-martello.jpg"/>
          <p:cNvPicPr>
            <a:picLocks noChangeAspect="1" noChangeArrowheads="1"/>
          </p:cNvPicPr>
          <p:nvPr/>
        </p:nvPicPr>
        <p:blipFill>
          <a:blip r:embed="rId2"/>
          <a:srcRect/>
          <a:stretch>
            <a:fillRect/>
          </a:stretch>
        </p:blipFill>
        <p:spPr bwMode="auto">
          <a:xfrm>
            <a:off x="457200" y="1524000"/>
            <a:ext cx="8305800" cy="4953000"/>
          </a:xfrm>
          <a:prstGeom prst="rect">
            <a:avLst/>
          </a:prstGeom>
          <a:blipFill>
            <a:blip r:embed="rId3"/>
            <a:tile tx="0" ty="0" sx="100000" sy="100000" flip="none" algn="tl"/>
          </a:blipFill>
          <a:ln w="38100">
            <a:solidFill>
              <a:srgbClr val="FFFF00"/>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641848"/>
          </a:xfrm>
        </p:spPr>
        <p:style>
          <a:lnRef idx="1">
            <a:schemeClr val="accent3"/>
          </a:lnRef>
          <a:fillRef idx="2">
            <a:schemeClr val="accent3"/>
          </a:fillRef>
          <a:effectRef idx="1">
            <a:schemeClr val="accent3"/>
          </a:effectRef>
          <a:fontRef idx="minor">
            <a:schemeClr val="dk1"/>
          </a:fontRef>
        </p:style>
        <p:txBody>
          <a:bodyPr>
            <a:normAutofit/>
          </a:bodyPr>
          <a:lstStyle/>
          <a:p>
            <a:pPr algn="ctr">
              <a:buNone/>
            </a:pPr>
            <a:r>
              <a:rPr lang="ru-RU" sz="4000" dirty="0" smtClean="0"/>
              <a:t>Игра заключается в том, чтобы студенты выбрали из двух вариантов ответов </a:t>
            </a:r>
            <a:r>
              <a:rPr lang="ru-RU" sz="4000" dirty="0" smtClean="0"/>
              <a:t>один правильный</a:t>
            </a:r>
            <a:r>
              <a:rPr lang="ru-RU" sz="4000" dirty="0" smtClean="0"/>
              <a:t>. Победителем становится тот, кто больше даст правильных ответов.</a:t>
            </a:r>
          </a:p>
          <a:p>
            <a:pPr algn="just"/>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175</TotalTime>
  <Words>406</Words>
  <PresentationFormat>Экран (4:3)</PresentationFormat>
  <Paragraphs>28</Paragraphs>
  <Slides>16</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16</vt:i4>
      </vt:variant>
    </vt:vector>
  </HeadingPairs>
  <TitlesOfParts>
    <vt:vector size="18" baseType="lpstr">
      <vt:lpstr>Аспект</vt:lpstr>
      <vt:lpstr>Бумажная</vt:lpstr>
      <vt:lpstr>Слайд 1</vt:lpstr>
      <vt:lpstr>Слайд 2</vt:lpstr>
      <vt:lpstr>Слайд 3</vt:lpstr>
      <vt:lpstr>Слайд 4</vt:lpstr>
      <vt:lpstr>Слайд 5</vt:lpstr>
      <vt:lpstr>Слайд 6</vt:lpstr>
      <vt:lpstr>Слайд 7</vt:lpstr>
      <vt:lpstr>Игра № 3. «Одно из двух»</vt:lpstr>
      <vt:lpstr>Слайд 9</vt:lpstr>
      <vt:lpstr>4. Решите кроссворд </vt:lpstr>
      <vt:lpstr>Игра № 5. «ТЫ МНЕ Я ТЕБЕ»</vt:lpstr>
      <vt:lpstr>Слайд 12</vt:lpstr>
      <vt:lpstr>Слайд 13</vt:lpstr>
      <vt:lpstr>Слайд 14</vt:lpstr>
      <vt:lpstr>Победители получают отметку за урок «5», проигравшая команда «4»</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нина владимировна</dc:creator>
  <cp:lastModifiedBy>User</cp:lastModifiedBy>
  <cp:revision>19</cp:revision>
  <dcterms:created xsi:type="dcterms:W3CDTF">2010-03-12T14:36:38Z</dcterms:created>
  <dcterms:modified xsi:type="dcterms:W3CDTF">2010-03-12T17:42:22Z</dcterms:modified>
</cp:coreProperties>
</file>