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7" r:id="rId3"/>
    <p:sldId id="258" r:id="rId4"/>
    <p:sldId id="259" r:id="rId5"/>
    <p:sldId id="260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4654" autoAdjust="0"/>
  </p:normalViewPr>
  <p:slideViewPr>
    <p:cSldViewPr>
      <p:cViewPr>
        <p:scale>
          <a:sx n="75" d="100"/>
          <a:sy n="75" d="100"/>
        </p:scale>
        <p:origin x="-102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Admin\Рабочий стол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3526" cy="6867525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143108" y="857232"/>
            <a:ext cx="600079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Требования</a:t>
            </a:r>
          </a:p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 к организации </a:t>
            </a:r>
          </a:p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современного </a:t>
            </a:r>
          </a:p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образовательного</a:t>
            </a:r>
          </a:p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 процесса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143240" y="4000504"/>
            <a:ext cx="5357850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ru-RU" sz="4000" dirty="0" smtClean="0">
              <a:solidFill>
                <a:schemeClr val="bg1"/>
              </a:solidFill>
            </a:endParaRPr>
          </a:p>
          <a:p>
            <a:pPr algn="r"/>
            <a:r>
              <a:rPr lang="ru-RU" sz="3200" dirty="0" smtClean="0">
                <a:solidFill>
                  <a:schemeClr val="bg1"/>
                </a:solidFill>
              </a:rPr>
              <a:t>Подготовила</a:t>
            </a:r>
          </a:p>
          <a:p>
            <a:pPr algn="r"/>
            <a:r>
              <a:rPr lang="ru-RU" sz="3200" dirty="0" smtClean="0">
                <a:solidFill>
                  <a:schemeClr val="bg1"/>
                </a:solidFill>
              </a:rPr>
              <a:t>М.Л. Кирдина</a:t>
            </a:r>
            <a:endParaRPr lang="ru-RU" sz="3200" dirty="0">
              <a:solidFill>
                <a:schemeClr val="bg1"/>
              </a:solidFill>
            </a:endParaRPr>
          </a:p>
        </p:txBody>
      </p:sp>
      <p:pic>
        <p:nvPicPr>
          <p:cNvPr id="9220" name="Picture 4" descr="http://allforchildren.ru/pictures/school25_s/school250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000108"/>
            <a:ext cx="2623858" cy="30718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Admin\Рабочий стол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526" y="-357214"/>
            <a:ext cx="9153526" cy="6867525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714612" y="500042"/>
            <a:ext cx="543424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Содержание</a:t>
            </a:r>
          </a:p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 образования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42911" y="2428868"/>
            <a:ext cx="764386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ru-RU" sz="3200" dirty="0" smtClean="0">
                <a:solidFill>
                  <a:schemeClr val="bg1"/>
                </a:solidFill>
              </a:rPr>
              <a:t> знания;</a:t>
            </a:r>
          </a:p>
          <a:p>
            <a:pPr>
              <a:buFontTx/>
              <a:buChar char="-"/>
            </a:pPr>
            <a:r>
              <a:rPr lang="ru-RU" sz="3200" dirty="0" smtClean="0">
                <a:solidFill>
                  <a:schemeClr val="bg1"/>
                </a:solidFill>
              </a:rPr>
              <a:t> умения;</a:t>
            </a:r>
          </a:p>
          <a:p>
            <a:pPr>
              <a:buFontTx/>
              <a:buChar char="-"/>
            </a:pPr>
            <a:r>
              <a:rPr lang="ru-RU" sz="3200" dirty="0" smtClean="0">
                <a:solidFill>
                  <a:schemeClr val="bg1"/>
                </a:solidFill>
              </a:rPr>
              <a:t> навыки;</a:t>
            </a:r>
          </a:p>
          <a:p>
            <a:pPr>
              <a:buFontTx/>
              <a:buChar char="-"/>
            </a:pPr>
            <a:r>
              <a:rPr lang="ru-RU" sz="3200" dirty="0" smtClean="0">
                <a:solidFill>
                  <a:schemeClr val="bg1"/>
                </a:solidFill>
              </a:rPr>
              <a:t> опыт творческой деятельности;</a:t>
            </a:r>
          </a:p>
          <a:p>
            <a:pPr>
              <a:buFontTx/>
              <a:buChar char="-"/>
            </a:pPr>
            <a:r>
              <a:rPr lang="ru-RU" sz="3200" dirty="0" smtClean="0">
                <a:solidFill>
                  <a:schemeClr val="bg1"/>
                </a:solidFill>
              </a:rPr>
              <a:t> опыт эмоционально-нравственного ценностного отношения к действительности</a:t>
            </a:r>
            <a:endParaRPr lang="ru-RU" sz="3200" dirty="0">
              <a:solidFill>
                <a:schemeClr val="bg1"/>
              </a:solidFill>
            </a:endParaRPr>
          </a:p>
        </p:txBody>
      </p:sp>
      <p:pic>
        <p:nvPicPr>
          <p:cNvPr id="8194" name="Picture 2" descr="http://allforchildren.ru/pictures/school25_s/school252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357166"/>
            <a:ext cx="2643206" cy="20717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Admin\Рабочий стол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3526" cy="6867525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714348" y="857232"/>
            <a:ext cx="79713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</a:rPr>
              <a:t>Разработка учебного занятия</a:t>
            </a:r>
          </a:p>
          <a:p>
            <a:pPr algn="ctr"/>
            <a:r>
              <a:rPr lang="ru-RU" sz="3600" b="1" dirty="0" smtClean="0">
                <a:solidFill>
                  <a:schemeClr val="bg1"/>
                </a:solidFill>
              </a:rPr>
              <a:t>(последовательность действий)</a:t>
            </a:r>
            <a:endParaRPr lang="ru-RU" sz="3600" b="1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85721" y="2214554"/>
            <a:ext cx="835824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1.Определение образовательного результата (целей)</a:t>
            </a:r>
          </a:p>
          <a:p>
            <a:r>
              <a:rPr lang="ru-RU" sz="3200" dirty="0" smtClean="0">
                <a:solidFill>
                  <a:schemeClr val="bg1"/>
                </a:solidFill>
              </a:rPr>
              <a:t>2. Отбор и монтаж учебного материала</a:t>
            </a:r>
          </a:p>
          <a:p>
            <a:r>
              <a:rPr lang="ru-RU" sz="3200" dirty="0" smtClean="0">
                <a:solidFill>
                  <a:schemeClr val="bg1"/>
                </a:solidFill>
              </a:rPr>
              <a:t>3. Выбор методов и приемов обучения. Методическая «аранжировка» учебного занятия</a:t>
            </a:r>
          </a:p>
          <a:p>
            <a:r>
              <a:rPr lang="ru-RU" sz="3200" dirty="0" smtClean="0">
                <a:solidFill>
                  <a:schemeClr val="bg1"/>
                </a:solidFill>
              </a:rPr>
              <a:t>4. Разработка сценария учебного занятия или составление конспекта</a:t>
            </a:r>
          </a:p>
          <a:p>
            <a:r>
              <a:rPr lang="ru-RU" sz="3200" dirty="0" smtClean="0">
                <a:solidFill>
                  <a:schemeClr val="bg1"/>
                </a:solidFill>
              </a:rPr>
              <a:t> </a:t>
            </a:r>
            <a:endParaRPr lang="ru-RU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Admin\Рабочий стол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3526" cy="6867525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143108" y="857232"/>
            <a:ext cx="474168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Типы учебных занятий</a:t>
            </a:r>
            <a:endParaRPr lang="ru-RU" sz="3600" b="1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8596" y="1928802"/>
            <a:ext cx="828680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AutoNum type="arabicPeriod"/>
            </a:pPr>
            <a:r>
              <a:rPr lang="ru-RU" sz="3200" dirty="0" smtClean="0">
                <a:solidFill>
                  <a:schemeClr val="bg1"/>
                </a:solidFill>
              </a:rPr>
              <a:t>Уроки изучения нового материала</a:t>
            </a:r>
          </a:p>
          <a:p>
            <a:pPr marL="514350" indent="-514350">
              <a:buAutoNum type="arabicPeriod"/>
            </a:pPr>
            <a:r>
              <a:rPr lang="ru-RU" sz="3200" dirty="0" smtClean="0">
                <a:solidFill>
                  <a:schemeClr val="bg1"/>
                </a:solidFill>
              </a:rPr>
              <a:t>Уроки формирования и  совершенствования умений и навыков</a:t>
            </a:r>
          </a:p>
          <a:p>
            <a:pPr marL="514350" indent="-514350">
              <a:buAutoNum type="arabicPeriod"/>
            </a:pPr>
            <a:r>
              <a:rPr lang="ru-RU" sz="3200" dirty="0" smtClean="0">
                <a:solidFill>
                  <a:schemeClr val="bg1"/>
                </a:solidFill>
              </a:rPr>
              <a:t>Уроки обобщения и систематизации знаний</a:t>
            </a:r>
          </a:p>
          <a:p>
            <a:pPr marL="514350" indent="-514350">
              <a:buAutoNum type="arabicPeriod"/>
            </a:pPr>
            <a:r>
              <a:rPr lang="ru-RU" sz="3200" dirty="0" smtClean="0">
                <a:solidFill>
                  <a:schemeClr val="bg1"/>
                </a:solidFill>
              </a:rPr>
              <a:t>Уроки контроля и коррекции ЗУН</a:t>
            </a:r>
          </a:p>
          <a:p>
            <a:pPr marL="514350" indent="-514350">
              <a:buAutoNum type="arabicPeriod"/>
            </a:pPr>
            <a:r>
              <a:rPr lang="ru-RU" sz="3200" dirty="0" smtClean="0">
                <a:solidFill>
                  <a:schemeClr val="bg1"/>
                </a:solidFill>
              </a:rPr>
              <a:t>Комбинированные уроки</a:t>
            </a:r>
            <a:endParaRPr lang="ru-RU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Admin\Рабочий стол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3526" cy="6867525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143108" y="857232"/>
            <a:ext cx="399590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Уровни усвоения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42910" y="1928802"/>
            <a:ext cx="785818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3600" dirty="0" smtClean="0">
                <a:solidFill>
                  <a:schemeClr val="bg1"/>
                </a:solidFill>
              </a:rPr>
              <a:t>Восприятие</a:t>
            </a:r>
          </a:p>
          <a:p>
            <a:pPr algn="r"/>
            <a:r>
              <a:rPr lang="ru-RU" sz="3600" dirty="0" smtClean="0">
                <a:solidFill>
                  <a:schemeClr val="bg1"/>
                </a:solidFill>
              </a:rPr>
              <a:t>Понимание</a:t>
            </a:r>
          </a:p>
          <a:p>
            <a:pPr algn="r"/>
            <a:r>
              <a:rPr lang="ru-RU" sz="3600" dirty="0" smtClean="0">
                <a:solidFill>
                  <a:schemeClr val="bg1"/>
                </a:solidFill>
              </a:rPr>
              <a:t>Осмысление</a:t>
            </a:r>
          </a:p>
          <a:p>
            <a:pPr algn="r"/>
            <a:r>
              <a:rPr lang="ru-RU" sz="3600" dirty="0" smtClean="0">
                <a:solidFill>
                  <a:schemeClr val="bg1"/>
                </a:solidFill>
              </a:rPr>
              <a:t>Обобщение</a:t>
            </a:r>
          </a:p>
          <a:p>
            <a:pPr algn="r"/>
            <a:r>
              <a:rPr lang="ru-RU" sz="3600" dirty="0" smtClean="0">
                <a:solidFill>
                  <a:schemeClr val="bg1"/>
                </a:solidFill>
              </a:rPr>
              <a:t>Закрепление</a:t>
            </a:r>
          </a:p>
          <a:p>
            <a:pPr algn="r"/>
            <a:r>
              <a:rPr lang="ru-RU" sz="3600" dirty="0" smtClean="0">
                <a:solidFill>
                  <a:schemeClr val="bg1"/>
                </a:solidFill>
              </a:rPr>
              <a:t>Применение</a:t>
            </a:r>
            <a:endParaRPr lang="ru-RU" sz="3600" dirty="0">
              <a:solidFill>
                <a:schemeClr val="bg1"/>
              </a:solidFill>
            </a:endParaRPr>
          </a:p>
        </p:txBody>
      </p:sp>
      <p:pic>
        <p:nvPicPr>
          <p:cNvPr id="9" name="Рисунок 8" descr="Образцы педагогических проектов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2000240"/>
            <a:ext cx="3500462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Admin\Рабочий стол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3526" cy="6867525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143108" y="857232"/>
            <a:ext cx="620586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Функции учебного занятия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857224" y="2428868"/>
            <a:ext cx="757242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AutoNum type="arabicPeriod"/>
            </a:pPr>
            <a:r>
              <a:rPr lang="ru-RU" sz="2800" dirty="0" smtClean="0">
                <a:solidFill>
                  <a:schemeClr val="bg1"/>
                </a:solidFill>
              </a:rPr>
              <a:t>Введение обучающихся в учебную деятельность</a:t>
            </a:r>
          </a:p>
          <a:p>
            <a:pPr marL="514350" indent="-514350">
              <a:buAutoNum type="arabicPeriod"/>
            </a:pPr>
            <a:r>
              <a:rPr lang="ru-RU" sz="2800" dirty="0" smtClean="0">
                <a:solidFill>
                  <a:schemeClr val="bg1"/>
                </a:solidFill>
              </a:rPr>
              <a:t>Создание учебной (квазипрофессиональной) ситуации</a:t>
            </a:r>
          </a:p>
          <a:p>
            <a:pPr marL="514350" indent="-514350">
              <a:buAutoNum type="arabicPeriod"/>
            </a:pPr>
            <a:r>
              <a:rPr lang="ru-RU" sz="2800" dirty="0" smtClean="0">
                <a:solidFill>
                  <a:schemeClr val="bg1"/>
                </a:solidFill>
              </a:rPr>
              <a:t>Обеспечение учебной рефлексии </a:t>
            </a:r>
          </a:p>
          <a:p>
            <a:pPr marL="514350" indent="-514350">
              <a:buAutoNum type="arabicPeriod"/>
            </a:pPr>
            <a:r>
              <a:rPr lang="ru-RU" sz="2800" dirty="0" smtClean="0">
                <a:solidFill>
                  <a:schemeClr val="bg1"/>
                </a:solidFill>
              </a:rPr>
              <a:t>Контроль за деятельностью обучающихся, постепенно переходящих в самоконтроль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 </a:t>
            </a:r>
            <a:endParaRPr lang="ru-RU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Admin\Рабочий стол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57222" y="214290"/>
            <a:ext cx="9153526" cy="6867525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857620" y="857232"/>
            <a:ext cx="442915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40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Метод </a:t>
            </a:r>
          </a:p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эмоциональной </a:t>
            </a:r>
          </a:p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драматургии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28596" y="3929066"/>
            <a:ext cx="785818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AutoNum type="arabicPeriod"/>
            </a:pPr>
            <a:r>
              <a:rPr lang="ru-RU" sz="3600" dirty="0" smtClean="0">
                <a:solidFill>
                  <a:schemeClr val="bg1"/>
                </a:solidFill>
              </a:rPr>
              <a:t>Контраст = сопоставление</a:t>
            </a:r>
          </a:p>
          <a:p>
            <a:pPr marL="514350" indent="-514350">
              <a:buAutoNum type="arabicPeriod"/>
            </a:pPr>
            <a:r>
              <a:rPr lang="ru-RU" sz="3600" dirty="0" smtClean="0">
                <a:solidFill>
                  <a:schemeClr val="bg1"/>
                </a:solidFill>
              </a:rPr>
              <a:t>Насыщение эмоционального тона урока</a:t>
            </a:r>
          </a:p>
          <a:p>
            <a:pPr marL="514350" indent="-514350">
              <a:buAutoNum type="arabicPeriod"/>
            </a:pPr>
            <a:endParaRPr lang="ru-RU" sz="3600" b="1" dirty="0">
              <a:solidFill>
                <a:schemeClr val="bg1"/>
              </a:solidFill>
            </a:endParaRPr>
          </a:p>
        </p:txBody>
      </p:sp>
      <p:pic>
        <p:nvPicPr>
          <p:cNvPr id="3074" name="Picture 2" descr="https://encrypted-tbn3.gstatic.com/images?q=tbn:ANd9GcQxt7T-VneKkJ5q9n3EEX7MS6iVQ7PuQv2IXDy5l2OkUUOmU-Pb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928670"/>
            <a:ext cx="2928958" cy="29289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Admin\Рабочий стол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3526" cy="6867525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85720" y="500042"/>
            <a:ext cx="835824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Композиционное решение  занятия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71472" y="1714488"/>
            <a:ext cx="7929618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>
              <a:buAutoNum type="arabicPeriod"/>
            </a:pPr>
            <a:r>
              <a:rPr lang="ru-RU" sz="3200" dirty="0" smtClean="0">
                <a:solidFill>
                  <a:schemeClr val="bg1"/>
                </a:solidFill>
              </a:rPr>
              <a:t>Экспозиция </a:t>
            </a:r>
          </a:p>
          <a:p>
            <a:pPr marL="742950" indent="-742950">
              <a:buAutoNum type="arabicPeriod"/>
            </a:pPr>
            <a:r>
              <a:rPr lang="ru-RU" sz="3200" dirty="0" smtClean="0">
                <a:solidFill>
                  <a:schemeClr val="bg1"/>
                </a:solidFill>
              </a:rPr>
              <a:t>Завязка</a:t>
            </a:r>
          </a:p>
          <a:p>
            <a:pPr marL="742950" indent="-742950">
              <a:buAutoNum type="arabicPeriod"/>
            </a:pPr>
            <a:r>
              <a:rPr lang="ru-RU" sz="3200" dirty="0" smtClean="0">
                <a:solidFill>
                  <a:schemeClr val="bg1"/>
                </a:solidFill>
              </a:rPr>
              <a:t>Развитие эмоционального тона (контраст или насыщение)</a:t>
            </a:r>
          </a:p>
          <a:p>
            <a:pPr marL="742950" indent="-742950">
              <a:buAutoNum type="arabicPeriod"/>
            </a:pPr>
            <a:r>
              <a:rPr lang="ru-RU" sz="3200" dirty="0" smtClean="0">
                <a:solidFill>
                  <a:schemeClr val="bg1"/>
                </a:solidFill>
              </a:rPr>
              <a:t>Кульминация (близка к финалу или совпадает с ним)</a:t>
            </a:r>
          </a:p>
          <a:p>
            <a:pPr marL="742950" indent="-742950">
              <a:buAutoNum type="arabicPeriod"/>
            </a:pPr>
            <a:r>
              <a:rPr lang="ru-RU" sz="3200" dirty="0" smtClean="0">
                <a:solidFill>
                  <a:schemeClr val="bg1"/>
                </a:solidFill>
              </a:rPr>
              <a:t>Развязка (выводы, умозаключения)</a:t>
            </a:r>
          </a:p>
          <a:p>
            <a:pPr marL="742950" indent="-742950">
              <a:buAutoNum type="arabicPeriod"/>
            </a:pPr>
            <a:r>
              <a:rPr lang="ru-RU" sz="3200" dirty="0" smtClean="0">
                <a:solidFill>
                  <a:schemeClr val="bg1"/>
                </a:solidFill>
              </a:rPr>
              <a:t>Последействие</a:t>
            </a:r>
            <a:endParaRPr lang="ru-RU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181</Words>
  <Application>Microsoft Office PowerPoint</Application>
  <PresentationFormat>Экран (4:3)</PresentationFormat>
  <Paragraphs>54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гнагн</cp:lastModifiedBy>
  <cp:revision>17</cp:revision>
  <dcterms:modified xsi:type="dcterms:W3CDTF">2013-04-24T16:25:27Z</dcterms:modified>
</cp:coreProperties>
</file>