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36E628-B5E6-4ECC-8101-369E91DD263A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55D3C7-956F-4676-A9B2-FE047371C68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0"/>
            <a:ext cx="8062912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</a:rPr>
              <a:t>Тема урока: </a:t>
            </a:r>
            <a:r>
              <a:rPr lang="ru-RU" sz="3200" dirty="0" smtClean="0">
                <a:solidFill>
                  <a:schemeClr val="tx1"/>
                </a:solidFill>
              </a:rPr>
              <a:t>Основы бизнеса. Формы организации бизнеса. 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1357298"/>
            <a:ext cx="8062912" cy="114298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8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Задача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урока: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контроль знаний учащихся по данной теме и трансформация этих знаний для решения проблемных вопросов, связанных с организацией бизнеса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2285992"/>
            <a:ext cx="8062912" cy="257176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Цели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 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 применение полученных знаний при выполнение  различный видов заданий;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- развитие памяти, логического мышления, грамотной речи;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-   воспитание целеустремленности, любознательности   и позитивности.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1472" y="5286388"/>
            <a:ext cx="8062912" cy="114298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Тип урока: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повторительно-обобщающий</a:t>
            </a: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 </a:t>
            </a:r>
          </a:p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Форма </a:t>
            </a: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урока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игровая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Задание № 4.   </a:t>
            </a:r>
            <a:r>
              <a:rPr lang="ru-RU" b="1" dirty="0"/>
              <a:t>Вам необходимо заполнить схему: выделив красным -  недостатки товарищества,  синим -  недостатки малого бизнеса,   черным -  недостатки единоличного владения</a:t>
            </a:r>
            <a:r>
              <a:rPr lang="ru-RU" dirty="0"/>
              <a:t>.</a:t>
            </a:r>
          </a:p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 4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Полная имущественная    </a:t>
            </a:r>
            <a:r>
              <a:rPr lang="ru-RU" dirty="0" smtClean="0"/>
              <a:t>     ТОВАРИЩЕСТВО              организовать </a:t>
            </a:r>
            <a:endParaRPr lang="ru-RU" dirty="0"/>
          </a:p>
          <a:p>
            <a:r>
              <a:rPr lang="ru-RU" dirty="0"/>
              <a:t>      ответственность                                                            </a:t>
            </a:r>
            <a:r>
              <a:rPr lang="ru-RU" dirty="0" smtClean="0"/>
              <a:t>  очень </a:t>
            </a:r>
            <a:r>
              <a:rPr lang="ru-RU" dirty="0"/>
              <a:t>дорого и </a:t>
            </a:r>
            <a:r>
              <a:rPr lang="ru-RU" dirty="0" smtClean="0"/>
              <a:t>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сложно</a:t>
            </a:r>
            <a:endParaRPr lang="ru-RU" dirty="0"/>
          </a:p>
          <a:p>
            <a:r>
              <a:rPr lang="ru-RU" dirty="0"/>
              <a:t> </a:t>
            </a:r>
          </a:p>
          <a:p>
            <a:r>
              <a:rPr lang="ru-RU" dirty="0"/>
              <a:t>Ограниченный капитал           ЕДИНОЛИЧНОЕ           </a:t>
            </a:r>
            <a:r>
              <a:rPr lang="ru-RU" dirty="0" smtClean="0"/>
              <a:t> Трудности                                             </a:t>
            </a:r>
          </a:p>
          <a:p>
            <a:r>
              <a:rPr lang="ru-RU" dirty="0" smtClean="0"/>
              <a:t>                                                           ВЛАДЕНИЕ                  совместного</a:t>
            </a:r>
            <a:endParaRPr lang="ru-RU" dirty="0"/>
          </a:p>
          <a:p>
            <a:r>
              <a:rPr lang="ru-RU" dirty="0"/>
              <a:t>                                                     </a:t>
            </a:r>
            <a:r>
              <a:rPr lang="ru-RU" dirty="0" smtClean="0"/>
              <a:t>                                              управления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Оплата специальных                КОРПОРАЦИЯ	 </a:t>
            </a:r>
            <a:r>
              <a:rPr lang="ru-RU" dirty="0" smtClean="0"/>
              <a:t> </a:t>
            </a:r>
            <a:r>
              <a:rPr lang="ru-RU" dirty="0"/>
              <a:t>неограниченная </a:t>
            </a:r>
          </a:p>
          <a:p>
            <a:r>
              <a:rPr lang="ru-RU" dirty="0"/>
              <a:t>налогов                                                                                    </a:t>
            </a:r>
            <a:r>
              <a:rPr lang="ru-RU" dirty="0" smtClean="0"/>
              <a:t>имущественная                      </a:t>
            </a:r>
            <a:endParaRPr lang="ru-RU" dirty="0"/>
          </a:p>
          <a:p>
            <a:r>
              <a:rPr lang="ru-RU" dirty="0"/>
              <a:t>                                                                                                   </a:t>
            </a:r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321468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214311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/>
              <a:t>Задание № 4.   </a:t>
            </a:r>
            <a:r>
              <a:rPr lang="ru-RU" b="1" dirty="0"/>
              <a:t>Вам необходимо заполнить схему: выделив красным -  недостатки товарищества,  синим -  недостатки </a:t>
            </a:r>
            <a:r>
              <a:rPr lang="ru-RU" b="1" dirty="0" smtClean="0"/>
              <a:t>корпорации,   </a:t>
            </a:r>
            <a:r>
              <a:rPr lang="ru-RU" b="1" dirty="0"/>
              <a:t>черным -  недостатки единоличного владения</a:t>
            </a:r>
            <a:r>
              <a:rPr lang="ru-RU" dirty="0"/>
              <a:t>.</a:t>
            </a:r>
          </a:p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 4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Полная имущественная    </a:t>
            </a:r>
            <a:r>
              <a:rPr lang="ru-RU" dirty="0" smtClean="0"/>
              <a:t>     ТОВАРИЩЕСТВО              организовать </a:t>
            </a:r>
            <a:endParaRPr lang="ru-RU" dirty="0"/>
          </a:p>
          <a:p>
            <a:r>
              <a:rPr lang="ru-RU" dirty="0"/>
              <a:t>      ответственность                                                            </a:t>
            </a:r>
            <a:r>
              <a:rPr lang="ru-RU" dirty="0" smtClean="0"/>
              <a:t>  очень </a:t>
            </a:r>
            <a:r>
              <a:rPr lang="ru-RU" dirty="0"/>
              <a:t>дорого и </a:t>
            </a:r>
            <a:r>
              <a:rPr lang="ru-RU" dirty="0" smtClean="0"/>
              <a:t>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          сложно</a:t>
            </a:r>
            <a:endParaRPr lang="ru-RU" dirty="0"/>
          </a:p>
          <a:p>
            <a:r>
              <a:rPr lang="ru-RU" dirty="0"/>
              <a:t> </a:t>
            </a:r>
          </a:p>
          <a:p>
            <a:r>
              <a:rPr lang="ru-RU" dirty="0"/>
              <a:t>Ограниченный капитал           ЕДИНОЛИЧНОЕ           </a:t>
            </a:r>
            <a:r>
              <a:rPr lang="ru-RU" dirty="0" smtClean="0"/>
              <a:t> Трудности                                             </a:t>
            </a:r>
          </a:p>
          <a:p>
            <a:r>
              <a:rPr lang="ru-RU" dirty="0" smtClean="0"/>
              <a:t>                                                           ВЛАДЕНИЕ                  совместного</a:t>
            </a:r>
            <a:endParaRPr lang="ru-RU" dirty="0"/>
          </a:p>
          <a:p>
            <a:r>
              <a:rPr lang="ru-RU" dirty="0"/>
              <a:t>                                                     </a:t>
            </a:r>
            <a:r>
              <a:rPr lang="ru-RU" dirty="0" smtClean="0"/>
              <a:t>                                              управления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Оплата специальных                КОРПОРАЦИЯ	 </a:t>
            </a:r>
            <a:r>
              <a:rPr lang="ru-RU" dirty="0" smtClean="0"/>
              <a:t> </a:t>
            </a:r>
            <a:r>
              <a:rPr lang="ru-RU" dirty="0"/>
              <a:t>неограниченная </a:t>
            </a:r>
          </a:p>
          <a:p>
            <a:r>
              <a:rPr lang="ru-RU" dirty="0"/>
              <a:t>налогов                                                                                    </a:t>
            </a:r>
            <a:r>
              <a:rPr lang="ru-RU" dirty="0" smtClean="0"/>
              <a:t>имущественная                      </a:t>
            </a:r>
            <a:endParaRPr lang="ru-RU" dirty="0"/>
          </a:p>
          <a:p>
            <a:r>
              <a:rPr lang="ru-RU" dirty="0"/>
              <a:t>                                                                                                   </a:t>
            </a:r>
            <a:r>
              <a:rPr lang="ru-RU" dirty="0" smtClean="0"/>
              <a:t>ответственность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14311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321468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4357694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1"/>
                </a:solidFill>
              </a:rPr>
              <a:t>к</a:t>
            </a:r>
            <a:r>
              <a:rPr lang="ru-RU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к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4357694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21468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2143116"/>
            <a:ext cx="357190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142976" y="0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u="sng" dirty="0"/>
              <a:t> Задание № 5.   </a:t>
            </a:r>
            <a:r>
              <a:rPr lang="ru-RU" dirty="0"/>
              <a:t>Вам необходимо заполнить таблицу. </a:t>
            </a:r>
          </a:p>
          <a:p>
            <a:r>
              <a:rPr lang="ru-RU" dirty="0"/>
              <a:t> </a:t>
            </a:r>
          </a:p>
          <a:p>
            <a:pPr algn="ctr"/>
            <a:r>
              <a:rPr lang="ru-RU" dirty="0"/>
              <a:t>	</a:t>
            </a:r>
            <a:r>
              <a:rPr lang="ru-RU" b="1" u="sng" dirty="0"/>
              <a:t>Карточка № </a:t>
            </a:r>
            <a:r>
              <a:rPr lang="ru-RU" b="1" u="sng" dirty="0" smtClean="0"/>
              <a:t>5</a:t>
            </a:r>
          </a:p>
          <a:p>
            <a:pPr algn="ctr"/>
            <a:endParaRPr lang="ru-RU" dirty="0" smtClean="0"/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1214422"/>
          <a:ext cx="6929487" cy="4214842"/>
        </p:xfrm>
        <a:graphic>
          <a:graphicData uri="http://schemas.openxmlformats.org/drawingml/2006/table">
            <a:tbl>
              <a:tblPr/>
              <a:tblGrid>
                <a:gridCol w="1731828"/>
                <a:gridCol w="1732553"/>
                <a:gridCol w="1732553"/>
                <a:gridCol w="1732553"/>
              </a:tblGrid>
              <a:tr h="6484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Формы организации бизнеса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Преимущества форм организации бизнеса.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26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1. Единоличное владение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А. возможность удовлетворять особые потребности и способность адаптироваться к изменениям.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218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 Малый бизнес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Б. неограниченность существования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43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 Товарищество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В. Наиболее простой и дешевый способ организации бизнеса.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26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  Корпорация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Г. Каждый партнер вносит дополнительные средства и свежие идеи.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142976" y="0"/>
            <a:ext cx="70009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b="1" u="sng" dirty="0"/>
              <a:t> Задание № 5.   </a:t>
            </a:r>
            <a:r>
              <a:rPr lang="ru-RU" dirty="0"/>
              <a:t>Вам необходимо заполнить таблицу. </a:t>
            </a:r>
          </a:p>
          <a:p>
            <a:r>
              <a:rPr lang="ru-RU" dirty="0"/>
              <a:t> </a:t>
            </a:r>
          </a:p>
          <a:p>
            <a:pPr algn="ctr"/>
            <a:r>
              <a:rPr lang="ru-RU" dirty="0"/>
              <a:t>	</a:t>
            </a:r>
            <a:r>
              <a:rPr lang="ru-RU" b="1" u="sng" dirty="0"/>
              <a:t>Карточка № </a:t>
            </a:r>
            <a:r>
              <a:rPr lang="ru-RU" b="1" u="sng" dirty="0" smtClean="0"/>
              <a:t>5</a:t>
            </a:r>
          </a:p>
          <a:p>
            <a:pPr algn="ctr"/>
            <a:endParaRPr lang="ru-RU" dirty="0" smtClean="0"/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  <a:p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1214422"/>
          <a:ext cx="6929487" cy="4256384"/>
        </p:xfrm>
        <a:graphic>
          <a:graphicData uri="http://schemas.openxmlformats.org/drawingml/2006/table">
            <a:tbl>
              <a:tblPr/>
              <a:tblGrid>
                <a:gridCol w="1731828"/>
                <a:gridCol w="1732553"/>
                <a:gridCol w="1732553"/>
                <a:gridCol w="1732553"/>
              </a:tblGrid>
              <a:tr h="64843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Формы организации бизнеса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Преимущества форм организации бизнеса.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26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1. Единоличное владение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А. возможность удовлетворять особые потребности и способность адаптироваться к изменениям.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218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 Малый бизнес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Б. неограниченность существования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843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 Товарищество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В. Наиболее простой и дешевый способ организации бизнеса.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2657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  Корпорация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Г. Каждый партнер вносит дополнительные средства и свежие идеи.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2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85728"/>
            <a:ext cx="342902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Акционерное общество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1285860"/>
            <a:ext cx="3214710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Открытое акционерное общество (ОАО)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1285860"/>
            <a:ext cx="2928958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Закрытое акционерное общество (ЗАО)</a:t>
            </a:r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3571868" y="92867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786446" y="92867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86182" y="3357562"/>
            <a:ext cx="221457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Акция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42976" y="4500570"/>
            <a:ext cx="3214710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  (обыкновенные)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4500570"/>
            <a:ext cx="3214710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Привилегированные</a:t>
            </a:r>
            <a:endParaRPr lang="ru-RU" dirty="0"/>
          </a:p>
        </p:txBody>
      </p:sp>
      <p:sp>
        <p:nvSpPr>
          <p:cNvPr id="24" name="Стрелка вниз 23"/>
          <p:cNvSpPr/>
          <p:nvPr/>
        </p:nvSpPr>
        <p:spPr>
          <a:xfrm>
            <a:off x="5572132" y="414338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3929058" y="414338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85728"/>
            <a:ext cx="342902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Акционерное общество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1285860"/>
            <a:ext cx="3214710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Открытое акционерное общество (ОАО)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Акции этих обществ может приобрести любой желающий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14942" y="1285860"/>
            <a:ext cx="2928958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Закрытое акционерное общество (ЗАО)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Эти акции распределяются только среди учредителей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571868" y="92867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5786446" y="92867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86182" y="3357562"/>
            <a:ext cx="221457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Акция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142976" y="4500570"/>
            <a:ext cx="3214710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  (обыкновенные)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Владелец этой акции имеет право на получение определенного дохода и право участвовать в управление фирмой (голосующей)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429256" y="4500570"/>
            <a:ext cx="3214710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Привилегированные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Данная акция гарантирует получение фиксированного дохода. Однако эти акции не являются голосующими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5572132" y="414338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3929058" y="414338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/>
              <a:t>Задание № 7.   </a:t>
            </a:r>
            <a:r>
              <a:rPr lang="ru-RU" sz="1600" dirty="0"/>
              <a:t>Вам необходимо проверить свои знания  по специальным формам организации бизнеса  в течение 2-3 минут. вы должны указать стрелочками, какие черты соответствуют  каждой специальной форме организации бизнеса. 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pPr algn="ctr"/>
            <a:r>
              <a:rPr lang="ru-RU" sz="1600" b="1" u="sng" dirty="0"/>
              <a:t>Карточка № 7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Бесприбыльные                              </a:t>
            </a:r>
            <a:r>
              <a:rPr lang="ru-RU" sz="1600" dirty="0"/>
              <a:t>соглашение между</a:t>
            </a:r>
            <a:r>
              <a:rPr lang="ru-RU" sz="1600" b="1" dirty="0"/>
              <a:t>    </a:t>
            </a:r>
            <a:r>
              <a:rPr lang="ru-RU" sz="1600" dirty="0"/>
              <a:t>крупной фирмой</a:t>
            </a:r>
            <a:r>
              <a:rPr lang="ru-RU" sz="1600" b="1" dirty="0"/>
              <a:t> </a:t>
            </a:r>
            <a:r>
              <a:rPr lang="ru-RU" sz="1600" dirty="0"/>
              <a:t>и </a:t>
            </a:r>
          </a:p>
          <a:p>
            <a:r>
              <a:rPr lang="ru-RU" sz="1600" b="1" dirty="0"/>
              <a:t> корпорации                                   </a:t>
            </a:r>
            <a:r>
              <a:rPr lang="ru-RU" sz="1600" b="1" dirty="0" smtClean="0"/>
              <a:t>  </a:t>
            </a:r>
            <a:r>
              <a:rPr lang="ru-RU" sz="1600" dirty="0"/>
              <a:t>мелким предприятием, дающее право        </a:t>
            </a:r>
          </a:p>
          <a:p>
            <a:r>
              <a:rPr lang="ru-RU" sz="1600" dirty="0"/>
              <a:t>                                                         </a:t>
            </a:r>
            <a:r>
              <a:rPr lang="ru-RU" sz="1600" dirty="0" smtClean="0"/>
              <a:t>    </a:t>
            </a:r>
            <a:r>
              <a:rPr lang="ru-RU" sz="1600" dirty="0"/>
              <a:t>мелкой компании функционировать                                                     </a:t>
            </a:r>
          </a:p>
          <a:p>
            <a:r>
              <a:rPr lang="ru-RU" sz="1600" dirty="0"/>
              <a:t>                                                          </a:t>
            </a:r>
            <a:r>
              <a:rPr lang="ru-RU" sz="1600" dirty="0" smtClean="0"/>
              <a:t>   </a:t>
            </a:r>
            <a:r>
              <a:rPr lang="ru-RU" sz="1600" dirty="0"/>
              <a:t>как часть большой торговой сети</a:t>
            </a:r>
          </a:p>
          <a:p>
            <a:r>
              <a:rPr lang="ru-RU" sz="1600" b="1" dirty="0"/>
              <a:t>  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Общественные или                       </a:t>
            </a:r>
            <a:r>
              <a:rPr lang="ru-RU" sz="1600" dirty="0"/>
              <a:t>в большинстве случаев создаются для</a:t>
            </a:r>
            <a:r>
              <a:rPr lang="ru-RU" sz="1600" b="1" dirty="0"/>
              <a:t> </a:t>
            </a:r>
            <a:endParaRPr lang="ru-RU" sz="1600" dirty="0"/>
          </a:p>
          <a:p>
            <a:r>
              <a:rPr lang="ru-RU" sz="1600" b="1" dirty="0"/>
              <a:t>государственные                           </a:t>
            </a:r>
            <a:r>
              <a:rPr lang="ru-RU" sz="1600" b="1" dirty="0" smtClean="0"/>
              <a:t> </a:t>
            </a:r>
            <a:r>
              <a:rPr lang="ru-RU" sz="1600" dirty="0" smtClean="0"/>
              <a:t>обеспечения </a:t>
            </a:r>
            <a:r>
              <a:rPr lang="ru-RU" sz="1600" dirty="0"/>
              <a:t>услуг, которые частный</a:t>
            </a:r>
            <a:r>
              <a:rPr lang="ru-RU" sz="1600" b="1" dirty="0"/>
              <a:t>  </a:t>
            </a:r>
            <a:endParaRPr lang="ru-RU" sz="1600" dirty="0"/>
          </a:p>
          <a:p>
            <a:r>
              <a:rPr lang="ru-RU" sz="1600" b="1" dirty="0"/>
              <a:t>корпорации                                   </a:t>
            </a:r>
            <a:r>
              <a:rPr lang="ru-RU" sz="1600" b="1" dirty="0" smtClean="0"/>
              <a:t>   </a:t>
            </a:r>
            <a:r>
              <a:rPr lang="ru-RU" sz="1600" dirty="0"/>
              <a:t>бизнес не может или не хочет</a:t>
            </a:r>
            <a:r>
              <a:rPr lang="ru-RU" sz="1600" b="1" dirty="0"/>
              <a:t> </a:t>
            </a:r>
            <a:r>
              <a:rPr lang="ru-RU" sz="1600" dirty="0"/>
              <a:t>предоставить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Франчайзинг                                </a:t>
            </a:r>
            <a:r>
              <a:rPr lang="ru-RU" sz="1600" b="1" dirty="0" smtClean="0"/>
              <a:t>    </a:t>
            </a:r>
            <a:r>
              <a:rPr lang="ru-RU" sz="1600" dirty="0"/>
              <a:t>организуется не для извлечения </a:t>
            </a:r>
            <a:r>
              <a:rPr lang="ru-RU" sz="1600" dirty="0" smtClean="0"/>
              <a:t>прибылей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</a:t>
            </a:r>
            <a:r>
              <a:rPr lang="ru-RU" sz="1600" dirty="0"/>
              <a:t>а служит частным образовательным целям. </a:t>
            </a:r>
          </a:p>
          <a:p>
            <a:r>
              <a:rPr lang="ru-RU" sz="2000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/>
              <a:t>Задание № 7.   </a:t>
            </a:r>
            <a:r>
              <a:rPr lang="ru-RU" sz="1600" dirty="0"/>
              <a:t>Вам необходимо проверить свои знания  по специальным формам организации бизнеса  в течение 2-3 минут. вы должны указать стрелочками, какие черты соответствуют  каждой специальной форме организации бизнеса. </a:t>
            </a:r>
          </a:p>
          <a:p>
            <a:r>
              <a:rPr lang="ru-RU" sz="1600" dirty="0"/>
              <a:t> </a:t>
            </a:r>
          </a:p>
          <a:p>
            <a:r>
              <a:rPr lang="ru-RU" sz="1600" dirty="0"/>
              <a:t> </a:t>
            </a:r>
          </a:p>
          <a:p>
            <a:pPr algn="ctr"/>
            <a:r>
              <a:rPr lang="ru-RU" sz="1600" b="1" u="sng" dirty="0"/>
              <a:t>Карточка № 7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Бесприбыльные                              </a:t>
            </a:r>
            <a:r>
              <a:rPr lang="ru-RU" sz="1600" dirty="0"/>
              <a:t>соглашение между</a:t>
            </a:r>
            <a:r>
              <a:rPr lang="ru-RU" sz="1600" b="1" dirty="0"/>
              <a:t>    </a:t>
            </a:r>
            <a:r>
              <a:rPr lang="ru-RU" sz="1600" dirty="0"/>
              <a:t>крупной фирмой</a:t>
            </a:r>
            <a:r>
              <a:rPr lang="ru-RU" sz="1600" b="1" dirty="0"/>
              <a:t> </a:t>
            </a:r>
            <a:r>
              <a:rPr lang="ru-RU" sz="1600" dirty="0"/>
              <a:t>и </a:t>
            </a:r>
          </a:p>
          <a:p>
            <a:r>
              <a:rPr lang="ru-RU" sz="1600" b="1" dirty="0"/>
              <a:t> корпорации                                   </a:t>
            </a:r>
            <a:r>
              <a:rPr lang="ru-RU" sz="1600" b="1" dirty="0" smtClean="0"/>
              <a:t>  </a:t>
            </a:r>
            <a:r>
              <a:rPr lang="ru-RU" sz="1600" dirty="0"/>
              <a:t>мелким предприятием, дающее право        </a:t>
            </a:r>
          </a:p>
          <a:p>
            <a:r>
              <a:rPr lang="ru-RU" sz="1600" dirty="0"/>
              <a:t>                                                         </a:t>
            </a:r>
            <a:r>
              <a:rPr lang="ru-RU" sz="1600" dirty="0" smtClean="0"/>
              <a:t>    </a:t>
            </a:r>
            <a:r>
              <a:rPr lang="ru-RU" sz="1600" dirty="0"/>
              <a:t>мелкой компании функционировать                                                     </a:t>
            </a:r>
          </a:p>
          <a:p>
            <a:r>
              <a:rPr lang="ru-RU" sz="1600" dirty="0"/>
              <a:t>                                                          </a:t>
            </a:r>
            <a:r>
              <a:rPr lang="ru-RU" sz="1600" dirty="0" smtClean="0"/>
              <a:t>   </a:t>
            </a:r>
            <a:r>
              <a:rPr lang="ru-RU" sz="1600" dirty="0"/>
              <a:t>как часть большой торговой сети</a:t>
            </a:r>
          </a:p>
          <a:p>
            <a:r>
              <a:rPr lang="ru-RU" sz="1600" b="1" dirty="0"/>
              <a:t>  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Общественные или                       </a:t>
            </a:r>
            <a:r>
              <a:rPr lang="ru-RU" sz="1600" dirty="0"/>
              <a:t>в большинстве случаев создаются для</a:t>
            </a:r>
            <a:r>
              <a:rPr lang="ru-RU" sz="1600" b="1" dirty="0"/>
              <a:t> </a:t>
            </a:r>
            <a:endParaRPr lang="ru-RU" sz="1600" dirty="0"/>
          </a:p>
          <a:p>
            <a:r>
              <a:rPr lang="ru-RU" sz="1600" b="1" dirty="0"/>
              <a:t>государственные                           </a:t>
            </a:r>
            <a:r>
              <a:rPr lang="ru-RU" sz="1600" b="1" dirty="0" smtClean="0"/>
              <a:t> </a:t>
            </a:r>
            <a:r>
              <a:rPr lang="ru-RU" sz="1600" dirty="0" smtClean="0"/>
              <a:t>обеспечения </a:t>
            </a:r>
            <a:r>
              <a:rPr lang="ru-RU" sz="1600" dirty="0"/>
              <a:t>услуг, которые частный</a:t>
            </a:r>
            <a:r>
              <a:rPr lang="ru-RU" sz="1600" b="1" dirty="0"/>
              <a:t>  </a:t>
            </a:r>
            <a:endParaRPr lang="ru-RU" sz="1600" dirty="0"/>
          </a:p>
          <a:p>
            <a:r>
              <a:rPr lang="ru-RU" sz="1600" b="1" dirty="0"/>
              <a:t>корпорации                                   </a:t>
            </a:r>
            <a:r>
              <a:rPr lang="ru-RU" sz="1600" b="1" dirty="0" smtClean="0"/>
              <a:t>   </a:t>
            </a:r>
            <a:r>
              <a:rPr lang="ru-RU" sz="1600" dirty="0"/>
              <a:t>бизнес не может или не хочет</a:t>
            </a:r>
            <a:r>
              <a:rPr lang="ru-RU" sz="1600" b="1" dirty="0"/>
              <a:t> </a:t>
            </a:r>
            <a:r>
              <a:rPr lang="ru-RU" sz="1600" dirty="0"/>
              <a:t>предоставить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Франчайзинг                                </a:t>
            </a:r>
            <a:r>
              <a:rPr lang="ru-RU" sz="1600" b="1" dirty="0" smtClean="0"/>
              <a:t>    </a:t>
            </a:r>
            <a:r>
              <a:rPr lang="ru-RU" sz="1600" dirty="0"/>
              <a:t>организуется не для извлечения </a:t>
            </a:r>
            <a:r>
              <a:rPr lang="ru-RU" sz="1600" dirty="0" smtClean="0"/>
              <a:t>прибылей</a:t>
            </a:r>
          </a:p>
          <a:p>
            <a:r>
              <a:rPr lang="ru-RU" sz="1600" dirty="0"/>
              <a:t> </a:t>
            </a:r>
            <a:r>
              <a:rPr lang="ru-RU" sz="1600" dirty="0" smtClean="0"/>
              <a:t>                                                            </a:t>
            </a:r>
            <a:r>
              <a:rPr lang="ru-RU" sz="1600" dirty="0"/>
              <a:t>а служит частным образовательным целям. </a:t>
            </a:r>
          </a:p>
          <a:p>
            <a:r>
              <a:rPr lang="ru-RU" sz="2000" dirty="0"/>
              <a:t> 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16200000" flipH="1">
            <a:off x="1643042" y="3143248"/>
            <a:ext cx="264320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2500298" y="421481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1785918" y="3214686"/>
            <a:ext cx="2286016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062912" cy="378619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4000" i="1" dirty="0" smtClean="0">
                <a:solidFill>
                  <a:schemeClr val="tx1"/>
                </a:solidFill>
              </a:rPr>
              <a:t/>
            </a:r>
            <a:br>
              <a:rPr lang="ru-RU" sz="4000" i="1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chemeClr val="tx1"/>
                </a:solidFill>
              </a:rPr>
              <a:t>"... Когда 60% работающего населения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chemeClr val="tx1"/>
                </a:solidFill>
              </a:rPr>
              <a:t>будет трудиться в малом и среднем бизнесе,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chemeClr val="tx1"/>
                </a:solidFill>
              </a:rPr>
              <a:t>Казахстан достигнет устойчивости..."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i="1" dirty="0" smtClean="0">
                <a:solidFill>
                  <a:schemeClr val="tx1"/>
                </a:solidFill>
              </a:rPr>
              <a:t>Н. А. Назарбаев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. 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8062912" cy="64293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100" dirty="0" smtClean="0">
                <a:solidFill>
                  <a:schemeClr val="tx1"/>
                </a:solidFill>
              </a:rPr>
              <a:t>Вопрос № 1. Что такое предпринимательство?   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Предпринимательство - </a:t>
            </a:r>
            <a:r>
              <a:rPr lang="ru-RU" sz="3100" dirty="0" smtClean="0">
                <a:solidFill>
                  <a:schemeClr val="tx1"/>
                </a:solidFill>
              </a:rPr>
              <a:t>это самостоятельная, инициативная, осуществляемая на свой страх и риск деятельность граждан или групп лиц, направленная на получение прибыли.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Предпринимательство -  </a:t>
            </a:r>
            <a:r>
              <a:rPr lang="ru-RU" sz="3100" dirty="0" smtClean="0">
                <a:solidFill>
                  <a:schemeClr val="tx1"/>
                </a:solidFill>
              </a:rPr>
              <a:t>это собственное дело.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Предпринимательство </a:t>
            </a:r>
            <a:r>
              <a:rPr lang="ru-RU" sz="3100" dirty="0" smtClean="0">
                <a:solidFill>
                  <a:schemeClr val="tx1"/>
                </a:solidFill>
              </a:rPr>
              <a:t>-  это особая форма экономической активности, интеллектуальная деятельность энергичного и активного человека, создающего новое предприятие  в условиях конкуренции</a:t>
            </a:r>
            <a:r>
              <a:rPr lang="ru-RU" sz="3600" dirty="0" smtClean="0">
                <a:solidFill>
                  <a:schemeClr val="tx1"/>
                </a:solidFill>
              </a:rPr>
              <a:t>.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. 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642918"/>
            <a:ext cx="8062912" cy="4929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tx1"/>
                </a:solidFill>
              </a:rPr>
              <a:t>Вопрос № 3. Кто такой предприниматель?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	Предприниматель -  </a:t>
            </a:r>
            <a:r>
              <a:rPr lang="ru-RU" sz="3100" dirty="0" smtClean="0">
                <a:solidFill>
                  <a:schemeClr val="tx1"/>
                </a:solidFill>
              </a:rPr>
              <a:t>это человек, готовый рисковать и экспериментировать, создавая собственное дело, желающий изменить свою жизнь и готовый много и упорно трудиться.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3100" dirty="0" smtClean="0"/>
              <a:t>	Предприниматель -  </a:t>
            </a:r>
            <a:r>
              <a:rPr lang="ru-RU" sz="3100" dirty="0" smtClean="0">
                <a:solidFill>
                  <a:schemeClr val="tx1"/>
                </a:solidFill>
              </a:rPr>
              <a:t>это человек, который формирует будущее, кто ищет и реализует изменения, используя любую возможность с максимальной прибылью. </a:t>
            </a:r>
            <a:br>
              <a:rPr lang="ru-RU" sz="31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. 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285728"/>
            <a:ext cx="192882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Предприниматель</a:t>
            </a:r>
            <a:endParaRPr lang="ru-RU" sz="14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85984" y="500042"/>
            <a:ext cx="121444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29256" y="500042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571868" y="12858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786314" y="128586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428728" y="1500174"/>
            <a:ext cx="135732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Знания и навыки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1571612"/>
            <a:ext cx="157163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Способность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1571612"/>
            <a:ext cx="135732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Умения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00760" y="1500174"/>
            <a:ext cx="142876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Мотивация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14348" y="2143116"/>
            <a:ext cx="79296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 № 1. </a:t>
            </a:r>
          </a:p>
          <a:p>
            <a:pPr algn="ctr"/>
            <a:r>
              <a:rPr lang="ru-RU" sz="2400" b="1" dirty="0" smtClean="0"/>
              <a:t>            Из представленной схемы, необходимо создать портрет предпринимателя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14348" y="3214686"/>
            <a:ext cx="79296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1. Знания и навыки, для создания нового дела.</a:t>
            </a:r>
          </a:p>
          <a:p>
            <a:r>
              <a:rPr lang="ru-RU" b="1" dirty="0"/>
              <a:t>2. Умение вырабатывать новые коммерческие идеи.</a:t>
            </a:r>
          </a:p>
          <a:p>
            <a:r>
              <a:rPr lang="ru-RU" b="1" dirty="0"/>
              <a:t>3. Умение находить нестандартные решения.</a:t>
            </a:r>
          </a:p>
          <a:p>
            <a:r>
              <a:rPr lang="ru-RU" b="1" dirty="0"/>
              <a:t>4. Умение заключать сделки.</a:t>
            </a:r>
          </a:p>
          <a:p>
            <a:r>
              <a:rPr lang="ru-RU" b="1" dirty="0"/>
              <a:t>5. Умение вести переговоры, устанавливать контакты, управлять персоналом.</a:t>
            </a:r>
          </a:p>
          <a:p>
            <a:r>
              <a:rPr lang="ru-RU" b="1" dirty="0"/>
              <a:t>6. Способность дать профессиональную оценку  результатам своей деятельности. </a:t>
            </a:r>
          </a:p>
          <a:p>
            <a:r>
              <a:rPr lang="ru-RU" b="1" dirty="0"/>
              <a:t>7. Мотивация:</a:t>
            </a:r>
          </a:p>
          <a:p>
            <a:r>
              <a:rPr lang="ru-RU" b="1" dirty="0"/>
              <a:t> -  вы хотите быть независимым.</a:t>
            </a:r>
          </a:p>
          <a:p>
            <a:r>
              <a:rPr lang="ru-RU" b="1" dirty="0"/>
              <a:t> -  вы хотите зарабатывать деньги.</a:t>
            </a:r>
          </a:p>
          <a:p>
            <a:r>
              <a:rPr lang="ru-RU" b="1" dirty="0"/>
              <a:t> -  вы сами искренне верите в успех.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Карточка </a:t>
            </a:r>
            <a:r>
              <a:rPr lang="ru-RU" sz="2800" b="1" dirty="0">
                <a:latin typeface="+mj-lt"/>
              </a:rPr>
              <a:t>№ 2.</a:t>
            </a:r>
            <a:endParaRPr lang="ru-RU" sz="2800" dirty="0">
              <a:latin typeface="+mj-lt"/>
            </a:endParaRPr>
          </a:p>
          <a:p>
            <a:r>
              <a:rPr lang="ru-RU" sz="2800" b="1" dirty="0">
                <a:latin typeface="+mj-lt"/>
              </a:rPr>
              <a:t>1. Добрый</a:t>
            </a:r>
          </a:p>
          <a:p>
            <a:r>
              <a:rPr lang="ru-RU" sz="2800" b="1" dirty="0">
                <a:latin typeface="+mj-lt"/>
              </a:rPr>
              <a:t>2. Стратегия</a:t>
            </a:r>
          </a:p>
          <a:p>
            <a:r>
              <a:rPr lang="ru-RU" sz="2800" b="1" dirty="0">
                <a:latin typeface="+mj-lt"/>
              </a:rPr>
              <a:t>3. Склонность к риску</a:t>
            </a:r>
          </a:p>
          <a:p>
            <a:r>
              <a:rPr lang="ru-RU" sz="2800" b="1" dirty="0">
                <a:latin typeface="+mj-lt"/>
              </a:rPr>
              <a:t>4. Стремление к прибыли</a:t>
            </a:r>
          </a:p>
          <a:p>
            <a:r>
              <a:rPr lang="ru-RU" sz="2800" b="1" dirty="0">
                <a:latin typeface="+mj-lt"/>
              </a:rPr>
              <a:t>5. Сварливый</a:t>
            </a:r>
          </a:p>
          <a:p>
            <a:r>
              <a:rPr lang="ru-RU" sz="2800" b="1" dirty="0">
                <a:latin typeface="+mj-lt"/>
              </a:rPr>
              <a:t>6. Скупой</a:t>
            </a:r>
          </a:p>
          <a:p>
            <a:r>
              <a:rPr lang="ru-RU" sz="2800" b="1" dirty="0">
                <a:latin typeface="+mj-lt"/>
              </a:rPr>
              <a:t>7. Мечтательный </a:t>
            </a:r>
          </a:p>
          <a:p>
            <a:r>
              <a:rPr lang="ru-RU" sz="2800" b="1" dirty="0">
                <a:latin typeface="+mj-lt"/>
              </a:rPr>
              <a:t>8. Импульсивный</a:t>
            </a:r>
          </a:p>
          <a:p>
            <a:r>
              <a:rPr lang="ru-RU" sz="2800" b="1" dirty="0">
                <a:latin typeface="+mj-lt"/>
              </a:rPr>
              <a:t>9. Обладающий экономической свободой.</a:t>
            </a:r>
          </a:p>
          <a:p>
            <a:r>
              <a:rPr lang="ru-RU" sz="2800" b="1" dirty="0">
                <a:latin typeface="+mj-lt"/>
              </a:rPr>
              <a:t>10. Самостоятельный</a:t>
            </a:r>
          </a:p>
          <a:p>
            <a:r>
              <a:rPr lang="ru-RU" sz="2800" b="1" dirty="0">
                <a:latin typeface="+mj-lt"/>
              </a:rPr>
              <a:t>11. Инициативный</a:t>
            </a:r>
          </a:p>
          <a:p>
            <a:r>
              <a:rPr lang="ru-RU" sz="2800" b="1" dirty="0">
                <a:latin typeface="+mj-lt"/>
              </a:rPr>
              <a:t>12. Инновации. </a:t>
            </a:r>
          </a:p>
          <a:p>
            <a:r>
              <a:rPr lang="ru-RU" sz="2800" b="1" dirty="0">
                <a:latin typeface="+mj-lt"/>
              </a:rPr>
              <a:t> 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Карточка </a:t>
            </a:r>
            <a:r>
              <a:rPr lang="ru-RU" sz="2800" b="1" dirty="0">
                <a:latin typeface="+mj-lt"/>
              </a:rPr>
              <a:t>№ 2.</a:t>
            </a:r>
            <a:endParaRPr lang="ru-RU" sz="2800" dirty="0">
              <a:latin typeface="+mj-lt"/>
            </a:endParaRPr>
          </a:p>
          <a:p>
            <a:r>
              <a:rPr lang="ru-RU" sz="2800" b="1" dirty="0">
                <a:latin typeface="+mj-lt"/>
              </a:rPr>
              <a:t>1. Добрый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2. Стратегия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3. Склонность к риску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4. Стремление к прибыли</a:t>
            </a:r>
          </a:p>
          <a:p>
            <a:r>
              <a:rPr lang="ru-RU" sz="2800" b="1" dirty="0">
                <a:latin typeface="+mj-lt"/>
              </a:rPr>
              <a:t>5. Сварливый</a:t>
            </a:r>
          </a:p>
          <a:p>
            <a:r>
              <a:rPr lang="ru-RU" sz="2800" b="1" dirty="0">
                <a:latin typeface="+mj-lt"/>
              </a:rPr>
              <a:t>6. Скупой</a:t>
            </a:r>
          </a:p>
          <a:p>
            <a:r>
              <a:rPr lang="ru-RU" sz="2800" b="1" dirty="0">
                <a:latin typeface="+mj-lt"/>
              </a:rPr>
              <a:t>7. Мечтательный </a:t>
            </a:r>
          </a:p>
          <a:p>
            <a:r>
              <a:rPr lang="ru-RU" sz="2800" b="1" dirty="0">
                <a:latin typeface="+mj-lt"/>
              </a:rPr>
              <a:t>8. Импульсивный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9. Обладающий экономической свободой.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10. Самостоятельный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11. Инициативный</a:t>
            </a:r>
          </a:p>
          <a:p>
            <a:r>
              <a:rPr lang="ru-RU" sz="2800" b="1" u="sng" dirty="0">
                <a:solidFill>
                  <a:srgbClr val="FF0000"/>
                </a:solidFill>
                <a:latin typeface="+mj-lt"/>
              </a:rPr>
              <a:t>12. Инновации. </a:t>
            </a:r>
          </a:p>
          <a:p>
            <a:r>
              <a:rPr lang="ru-RU" sz="2800" b="1" dirty="0">
                <a:latin typeface="+mj-lt"/>
              </a:rPr>
              <a:t> 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Карточка № 3</a:t>
            </a:r>
            <a:endParaRPr lang="ru-RU" sz="2000" b="1" dirty="0"/>
          </a:p>
          <a:p>
            <a:pPr algn="ctr"/>
            <a:r>
              <a:rPr lang="ru-RU" sz="2000" b="1" dirty="0"/>
              <a:t>Закончи </a:t>
            </a:r>
            <a:r>
              <a:rPr lang="ru-RU" sz="2000" b="1" dirty="0" smtClean="0"/>
              <a:t>предложение</a:t>
            </a:r>
          </a:p>
          <a:p>
            <a:pPr algn="ctr"/>
            <a:endParaRPr lang="ru-RU" sz="2000" b="1" dirty="0"/>
          </a:p>
          <a:p>
            <a:r>
              <a:rPr lang="ru-RU" sz="2000" b="1" dirty="0"/>
              <a:t>1. Предприятие, которое характеризуется ограниченным числом работников и незначительным объемом выпускаемой продукции    -  ...........................     ..................................</a:t>
            </a:r>
          </a:p>
          <a:p>
            <a:r>
              <a:rPr lang="ru-RU" sz="2000" b="1" dirty="0"/>
              <a:t>2. Бизнес, которым владеет один человек -  </a:t>
            </a:r>
            <a:r>
              <a:rPr lang="ru-RU" sz="2000" b="1" dirty="0" smtClean="0"/>
              <a:t>..................................................     …………………………………………….</a:t>
            </a:r>
            <a:endParaRPr lang="ru-RU" sz="2000" b="1" dirty="0"/>
          </a:p>
          <a:p>
            <a:r>
              <a:rPr lang="ru-RU" sz="2000" b="1" dirty="0"/>
              <a:t>3. Предприятие, которым владеют два или несколько совладельцев - ...................................................................</a:t>
            </a:r>
          </a:p>
          <a:p>
            <a:r>
              <a:rPr lang="ru-RU" sz="2000" b="1" dirty="0"/>
              <a:t>4. Объединение лиц или предприятий для совместной деятельности в форме АО - ..........................................................</a:t>
            </a:r>
          </a:p>
          <a:p>
            <a:r>
              <a:rPr lang="ru-RU" sz="2000" b="1" dirty="0"/>
              <a:t>5. Общее название предприятий, компаний, коммерческих организаций, осуществляющих экономическую, хозяйственную и финансовую деятельность -  .....................................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71472" y="357166"/>
            <a:ext cx="79296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/>
              <a:t>Карточка № 3</a:t>
            </a:r>
            <a:endParaRPr lang="ru-RU" sz="2000" b="1" dirty="0"/>
          </a:p>
          <a:p>
            <a:pPr algn="ctr"/>
            <a:r>
              <a:rPr lang="ru-RU" sz="2000" b="1" dirty="0"/>
              <a:t>Закончи </a:t>
            </a:r>
            <a:r>
              <a:rPr lang="ru-RU" sz="2000" b="1" dirty="0" smtClean="0"/>
              <a:t>предложение</a:t>
            </a:r>
          </a:p>
          <a:p>
            <a:pPr algn="ctr"/>
            <a:endParaRPr lang="ru-RU" sz="2000" b="1" dirty="0"/>
          </a:p>
          <a:p>
            <a:r>
              <a:rPr lang="ru-RU" sz="2000" b="1" dirty="0"/>
              <a:t>1. Предприятие, которое характеризуется ограниченным числом работников и незначительным объемом выпускаемой продукции    -  </a:t>
            </a:r>
            <a:r>
              <a:rPr lang="ru-RU" sz="2000" b="1" dirty="0" smtClean="0">
                <a:solidFill>
                  <a:srgbClr val="FF0000"/>
                </a:solidFill>
              </a:rPr>
              <a:t>..малый бизнес</a:t>
            </a:r>
            <a:r>
              <a:rPr lang="ru-RU" sz="2000" b="1" dirty="0" smtClean="0"/>
              <a:t>     </a:t>
            </a:r>
            <a:endParaRPr lang="ru-RU" sz="2000" b="1" dirty="0"/>
          </a:p>
          <a:p>
            <a:r>
              <a:rPr lang="ru-RU" sz="2000" b="1" dirty="0"/>
              <a:t>2. Бизнес, которым владеет один человек -  </a:t>
            </a:r>
            <a:r>
              <a:rPr lang="ru-RU" sz="2000" b="1" dirty="0" smtClean="0">
                <a:solidFill>
                  <a:srgbClr val="FF0000"/>
                </a:solidFill>
              </a:rPr>
              <a:t>единоличное владение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/>
              <a:t>3. Предприятие, которым владеют два или несколько совладельцев - </a:t>
            </a:r>
            <a:r>
              <a:rPr lang="ru-RU" sz="2000" b="1" dirty="0" smtClean="0">
                <a:solidFill>
                  <a:srgbClr val="FF0000"/>
                </a:solidFill>
              </a:rPr>
              <a:t>товарищество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/>
              <a:t>4. Объединение лиц или предприятий для совместной деятельности в форме АО - </a:t>
            </a:r>
            <a:r>
              <a:rPr lang="ru-RU" sz="2000" b="1" dirty="0" smtClean="0">
                <a:solidFill>
                  <a:srgbClr val="FF0000"/>
                </a:solidFill>
              </a:rPr>
              <a:t>корпорация</a:t>
            </a:r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/>
              <a:t>5. Общее название предприятий, компаний, коммерческих организаций, осуществляющих экономическую, хозяйственную и финансовую деятельность -  </a:t>
            </a:r>
            <a:r>
              <a:rPr lang="ru-RU" sz="2000" b="1" dirty="0" smtClean="0">
                <a:solidFill>
                  <a:srgbClr val="FF0000"/>
                </a:solidFill>
              </a:rPr>
              <a:t>фирма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</TotalTime>
  <Words>771</Words>
  <Application>Microsoft Office PowerPoint</Application>
  <PresentationFormat>Экран (4:3)</PresentationFormat>
  <Paragraphs>212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Тема урока: Основы бизнеса. Формы организации бизнеса.  </vt:lpstr>
      <vt:lpstr>     "... Когда 60% работающего населения будет трудиться в малом и среднем бизнесе, Казахстан достигнет устойчивости..." Н. А. Назарбаев .  </vt:lpstr>
      <vt:lpstr>     Вопрос № 1. Что такое предпринимательство?      Предпринимательство - это самостоятельная, инициативная, осуществляемая на свой страх и риск деятельность граждан или групп лиц, направленная на получение прибыли.   Предпринимательство -  это собственное дело.  Предпринимательство -  это особая форма экономической активности, интеллектуальная деятельность энергичного и активного человека, создающего новое предприятие  в условиях конкуренции.   .  </vt:lpstr>
      <vt:lpstr>      Вопрос № 3. Кто такой предприниматель?  Предприниматель -  это человек, готовый рисковать и экспериментировать, создавая собственное дело, желающий изменить свою жизнь и готовый много и упорно трудиться.   Предприниматель -  это человек, который формирует будущее, кто ищет и реализует изменения, используя любую возможность с максимальной прибылью.   .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Основы бизнеса. Формы организации бизнеса.</dc:title>
  <dc:creator>Света</dc:creator>
  <cp:lastModifiedBy>Света</cp:lastModifiedBy>
  <cp:revision>9</cp:revision>
  <dcterms:created xsi:type="dcterms:W3CDTF">2013-03-05T17:55:20Z</dcterms:created>
  <dcterms:modified xsi:type="dcterms:W3CDTF">2013-04-15T15:49:49Z</dcterms:modified>
</cp:coreProperties>
</file>