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3" r:id="rId15"/>
    <p:sldId id="274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27C13F-BD49-4D14-9BD1-97DFEC468422}" type="doc">
      <dgm:prSet loTypeId="urn:microsoft.com/office/officeart/2005/8/layout/cycle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02168D1-A512-4B77-8162-AF775C32BDF4}">
      <dgm:prSet phldrT="[Текст]"/>
      <dgm:spPr/>
      <dgm:t>
        <a:bodyPr/>
        <a:lstStyle/>
        <a:p>
          <a:r>
            <a:rPr lang="ru-RU" dirty="0" smtClean="0"/>
            <a:t>Организация взаимодействия с учащимися</a:t>
          </a:r>
          <a:endParaRPr lang="ru-RU" dirty="0"/>
        </a:p>
      </dgm:t>
    </dgm:pt>
    <dgm:pt modelId="{E3BC3CC4-96F6-4C12-A6A8-6A4441AE17EF}" type="parTrans" cxnId="{07C3118B-5514-45D8-B592-C4E29486A7F6}">
      <dgm:prSet/>
      <dgm:spPr/>
      <dgm:t>
        <a:bodyPr/>
        <a:lstStyle/>
        <a:p>
          <a:endParaRPr lang="ru-RU"/>
        </a:p>
      </dgm:t>
    </dgm:pt>
    <dgm:pt modelId="{B4C30B9A-D4E7-4579-93B1-D7C094B75337}" type="sibTrans" cxnId="{07C3118B-5514-45D8-B592-C4E29486A7F6}">
      <dgm:prSet/>
      <dgm:spPr/>
      <dgm:t>
        <a:bodyPr/>
        <a:lstStyle/>
        <a:p>
          <a:endParaRPr lang="ru-RU"/>
        </a:p>
      </dgm:t>
    </dgm:pt>
    <dgm:pt modelId="{F466674F-B9DC-4D8F-AC43-C6119478D2D4}">
      <dgm:prSet phldrT="[Текст]"/>
      <dgm:spPr/>
      <dgm:t>
        <a:bodyPr/>
        <a:lstStyle/>
        <a:p>
          <a:r>
            <a:rPr lang="ru-RU" dirty="0" smtClean="0"/>
            <a:t>Создание условий для профессионального роста педагогических кадров</a:t>
          </a:r>
          <a:endParaRPr lang="ru-RU" dirty="0"/>
        </a:p>
      </dgm:t>
    </dgm:pt>
    <dgm:pt modelId="{D837CAA3-515E-40AB-9D1B-3D74C168839E}" type="parTrans" cxnId="{BF6F74A8-78AB-4E92-BEE2-12860DA49B64}">
      <dgm:prSet/>
      <dgm:spPr/>
      <dgm:t>
        <a:bodyPr/>
        <a:lstStyle/>
        <a:p>
          <a:endParaRPr lang="ru-RU"/>
        </a:p>
      </dgm:t>
    </dgm:pt>
    <dgm:pt modelId="{5BA2AB1A-717A-44E6-A9C2-794ABA87BBCD}" type="sibTrans" cxnId="{BF6F74A8-78AB-4E92-BEE2-12860DA49B64}">
      <dgm:prSet/>
      <dgm:spPr/>
      <dgm:t>
        <a:bodyPr/>
        <a:lstStyle/>
        <a:p>
          <a:endParaRPr lang="ru-RU"/>
        </a:p>
      </dgm:t>
    </dgm:pt>
    <dgm:pt modelId="{AE59230F-89ED-4BD7-9CBB-8B4925B36AD2}">
      <dgm:prSet phldrT="[Текст]"/>
      <dgm:spPr/>
      <dgm:t>
        <a:bodyPr/>
        <a:lstStyle/>
        <a:p>
          <a:r>
            <a:rPr lang="ru-RU" dirty="0" smtClean="0"/>
            <a:t>Организация сотрудничества с родителями</a:t>
          </a:r>
          <a:endParaRPr lang="ru-RU" dirty="0"/>
        </a:p>
      </dgm:t>
    </dgm:pt>
    <dgm:pt modelId="{FAD9793C-BA77-4621-A9F8-4FF77350BBE8}" type="parTrans" cxnId="{FEF7E019-C211-4E80-AEAC-D1442D61F1D7}">
      <dgm:prSet/>
      <dgm:spPr/>
      <dgm:t>
        <a:bodyPr/>
        <a:lstStyle/>
        <a:p>
          <a:endParaRPr lang="ru-RU"/>
        </a:p>
      </dgm:t>
    </dgm:pt>
    <dgm:pt modelId="{BE589D05-21DF-4B26-B07B-55EA014E7580}" type="sibTrans" cxnId="{FEF7E019-C211-4E80-AEAC-D1442D61F1D7}">
      <dgm:prSet/>
      <dgm:spPr/>
      <dgm:t>
        <a:bodyPr/>
        <a:lstStyle/>
        <a:p>
          <a:endParaRPr lang="ru-RU"/>
        </a:p>
      </dgm:t>
    </dgm:pt>
    <dgm:pt modelId="{7DEEA255-8DA8-46D0-A0A6-C4580303D4F0}">
      <dgm:prSet phldrT="[Текст]"/>
      <dgm:spPr/>
      <dgm:t>
        <a:bodyPr/>
        <a:lstStyle/>
        <a:p>
          <a:r>
            <a:rPr lang="ru-RU" dirty="0" smtClean="0"/>
            <a:t>Психолого-педагогическое сопровождение детей с ОВЗ</a:t>
          </a:r>
          <a:endParaRPr lang="ru-RU" dirty="0"/>
        </a:p>
      </dgm:t>
    </dgm:pt>
    <dgm:pt modelId="{A01C32FF-D2E9-463A-8611-7B243ABEF245}" type="parTrans" cxnId="{5C4EBA66-D986-4E55-BDAD-F351C157FEE9}">
      <dgm:prSet/>
      <dgm:spPr/>
      <dgm:t>
        <a:bodyPr/>
        <a:lstStyle/>
        <a:p>
          <a:endParaRPr lang="ru-RU"/>
        </a:p>
      </dgm:t>
    </dgm:pt>
    <dgm:pt modelId="{A19C18C1-42AB-43CE-A5FA-EBC60F7C1C8B}" type="sibTrans" cxnId="{5C4EBA66-D986-4E55-BDAD-F351C157FEE9}">
      <dgm:prSet/>
      <dgm:spPr/>
      <dgm:t>
        <a:bodyPr/>
        <a:lstStyle/>
        <a:p>
          <a:endParaRPr lang="ru-RU"/>
        </a:p>
      </dgm:t>
    </dgm:pt>
    <dgm:pt modelId="{4746CF15-F32B-4250-802E-6826C38CD4F2}" type="pres">
      <dgm:prSet presAssocID="{0427C13F-BD49-4D14-9BD1-97DFEC46842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F695EF-F811-4D0D-B3EF-B9F697E3B874}" type="pres">
      <dgm:prSet presAssocID="{D02168D1-A512-4B77-8162-AF775C32BDF4}" presName="node" presStyleLbl="node1" presStyleIdx="0" presStyleCnt="4" custScaleX="1572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D11A43-7074-4713-8D30-7C433308EDB7}" type="pres">
      <dgm:prSet presAssocID="{D02168D1-A512-4B77-8162-AF775C32BDF4}" presName="spNode" presStyleCnt="0"/>
      <dgm:spPr/>
    </dgm:pt>
    <dgm:pt modelId="{E47B14B0-C14E-4D5F-A693-5D692F739D63}" type="pres">
      <dgm:prSet presAssocID="{B4C30B9A-D4E7-4579-93B1-D7C094B75337}" presName="sibTrans" presStyleLbl="sibTrans1D1" presStyleIdx="0" presStyleCnt="4"/>
      <dgm:spPr/>
      <dgm:t>
        <a:bodyPr/>
        <a:lstStyle/>
        <a:p>
          <a:endParaRPr lang="ru-RU"/>
        </a:p>
      </dgm:t>
    </dgm:pt>
    <dgm:pt modelId="{4802E5AB-1D39-4415-9E42-03070EDDE7A6}" type="pres">
      <dgm:prSet presAssocID="{F466674F-B9DC-4D8F-AC43-C6119478D2D4}" presName="node" presStyleLbl="node1" presStyleIdx="1" presStyleCnt="4" custScaleX="1643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478699-140B-487D-A8EA-335157E005F1}" type="pres">
      <dgm:prSet presAssocID="{F466674F-B9DC-4D8F-AC43-C6119478D2D4}" presName="spNode" presStyleCnt="0"/>
      <dgm:spPr/>
    </dgm:pt>
    <dgm:pt modelId="{455770A3-75B9-401B-AFC6-B657520CE761}" type="pres">
      <dgm:prSet presAssocID="{5BA2AB1A-717A-44E6-A9C2-794ABA87BBCD}" presName="sibTrans" presStyleLbl="sibTrans1D1" presStyleIdx="1" presStyleCnt="4"/>
      <dgm:spPr/>
      <dgm:t>
        <a:bodyPr/>
        <a:lstStyle/>
        <a:p>
          <a:endParaRPr lang="ru-RU"/>
        </a:p>
      </dgm:t>
    </dgm:pt>
    <dgm:pt modelId="{970C27C7-188A-43C1-9564-5D93B02667BB}" type="pres">
      <dgm:prSet presAssocID="{AE59230F-89ED-4BD7-9CBB-8B4925B36AD2}" presName="node" presStyleLbl="node1" presStyleIdx="2" presStyleCnt="4" custScaleX="1714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D33AC2-A850-41AD-A77A-6FD617581095}" type="pres">
      <dgm:prSet presAssocID="{AE59230F-89ED-4BD7-9CBB-8B4925B36AD2}" presName="spNode" presStyleCnt="0"/>
      <dgm:spPr/>
    </dgm:pt>
    <dgm:pt modelId="{18BCF52D-4094-4915-B42B-7B9D5B54D1D5}" type="pres">
      <dgm:prSet presAssocID="{BE589D05-21DF-4B26-B07B-55EA014E7580}" presName="sibTrans" presStyleLbl="sibTrans1D1" presStyleIdx="2" presStyleCnt="4"/>
      <dgm:spPr/>
      <dgm:t>
        <a:bodyPr/>
        <a:lstStyle/>
        <a:p>
          <a:endParaRPr lang="ru-RU"/>
        </a:p>
      </dgm:t>
    </dgm:pt>
    <dgm:pt modelId="{31D17E94-F2B6-409F-A202-8C168EE0B53B}" type="pres">
      <dgm:prSet presAssocID="{7DEEA255-8DA8-46D0-A0A6-C4580303D4F0}" presName="node" presStyleLbl="node1" presStyleIdx="3" presStyleCnt="4" custScaleX="172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13B8E2-CE29-4A7C-A2DA-5149948728D0}" type="pres">
      <dgm:prSet presAssocID="{7DEEA255-8DA8-46D0-A0A6-C4580303D4F0}" presName="spNode" presStyleCnt="0"/>
      <dgm:spPr/>
    </dgm:pt>
    <dgm:pt modelId="{ED484B5F-ECB0-459B-965B-9DFE544AF3C5}" type="pres">
      <dgm:prSet presAssocID="{A19C18C1-42AB-43CE-A5FA-EBC60F7C1C8B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BF6F74A8-78AB-4E92-BEE2-12860DA49B64}" srcId="{0427C13F-BD49-4D14-9BD1-97DFEC468422}" destId="{F466674F-B9DC-4D8F-AC43-C6119478D2D4}" srcOrd="1" destOrd="0" parTransId="{D837CAA3-515E-40AB-9D1B-3D74C168839E}" sibTransId="{5BA2AB1A-717A-44E6-A9C2-794ABA87BBCD}"/>
    <dgm:cxn modelId="{1C1746A4-4D29-4BD7-9B37-5B804337644E}" type="presOf" srcId="{0427C13F-BD49-4D14-9BD1-97DFEC468422}" destId="{4746CF15-F32B-4250-802E-6826C38CD4F2}" srcOrd="0" destOrd="0" presId="urn:microsoft.com/office/officeart/2005/8/layout/cycle5"/>
    <dgm:cxn modelId="{FEF7E019-C211-4E80-AEAC-D1442D61F1D7}" srcId="{0427C13F-BD49-4D14-9BD1-97DFEC468422}" destId="{AE59230F-89ED-4BD7-9CBB-8B4925B36AD2}" srcOrd="2" destOrd="0" parTransId="{FAD9793C-BA77-4621-A9F8-4FF77350BBE8}" sibTransId="{BE589D05-21DF-4B26-B07B-55EA014E7580}"/>
    <dgm:cxn modelId="{5C4EBA66-D986-4E55-BDAD-F351C157FEE9}" srcId="{0427C13F-BD49-4D14-9BD1-97DFEC468422}" destId="{7DEEA255-8DA8-46D0-A0A6-C4580303D4F0}" srcOrd="3" destOrd="0" parTransId="{A01C32FF-D2E9-463A-8611-7B243ABEF245}" sibTransId="{A19C18C1-42AB-43CE-A5FA-EBC60F7C1C8B}"/>
    <dgm:cxn modelId="{134A8C5A-9350-40A8-9D62-E752337E570D}" type="presOf" srcId="{D02168D1-A512-4B77-8162-AF775C32BDF4}" destId="{F4F695EF-F811-4D0D-B3EF-B9F697E3B874}" srcOrd="0" destOrd="0" presId="urn:microsoft.com/office/officeart/2005/8/layout/cycle5"/>
    <dgm:cxn modelId="{9B92B4CF-8382-4B3C-ACBA-557F7AE233FF}" type="presOf" srcId="{F466674F-B9DC-4D8F-AC43-C6119478D2D4}" destId="{4802E5AB-1D39-4415-9E42-03070EDDE7A6}" srcOrd="0" destOrd="0" presId="urn:microsoft.com/office/officeart/2005/8/layout/cycle5"/>
    <dgm:cxn modelId="{578A0E56-A082-4E32-B7B2-C407ACCD2A29}" type="presOf" srcId="{7DEEA255-8DA8-46D0-A0A6-C4580303D4F0}" destId="{31D17E94-F2B6-409F-A202-8C168EE0B53B}" srcOrd="0" destOrd="0" presId="urn:microsoft.com/office/officeart/2005/8/layout/cycle5"/>
    <dgm:cxn modelId="{99CF6993-B863-40A9-966F-6AD5754C5484}" type="presOf" srcId="{A19C18C1-42AB-43CE-A5FA-EBC60F7C1C8B}" destId="{ED484B5F-ECB0-459B-965B-9DFE544AF3C5}" srcOrd="0" destOrd="0" presId="urn:microsoft.com/office/officeart/2005/8/layout/cycle5"/>
    <dgm:cxn modelId="{764F9B2F-E15F-46C8-9E43-97ED4D77929B}" type="presOf" srcId="{B4C30B9A-D4E7-4579-93B1-D7C094B75337}" destId="{E47B14B0-C14E-4D5F-A693-5D692F739D63}" srcOrd="0" destOrd="0" presId="urn:microsoft.com/office/officeart/2005/8/layout/cycle5"/>
    <dgm:cxn modelId="{07C3118B-5514-45D8-B592-C4E29486A7F6}" srcId="{0427C13F-BD49-4D14-9BD1-97DFEC468422}" destId="{D02168D1-A512-4B77-8162-AF775C32BDF4}" srcOrd="0" destOrd="0" parTransId="{E3BC3CC4-96F6-4C12-A6A8-6A4441AE17EF}" sibTransId="{B4C30B9A-D4E7-4579-93B1-D7C094B75337}"/>
    <dgm:cxn modelId="{D50A867C-F69F-49E3-9F09-CF6ED29FB665}" type="presOf" srcId="{AE59230F-89ED-4BD7-9CBB-8B4925B36AD2}" destId="{970C27C7-188A-43C1-9564-5D93B02667BB}" srcOrd="0" destOrd="0" presId="urn:microsoft.com/office/officeart/2005/8/layout/cycle5"/>
    <dgm:cxn modelId="{E4E1BB9C-8E94-4EAB-8B6E-519DACF2154E}" type="presOf" srcId="{5BA2AB1A-717A-44E6-A9C2-794ABA87BBCD}" destId="{455770A3-75B9-401B-AFC6-B657520CE761}" srcOrd="0" destOrd="0" presId="urn:microsoft.com/office/officeart/2005/8/layout/cycle5"/>
    <dgm:cxn modelId="{01A8365B-5DE8-4FE6-8926-3B0DC8540CFA}" type="presOf" srcId="{BE589D05-21DF-4B26-B07B-55EA014E7580}" destId="{18BCF52D-4094-4915-B42B-7B9D5B54D1D5}" srcOrd="0" destOrd="0" presId="urn:microsoft.com/office/officeart/2005/8/layout/cycle5"/>
    <dgm:cxn modelId="{A0506F08-90EE-4C7E-9D25-6764EBBB173D}" type="presParOf" srcId="{4746CF15-F32B-4250-802E-6826C38CD4F2}" destId="{F4F695EF-F811-4D0D-B3EF-B9F697E3B874}" srcOrd="0" destOrd="0" presId="urn:microsoft.com/office/officeart/2005/8/layout/cycle5"/>
    <dgm:cxn modelId="{B53079E4-C5B1-410A-BC7A-2EB0BE9B8918}" type="presParOf" srcId="{4746CF15-F32B-4250-802E-6826C38CD4F2}" destId="{8CD11A43-7074-4713-8D30-7C433308EDB7}" srcOrd="1" destOrd="0" presId="urn:microsoft.com/office/officeart/2005/8/layout/cycle5"/>
    <dgm:cxn modelId="{BCA90710-4DFE-473B-876E-FE3B35AAC989}" type="presParOf" srcId="{4746CF15-F32B-4250-802E-6826C38CD4F2}" destId="{E47B14B0-C14E-4D5F-A693-5D692F739D63}" srcOrd="2" destOrd="0" presId="urn:microsoft.com/office/officeart/2005/8/layout/cycle5"/>
    <dgm:cxn modelId="{710D675C-44D4-4ECE-B729-2338761C31DF}" type="presParOf" srcId="{4746CF15-F32B-4250-802E-6826C38CD4F2}" destId="{4802E5AB-1D39-4415-9E42-03070EDDE7A6}" srcOrd="3" destOrd="0" presId="urn:microsoft.com/office/officeart/2005/8/layout/cycle5"/>
    <dgm:cxn modelId="{9EC3A74D-98EC-42DA-A592-2371483BC655}" type="presParOf" srcId="{4746CF15-F32B-4250-802E-6826C38CD4F2}" destId="{40478699-140B-487D-A8EA-335157E005F1}" srcOrd="4" destOrd="0" presId="urn:microsoft.com/office/officeart/2005/8/layout/cycle5"/>
    <dgm:cxn modelId="{0E4EAC9E-69C4-4515-A322-D40469EC98D8}" type="presParOf" srcId="{4746CF15-F32B-4250-802E-6826C38CD4F2}" destId="{455770A3-75B9-401B-AFC6-B657520CE761}" srcOrd="5" destOrd="0" presId="urn:microsoft.com/office/officeart/2005/8/layout/cycle5"/>
    <dgm:cxn modelId="{7A743FB6-B498-4F70-9BD7-A11CCF100095}" type="presParOf" srcId="{4746CF15-F32B-4250-802E-6826C38CD4F2}" destId="{970C27C7-188A-43C1-9564-5D93B02667BB}" srcOrd="6" destOrd="0" presId="urn:microsoft.com/office/officeart/2005/8/layout/cycle5"/>
    <dgm:cxn modelId="{E160D3F1-BBD2-407B-8539-88FA57E95321}" type="presParOf" srcId="{4746CF15-F32B-4250-802E-6826C38CD4F2}" destId="{81D33AC2-A850-41AD-A77A-6FD617581095}" srcOrd="7" destOrd="0" presId="urn:microsoft.com/office/officeart/2005/8/layout/cycle5"/>
    <dgm:cxn modelId="{618929AC-4BF3-45FE-9104-EF889D447797}" type="presParOf" srcId="{4746CF15-F32B-4250-802E-6826C38CD4F2}" destId="{18BCF52D-4094-4915-B42B-7B9D5B54D1D5}" srcOrd="8" destOrd="0" presId="urn:microsoft.com/office/officeart/2005/8/layout/cycle5"/>
    <dgm:cxn modelId="{AC291797-EE3D-42A2-B607-327D058D68B4}" type="presParOf" srcId="{4746CF15-F32B-4250-802E-6826C38CD4F2}" destId="{31D17E94-F2B6-409F-A202-8C168EE0B53B}" srcOrd="9" destOrd="0" presId="urn:microsoft.com/office/officeart/2005/8/layout/cycle5"/>
    <dgm:cxn modelId="{082BA562-24EB-47CF-8D2B-26315CCC523A}" type="presParOf" srcId="{4746CF15-F32B-4250-802E-6826C38CD4F2}" destId="{8B13B8E2-CE29-4A7C-A2DA-5149948728D0}" srcOrd="10" destOrd="0" presId="urn:microsoft.com/office/officeart/2005/8/layout/cycle5"/>
    <dgm:cxn modelId="{238DC0C3-D63E-4C0C-BE59-0B804DF5FE7C}" type="presParOf" srcId="{4746CF15-F32B-4250-802E-6826C38CD4F2}" destId="{ED484B5F-ECB0-459B-965B-9DFE544AF3C5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F695EF-F811-4D0D-B3EF-B9F697E3B874}">
      <dsp:nvSpPr>
        <dsp:cNvPr id="0" name=""/>
        <dsp:cNvSpPr/>
      </dsp:nvSpPr>
      <dsp:spPr>
        <a:xfrm>
          <a:off x="2933440" y="1084"/>
          <a:ext cx="2428894" cy="100428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Организация взаимодействия с учащимися</a:t>
          </a:r>
          <a:endParaRPr lang="ru-RU" sz="1500" kern="1200" dirty="0"/>
        </a:p>
      </dsp:txBody>
      <dsp:txXfrm>
        <a:off x="2933440" y="1084"/>
        <a:ext cx="2428894" cy="1004288"/>
      </dsp:txXfrm>
    </dsp:sp>
    <dsp:sp modelId="{E47B14B0-C14E-4D5F-A693-5D692F739D63}">
      <dsp:nvSpPr>
        <dsp:cNvPr id="0" name=""/>
        <dsp:cNvSpPr/>
      </dsp:nvSpPr>
      <dsp:spPr>
        <a:xfrm>
          <a:off x="2191956" y="800213"/>
          <a:ext cx="3317893" cy="3317893"/>
        </a:xfrm>
        <a:custGeom>
          <a:avLst/>
          <a:gdLst/>
          <a:ahLst/>
          <a:cxnLst/>
          <a:rect l="0" t="0" r="0" b="0"/>
          <a:pathLst>
            <a:path>
              <a:moveTo>
                <a:pt x="2615032" y="303216"/>
              </a:moveTo>
              <a:arcTo wR="1658946" hR="1658946" stAng="18311532" swAng="1176937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02E5AB-1D39-4415-9E42-03070EDDE7A6}">
      <dsp:nvSpPr>
        <dsp:cNvPr id="0" name=""/>
        <dsp:cNvSpPr/>
      </dsp:nvSpPr>
      <dsp:spPr>
        <a:xfrm>
          <a:off x="4536818" y="1660030"/>
          <a:ext cx="2540030" cy="100428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Создание условий для профессионального роста педагогических кадров</a:t>
          </a:r>
          <a:endParaRPr lang="ru-RU" sz="1500" kern="1200" dirty="0"/>
        </a:p>
      </dsp:txBody>
      <dsp:txXfrm>
        <a:off x="4536818" y="1660030"/>
        <a:ext cx="2540030" cy="1004288"/>
      </dsp:txXfrm>
    </dsp:sp>
    <dsp:sp modelId="{455770A3-75B9-401B-AFC6-B657520CE761}">
      <dsp:nvSpPr>
        <dsp:cNvPr id="0" name=""/>
        <dsp:cNvSpPr/>
      </dsp:nvSpPr>
      <dsp:spPr>
        <a:xfrm>
          <a:off x="2191956" y="206243"/>
          <a:ext cx="3317893" cy="3317893"/>
        </a:xfrm>
        <a:custGeom>
          <a:avLst/>
          <a:gdLst/>
          <a:ahLst/>
          <a:cxnLst/>
          <a:rect l="0" t="0" r="0" b="0"/>
          <a:pathLst>
            <a:path>
              <a:moveTo>
                <a:pt x="3014676" y="2615032"/>
              </a:moveTo>
              <a:arcTo wR="1658946" hR="1658946" stAng="2111532" swAng="1176937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0C27C7-188A-43C1-9564-5D93B02667BB}">
      <dsp:nvSpPr>
        <dsp:cNvPr id="0" name=""/>
        <dsp:cNvSpPr/>
      </dsp:nvSpPr>
      <dsp:spPr>
        <a:xfrm>
          <a:off x="2823648" y="3318977"/>
          <a:ext cx="2648478" cy="100428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Организация сотрудничества с родителями</a:t>
          </a:r>
          <a:endParaRPr lang="ru-RU" sz="1500" kern="1200" dirty="0"/>
        </a:p>
      </dsp:txBody>
      <dsp:txXfrm>
        <a:off x="2823648" y="3318977"/>
        <a:ext cx="2648478" cy="1004288"/>
      </dsp:txXfrm>
    </dsp:sp>
    <dsp:sp modelId="{18BCF52D-4094-4915-B42B-7B9D5B54D1D5}">
      <dsp:nvSpPr>
        <dsp:cNvPr id="0" name=""/>
        <dsp:cNvSpPr/>
      </dsp:nvSpPr>
      <dsp:spPr>
        <a:xfrm>
          <a:off x="2785925" y="206243"/>
          <a:ext cx="3317893" cy="3317893"/>
        </a:xfrm>
        <a:custGeom>
          <a:avLst/>
          <a:gdLst/>
          <a:ahLst/>
          <a:cxnLst/>
          <a:rect l="0" t="0" r="0" b="0"/>
          <a:pathLst>
            <a:path>
              <a:moveTo>
                <a:pt x="702860" y="3014676"/>
              </a:moveTo>
              <a:arcTo wR="1658946" hR="1658946" stAng="7511532" swAng="1176937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D17E94-F2B6-409F-A202-8C168EE0B53B}">
      <dsp:nvSpPr>
        <dsp:cNvPr id="0" name=""/>
        <dsp:cNvSpPr/>
      </dsp:nvSpPr>
      <dsp:spPr>
        <a:xfrm>
          <a:off x="1152750" y="1660030"/>
          <a:ext cx="2672380" cy="100428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Психолого-педагогическое сопровождение детей с ОВЗ</a:t>
          </a:r>
          <a:endParaRPr lang="ru-RU" sz="1500" kern="1200" dirty="0"/>
        </a:p>
      </dsp:txBody>
      <dsp:txXfrm>
        <a:off x="1152750" y="1660030"/>
        <a:ext cx="2672380" cy="1004288"/>
      </dsp:txXfrm>
    </dsp:sp>
    <dsp:sp modelId="{ED484B5F-ECB0-459B-965B-9DFE544AF3C5}">
      <dsp:nvSpPr>
        <dsp:cNvPr id="0" name=""/>
        <dsp:cNvSpPr/>
      </dsp:nvSpPr>
      <dsp:spPr>
        <a:xfrm>
          <a:off x="2785925" y="800213"/>
          <a:ext cx="3317893" cy="3317893"/>
        </a:xfrm>
        <a:custGeom>
          <a:avLst/>
          <a:gdLst/>
          <a:ahLst/>
          <a:cxnLst/>
          <a:rect l="0" t="0" r="0" b="0"/>
          <a:pathLst>
            <a:path>
              <a:moveTo>
                <a:pt x="303216" y="702860"/>
              </a:moveTo>
              <a:arcTo wR="1658946" hR="1658946" stAng="12911532" swAng="1176937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3F1C81A-873B-4ABA-87EB-3613A9B0B3D6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D4BEC6A-04E2-46B3-A70B-C12BA9D61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81A-873B-4ABA-87EB-3613A9B0B3D6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EC6A-04E2-46B3-A70B-C12BA9D61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81A-873B-4ABA-87EB-3613A9B0B3D6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EC6A-04E2-46B3-A70B-C12BA9D61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81A-873B-4ABA-87EB-3613A9B0B3D6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EC6A-04E2-46B3-A70B-C12BA9D61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81A-873B-4ABA-87EB-3613A9B0B3D6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EC6A-04E2-46B3-A70B-C12BA9D61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81A-873B-4ABA-87EB-3613A9B0B3D6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EC6A-04E2-46B3-A70B-C12BA9D61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3F1C81A-873B-4ABA-87EB-3613A9B0B3D6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D4BEC6A-04E2-46B3-A70B-C12BA9D619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3F1C81A-873B-4ABA-87EB-3613A9B0B3D6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D4BEC6A-04E2-46B3-A70B-C12BA9D61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81A-873B-4ABA-87EB-3613A9B0B3D6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EC6A-04E2-46B3-A70B-C12BA9D61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81A-873B-4ABA-87EB-3613A9B0B3D6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EC6A-04E2-46B3-A70B-C12BA9D61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81A-873B-4ABA-87EB-3613A9B0B3D6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EC6A-04E2-46B3-A70B-C12BA9D61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3F1C81A-873B-4ABA-87EB-3613A9B0B3D6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D4BEC6A-04E2-46B3-A70B-C12BA9D61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642919"/>
            <a:ext cx="8458200" cy="271464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Методические рекомендации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2800" dirty="0" smtClean="0"/>
              <a:t>по разработке системы психолого-педагогического сопровождения образовательного процесса в рамках внедрения ФГОС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29066"/>
            <a:ext cx="4953000" cy="1723472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+mj-lt"/>
              </a:rPr>
              <a:t>Департамент образования администрации Владимирской области </a:t>
            </a:r>
          </a:p>
          <a:p>
            <a:r>
              <a:rPr lang="ru-RU" sz="1800" dirty="0" smtClean="0">
                <a:latin typeface="+mj-lt"/>
              </a:rPr>
              <a:t>ВИПКРО</a:t>
            </a:r>
          </a:p>
          <a:p>
            <a:r>
              <a:rPr lang="ru-RU" sz="1800" dirty="0" smtClean="0">
                <a:latin typeface="+mj-lt"/>
              </a:rPr>
              <a:t>от 13.06.2012 № ДО-3110-02-07</a:t>
            </a:r>
            <a:endParaRPr lang="ru-RU" sz="1800" dirty="0"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1433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8. </a:t>
            </a:r>
            <a:r>
              <a:rPr lang="ru-RU" sz="2800" b="1" dirty="0" smtClean="0">
                <a:solidFill>
                  <a:schemeClr val="tx1"/>
                </a:solidFill>
              </a:rPr>
              <a:t>Разработка Системы ППС а организация всей работы по ее реализации должна строится на основе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научной обоснованности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последовательности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возрастной и социокультурной адекватности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информационной безопасности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практической целесообразности.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35757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9. </a:t>
            </a:r>
            <a:r>
              <a:rPr lang="ru-RU" sz="2800" b="1" dirty="0" smtClean="0">
                <a:solidFill>
                  <a:schemeClr val="tx1"/>
                </a:solidFill>
              </a:rPr>
              <a:t>Для организации и полноценного функционирования образовательного процесса требуется согласованные усилия многих социальных субъектов: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школы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семьи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учреждений дополнительного образования, культуры и спорта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детско-юношеских движений и организаций.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0005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10. 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Целью создания Системы должно стать создание социально-психологических условий для развития личности обучающихся и их успешного обучения.</a:t>
            </a:r>
            <a:b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Эта цель реализуема только в случае тесного взаимодействия как минимум двух институтов социализации ребенка – школы и семьи.</a:t>
            </a:r>
            <a:endParaRPr lang="ru-RU" sz="28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11. </a:t>
            </a:r>
            <a:r>
              <a:rPr lang="ru-RU" sz="2800" b="1" dirty="0" smtClean="0">
                <a:solidFill>
                  <a:schemeClr val="tx1"/>
                </a:solidFill>
              </a:rPr>
              <a:t>Согласно реализации комплексного подхода Система ППС может выглядеть следующим образом: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21469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12. </a:t>
            </a:r>
            <a:r>
              <a:rPr lang="ru-RU" sz="2800" b="1" dirty="0" smtClean="0">
                <a:solidFill>
                  <a:schemeClr val="tx1"/>
                </a:solidFill>
              </a:rPr>
              <a:t>Таким образом, в предложенном варианте Система содержит четыре блока: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28113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Первый блок: </a:t>
            </a:r>
            <a:r>
              <a:rPr lang="ru-RU" sz="2800" b="1" dirty="0" smtClean="0">
                <a:solidFill>
                  <a:schemeClr val="tx1"/>
                </a:solidFill>
              </a:rPr>
              <a:t>«</a:t>
            </a:r>
            <a:r>
              <a:rPr lang="ru-RU" sz="2800" b="1" i="1" dirty="0" smtClean="0">
                <a:solidFill>
                  <a:schemeClr val="tx1"/>
                </a:solidFill>
              </a:rPr>
              <a:t>Создание условий для профессионального роста педагогических кадров»: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личностных компетенций педагога (рефлексивной, коммуникативной компетенции, потребности в саморазвитии и др.) через систему семинаров, тренинговых и практических занятий.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и практическое освоение педагогами психолого-педагогических закономерностей, лежащих на основе системно-деятельного подходы к обучению.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просветительской деятельности направленной на развитие психологической составляющей профессиональной педагогической компетенции (МО, педагогические чтения, консультации).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схемы психолого-педагогической диагностики, которой сможет реализовать учитель, используя полученные результаты.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21443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Одним из блоков психолого-педагогического мониторинга должна стать диагностика развития познавательных процессов и мотивационной сферы учащихся: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85991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типа восприятия;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внимания (концентрация и устойчивость);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памяти (преобладающего типа и продуктивности);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сформированности мыслительных операций;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уровней развития мыслительной деятельности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наглядно-обазного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логического и абстрактного);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познавательного интереса;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мотивационной сферы учащихся. 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28113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Второй  блок: </a:t>
            </a:r>
            <a:r>
              <a:rPr lang="ru-RU" sz="2800" b="1" dirty="0" smtClean="0">
                <a:solidFill>
                  <a:schemeClr val="tx1"/>
                </a:solidFill>
              </a:rPr>
              <a:t>«</a:t>
            </a:r>
            <a:r>
              <a:rPr lang="ru-RU" sz="2800" b="1" i="1" dirty="0" smtClean="0">
                <a:solidFill>
                  <a:schemeClr val="tx1"/>
                </a:solidFill>
              </a:rPr>
              <a:t>Организация взаимодействия с учащимися»: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Разработка и реализация схемы для работы в ОУ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алгоритма «Интеллектуально партнерства».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классными руководителями технологии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Портфлио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ученика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познавательных процессов как основы достижения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результатов освоения образовательной программы учащимися.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по адаптации учащихся в ОУ.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Разработка содержания внеурочной деятельности учащихся.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Информационная поддержка образовательного процесса (проведение классных часов, тренингов).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Третий блок: </a:t>
            </a:r>
            <a:r>
              <a:rPr lang="ru-RU" sz="2800" b="1" dirty="0" smtClean="0">
                <a:solidFill>
                  <a:schemeClr val="tx1"/>
                </a:solidFill>
              </a:rPr>
              <a:t>«</a:t>
            </a:r>
            <a:r>
              <a:rPr lang="ru-RU" sz="2800" b="1" i="1" dirty="0" smtClean="0">
                <a:solidFill>
                  <a:schemeClr val="tx1"/>
                </a:solidFill>
              </a:rPr>
              <a:t>Организация сотрудничества с родителями»: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Разработка лекций, семинаров, методических рекомендаций для родителей с целью организации систематического взаимодействия и сотрудничества их со школой.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работы Родительского клуба (к примеру, с периодичность тематических встреч – 1 раз в месяц.).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телефона Горячей линии для вопросов и ответом с целью осуществления возможности своевременного обращения за помощью или информацией (по графику).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0715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Четвертый блок: </a:t>
            </a:r>
            <a:r>
              <a:rPr lang="ru-RU" sz="2800" b="1" dirty="0" smtClean="0">
                <a:solidFill>
                  <a:schemeClr val="tx1"/>
                </a:solidFill>
              </a:rPr>
              <a:t>«</a:t>
            </a:r>
            <a:r>
              <a:rPr lang="ru-RU" sz="2800" b="1" i="1" dirty="0" smtClean="0">
                <a:solidFill>
                  <a:schemeClr val="tx1"/>
                </a:solidFill>
              </a:rPr>
              <a:t>Психолого-педагогическое сопровождение детей с ОВЗ»: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645734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Диагностика психо-эмоционального состояния детей с ОВЗ (тревожность и психологический комфорт).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Информационно-просветительская работа с учащимися и их родителями направленная на повышение толерантного отношения к детям с ОВЗ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Педагогическая организация ситуации успеха для детей с ОВЗ в рамках образовательного социума.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Адаптация детей с ОВЗ в общеобразовательном социуме (работа с педагогами, учащимися, родителями).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Коррекционно-развивающая (тренинговая) работа по профилактике возникновения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психосоматических заболеваний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детей с ОВЗ.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7304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+mj-lt"/>
                <a:cs typeface="Times New Roman" pitchFamily="18" charset="0"/>
              </a:rPr>
              <a:t>Предлагаемые методические рекомендации адресованы различным субъектам образовательного процесса: руководителям, педагогам всех категорий, занимающимся проектированием и созданием системы психолого-педагогического сопровождения образовательного процесса.</a:t>
            </a:r>
          </a:p>
          <a:p>
            <a:pPr algn="just">
              <a:buNone/>
            </a:pPr>
            <a:endParaRPr lang="ru-RU" dirty="0" smtClean="0">
              <a:latin typeface="+mj-lt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+mj-lt"/>
                <a:cs typeface="Times New Roman" pitchFamily="18" charset="0"/>
              </a:rPr>
              <a:t>При разработке и реализации Системы ППС следует учитывать </a:t>
            </a:r>
            <a:r>
              <a:rPr lang="ru-RU" dirty="0" err="1" smtClean="0">
                <a:latin typeface="+mj-lt"/>
                <a:cs typeface="Times New Roman" pitchFamily="18" charset="0"/>
              </a:rPr>
              <a:t>следущие</a:t>
            </a:r>
            <a:r>
              <a:rPr lang="ru-RU" dirty="0" smtClean="0">
                <a:latin typeface="+mj-lt"/>
                <a:cs typeface="Times New Roman" pitchFamily="18" charset="0"/>
              </a:rPr>
              <a:t> рекомендации:</a:t>
            </a:r>
            <a:endParaRPr lang="ru-RU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500198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1. Нормативно-правовой и методологической основой разработки и реализации Системы ППС служат следующие документы: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74296"/>
          </a:xfrm>
        </p:spPr>
        <p:txBody>
          <a:bodyPr>
            <a:normAutofit fontScale="62500" lnSpcReduction="20000"/>
          </a:bodyPr>
          <a:lstStyle/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 РФ «Об образовании» от 10.07.1992 г. №3266-1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Национальная образовательная инициатива «Наша новая школа» (04.02.2010, приказ №271)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Концепция долгосрочного социально-экономического развития до 2020 года, раздел 3.4 «Образование»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Приказ Министерства и науки РФ от 06.10.2009 г. № 373 «Об утверждении и введении в действие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ФГОСа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начального общего образования».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ФГОС начального общего образования.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План-график введения ФГОС (утвержден на заседании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координационнного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совета при Департаменте общего образования Мин. Образования и науки РФ. Протокол от 27-28 июня 2010 г. №1.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Приказ Министерства и науки РФ от 17.12.2010 г. № 1897 «Об утверждении ФГОС основного общего образования».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ФГОС основного общего образования.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Фундаментальное ядро содержания общего образования под ред. В.В.Козлова, А.М.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Кондакова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(4-е издание,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дораб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А.Я.Данилюк, А.М.Кондаков, В.А.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Тишков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Концепция духовно-нравственного развития и воспитания личности гражданина России (2-е изд.).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78595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accent6">
                    <a:lumMod val="75000"/>
                  </a:schemeClr>
                </a:solidFill>
              </a:rPr>
              <a:t>2. Психолого-педагогическое сопровождение </a:t>
            </a:r>
            <a:r>
              <a:rPr lang="ru-RU" sz="2200" b="1" dirty="0" smtClean="0"/>
              <a:t>– это целостная, системно-организованная деятельность, в процессе которой создаются социально-психологические и педагогические условия для успешного обучения и развития каждого ребенка в школьной среде.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288544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Задачи психолого-педагогического сопровождения.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Систематическое отслеживание уровня развития и обучения каждого школьника.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Создание социально-психологических условий для развития познавательных возможностей учащегося и его успешного обучения.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Организация помощи детям, имеющим проблемы в психологическом развитии и обучении.</a:t>
            </a:r>
          </a:p>
          <a:p>
            <a:pPr algn="ctr">
              <a:buNone/>
            </a:pP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442915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6">
                    <a:lumMod val="75000"/>
                  </a:schemeClr>
                </a:solidFill>
              </a:rPr>
              <a:t>3. </a:t>
            </a:r>
            <a:r>
              <a:rPr lang="ru-RU" sz="3100" b="1" dirty="0" smtClean="0"/>
              <a:t>Разработка Системы, а также организация всей работы по ее реализации должна строиться на основе: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-научной обоснованности, </a:t>
            </a:r>
            <a:br>
              <a:rPr lang="ru-RU" sz="3100" dirty="0" smtClean="0"/>
            </a:br>
            <a:r>
              <a:rPr lang="ru-RU" sz="3100" dirty="0" smtClean="0"/>
              <a:t>-последовательности,</a:t>
            </a:r>
            <a:br>
              <a:rPr lang="ru-RU" sz="3100" dirty="0" smtClean="0"/>
            </a:br>
            <a:r>
              <a:rPr lang="ru-RU" sz="3100" dirty="0" smtClean="0"/>
              <a:t>- возрастной и социокультурной адекватности,</a:t>
            </a:r>
            <a:br>
              <a:rPr lang="ru-RU" sz="3100" dirty="0" smtClean="0"/>
            </a:br>
            <a:r>
              <a:rPr lang="ru-RU" sz="3100" dirty="0" smtClean="0"/>
              <a:t>- информационной безопасности </a:t>
            </a:r>
            <a:br>
              <a:rPr lang="ru-RU" sz="3100" dirty="0" smtClean="0"/>
            </a:br>
            <a:r>
              <a:rPr lang="ru-RU" sz="3100" dirty="0" smtClean="0"/>
              <a:t>- практической целесообразности.</a:t>
            </a:r>
            <a:br>
              <a:rPr lang="ru-RU" sz="3100" dirty="0" smtClean="0"/>
            </a:br>
            <a:endParaRPr lang="ru-RU" sz="3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4. </a:t>
            </a:r>
            <a:r>
              <a:rPr lang="ru-RU" sz="2800" b="1" dirty="0" smtClean="0">
                <a:solidFill>
                  <a:schemeClr val="tx1"/>
                </a:solidFill>
              </a:rPr>
              <a:t>В соответствии с ФГОС Система ППС должна опираться на основные методологические принципы: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развивающего образования;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гуманизации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дифференциации и индивидуализации воспитания и обучения;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непрерывности образования;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системности требует создание целостной структуры все компоненты которой должны быть взаимосвязаны и взаимозависимы.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14325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5. </a:t>
            </a:r>
            <a:r>
              <a:rPr lang="ru-RU" sz="2800" b="1" dirty="0" smtClean="0">
                <a:solidFill>
                  <a:schemeClr val="tx1"/>
                </a:solidFill>
              </a:rPr>
              <a:t>Проектирование и реализацию Системы ППС в ОУ следует осуществлять при комплексном использовании технологий в содержательной связи с друг другом и не единой методологической основе.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21482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6. </a:t>
            </a:r>
            <a:r>
              <a:rPr lang="ru-RU" sz="2800" b="1" dirty="0" smtClean="0">
                <a:solidFill>
                  <a:schemeClr val="tx1"/>
                </a:solidFill>
              </a:rPr>
              <a:t>Система психолого-педагогического сопровождения образовательного процесса в ОУ должна содержать конкретизацию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целей, 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задач,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содержания;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способов,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приемов и технологий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используемых при ее реализации.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3575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7. </a:t>
            </a:r>
            <a:r>
              <a:rPr lang="ru-RU" sz="2800" b="1" dirty="0" smtClean="0">
                <a:solidFill>
                  <a:schemeClr val="tx1"/>
                </a:solidFill>
              </a:rPr>
              <a:t>Собственная Система ППС должна строится с учетом специфики ОУ, а также в соответствии с индивидуальной траекторией развития детей в рамках данного ОУ.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174</TotalTime>
  <Words>879</Words>
  <Application>Microsoft Office PowerPoint</Application>
  <PresentationFormat>Экран (4:3)</PresentationFormat>
  <Paragraphs>72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Городская</vt:lpstr>
      <vt:lpstr>Методические рекомендации  по разработке системы психолого-педагогического сопровождения образовательного процесса в рамках внедрения ФГОС</vt:lpstr>
      <vt:lpstr>Слайд 2</vt:lpstr>
      <vt:lpstr>1. Нормативно-правовой и методологической основой разработки и реализации Системы ППС служат следующие документы:</vt:lpstr>
      <vt:lpstr>2. Психолого-педагогическое сопровождение – это целостная, системно-организованная деятельность, в процессе которой создаются социально-психологические и педагогические условия для успешного обучения и развития каждого ребенка в школьной среде. </vt:lpstr>
      <vt:lpstr>3. Разработка Системы, а также организация всей работы по ее реализации должна строиться на основе:  -научной обоснованности,  -последовательности, - возрастной и социокультурной адекватности, - информационной безопасности  - практической целесообразности. </vt:lpstr>
      <vt:lpstr>4. В соответствии с ФГОС Система ППС должна опираться на основные методологические принципы:</vt:lpstr>
      <vt:lpstr>5. Проектирование и реализацию Системы ППС в ОУ следует осуществлять при комплексном использовании технологий в содержательной связи с друг другом и не единой методологической основе.</vt:lpstr>
      <vt:lpstr>6. Система психолого-педагогического сопровождения образовательного процесса в ОУ должна содержать конкретизацию - целей,  - задач, - содержания; - способов, - приемов и технологий используемых при ее реализации.</vt:lpstr>
      <vt:lpstr>7. Собственная Система ППС должна строится с учетом специфики ОУ, а также в соответствии с индивидуальной траекторией развития детей в рамках данного ОУ.</vt:lpstr>
      <vt:lpstr>8. Разработка Системы ППС а организация всей работы по ее реализации должна строится на основе - научной обоснованности - последовательности - возрастной и социокультурной адекватности - информационной безопасности - практической целесообразности.</vt:lpstr>
      <vt:lpstr>9. Для организации и полноценного функционирования образовательного процесса требуется согласованные усилия многих социальных субъектов: - школы - семьи учреждений дополнительного образования, культуры и спорта - детско-юношеских движений и организаций.</vt:lpstr>
      <vt:lpstr>10. Целью создания Системы должно стать создание социально-психологических условий для развития личности обучающихся и их успешного обучения.   Эта цель реализуема только в случае тесного взаимодействия как минимум двух институтов социализации ребенка – школы и семьи.</vt:lpstr>
      <vt:lpstr>11. Согласно реализации комплексного подхода Система ППС может выглядеть следующим образом:</vt:lpstr>
      <vt:lpstr>12. Таким образом, в предложенном варианте Система содержит четыре блока:</vt:lpstr>
      <vt:lpstr>Первый блок: «Создание условий для профессионального роста педагогических кадров»:</vt:lpstr>
      <vt:lpstr>Одним из блоков психолого-педагогического мониторинга должна стать диагностика развития познавательных процессов и мотивационной сферы учащихся:</vt:lpstr>
      <vt:lpstr>Второй  блок: «Организация взаимодействия с учащимися»:</vt:lpstr>
      <vt:lpstr>Третий блок: «Организация сотрудничества с родителями»:</vt:lpstr>
      <vt:lpstr>Четвертый блок: «Психолого-педагогическое сопровождение детей с ОВЗ»: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 по разработке системы психолого-педагогического сопровождения образовательного процесса в рамках внедрения ФГОС</dc:title>
  <dc:creator>Ольга</dc:creator>
  <cp:lastModifiedBy>Ольга</cp:lastModifiedBy>
  <cp:revision>14</cp:revision>
  <dcterms:created xsi:type="dcterms:W3CDTF">2012-12-09T11:11:54Z</dcterms:created>
  <dcterms:modified xsi:type="dcterms:W3CDTF">2012-12-09T16:59:12Z</dcterms:modified>
</cp:coreProperties>
</file>