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85ABFA-48CA-449E-9028-3E53D427499C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7F5EA8-4F1C-4D21-82B8-B4F18046D1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976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5B73CD9-87DC-4A7D-93FC-A101D757083C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3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A1F9A-7903-41A3-8A6E-122F1711DC1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6A7A8-6289-4171-ABA3-AC71168CCA5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push dir="u"/>
    <p:sndAc>
      <p:stSnd>
        <p:snd r:embed="rId1" name="voltage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A1F9A-7903-41A3-8A6E-122F1711DC1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6A7A8-6289-4171-ABA3-AC71168CCA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  <p:sndAc>
      <p:stSnd>
        <p:snd r:embed="rId1" name="voltage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A1F9A-7903-41A3-8A6E-122F1711DC1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6A7A8-6289-4171-ABA3-AC71168CCA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  <p:sndAc>
      <p:stSnd>
        <p:snd r:embed="rId1" name="voltage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A1F9A-7903-41A3-8A6E-122F1711DC1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6A7A8-6289-4171-ABA3-AC71168CCA5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push dir="u"/>
    <p:sndAc>
      <p:stSnd>
        <p:snd r:embed="rId1" name="voltage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A1F9A-7903-41A3-8A6E-122F1711DC1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6A7A8-6289-4171-ABA3-AC71168CCA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  <p:sndAc>
      <p:stSnd>
        <p:snd r:embed="rId1" name="voltage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A1F9A-7903-41A3-8A6E-122F1711DC1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6A7A8-6289-4171-ABA3-AC71168CCA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  <p:sndAc>
      <p:stSnd>
        <p:snd r:embed="rId1" name="voltage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A1F9A-7903-41A3-8A6E-122F1711DC1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6A7A8-6289-4171-ABA3-AC71168CCA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  <p:sndAc>
      <p:stSnd>
        <p:snd r:embed="rId1" name="voltage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A1F9A-7903-41A3-8A6E-122F1711DC1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6A7A8-6289-4171-ABA3-AC71168CCA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  <p:sndAc>
      <p:stSnd>
        <p:snd r:embed="rId1" name="voltage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A1F9A-7903-41A3-8A6E-122F1711DC1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6A7A8-6289-4171-ABA3-AC71168CCA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  <p:sndAc>
      <p:stSnd>
        <p:snd r:embed="rId1" name="voltage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A1F9A-7903-41A3-8A6E-122F1711DC1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6A7A8-6289-4171-ABA3-AC71168CCA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  <p:sndAc>
      <p:stSnd>
        <p:snd r:embed="rId1" name="voltage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A1F9A-7903-41A3-8A6E-122F1711DC1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6A7A8-6289-4171-ABA3-AC71168CCA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  <p:sndAc>
      <p:stSnd>
        <p:snd r:embed="rId1" name="voltage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9E0A1F9A-7903-41A3-8A6E-122F1711DC1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B476A7A8-6289-4171-ABA3-AC71168CCA5E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  <p:sndAc>
      <p:stSnd>
        <p:snd r:embed="rId13" name="voltage.wav"/>
      </p:stSnd>
    </p:sndAc>
  </p:transition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71600" y="3332163"/>
            <a:ext cx="6400800" cy="17526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5517232"/>
            <a:ext cx="9144000" cy="100811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000" dirty="0" smtClean="0">
                <a:solidFill>
                  <a:srgbClr val="C00000"/>
                </a:solidFill>
              </a:rPr>
              <a:t>Насилие над детьми</a:t>
            </a:r>
            <a:endParaRPr lang="ru-RU" sz="5000" dirty="0">
              <a:solidFill>
                <a:srgbClr val="C00000"/>
              </a:solidFill>
            </a:endParaRPr>
          </a:p>
        </p:txBody>
      </p:sp>
      <p:pic>
        <p:nvPicPr>
          <p:cNvPr id="2052" name="Picture 2" descr="C:\Users\Кассиопея\Desktop\Новая папка\trauma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0"/>
            <a:ext cx="7693025" cy="575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3321319"/>
      </p:ext>
    </p:extLst>
  </p:cSld>
  <p:clrMapOvr>
    <a:masterClrMapping/>
  </p:clrMapOvr>
  <p:transition spd="slow">
    <p:push dir="u"/>
    <p:sndAc>
      <p:stSnd>
        <p:snd r:embed="rId3" name="voltag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9600" y="1412776"/>
            <a:ext cx="7885113" cy="1080120"/>
          </a:xfrm>
        </p:spPr>
        <p:txBody>
          <a:bodyPr/>
          <a:lstStyle/>
          <a:p>
            <a:pPr algn="ctr"/>
            <a:r>
              <a:rPr lang="ru-RU" sz="4800" dirty="0" smtClean="0"/>
              <a:t>ВИДЫ</a:t>
            </a:r>
            <a:r>
              <a:rPr lang="ru-RU" dirty="0" smtClean="0"/>
              <a:t> </a:t>
            </a:r>
            <a:r>
              <a:rPr lang="ru-RU" sz="6000" dirty="0" smtClean="0"/>
              <a:t>ОТВЕТСТВЕННОСТИ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2414934"/>
          </a:xfrm>
        </p:spPr>
        <p:txBody>
          <a:bodyPr>
            <a:noAutofit/>
          </a:bodyPr>
          <a:lstStyle/>
          <a:p>
            <a:pPr marL="285750" indent="-285750" algn="ctr">
              <a:buFont typeface="Arial" pitchFamily="34" charset="0"/>
              <a:buChar char="•"/>
            </a:pPr>
            <a:r>
              <a:rPr lang="ru-RU" sz="3600" dirty="0" smtClean="0"/>
              <a:t>АДМИНИСТРАТИВНАЯ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ru-RU" sz="3600" dirty="0" smtClean="0"/>
              <a:t>УГОЛОВНАЯ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ru-RU" sz="3600" dirty="0" smtClean="0"/>
              <a:t>ГРАЖДАНСКО-ПРАВОВАЯ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837729592"/>
      </p:ext>
    </p:extLst>
  </p:cSld>
  <p:clrMapOvr>
    <a:masterClrMapping/>
  </p:clrMapOvr>
  <p:transition spd="slow">
    <p:push dir="u"/>
    <p:sndAc>
      <p:stSnd>
        <p:snd r:embed="rId2" name="voltage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219200" y="3717032"/>
            <a:ext cx="6400800" cy="2736304"/>
          </a:xfrm>
        </p:spPr>
        <p:txBody>
          <a:bodyPr>
            <a:noAutofit/>
          </a:bodyPr>
          <a:lstStyle/>
          <a:p>
            <a:r>
              <a:rPr lang="ru-RU" sz="2400" dirty="0"/>
              <a:t>сотрудникам образовательного учреждения следует помнить, что дисциплинарной ответственности могут быть подвергнуты  должностные лица, в чьи обязанности входит обеспечение воспитания, содержания, обучения детей, допустившие сокрытие или оставление без внимания фактов жестокого обращения с </a:t>
            </a:r>
            <a:r>
              <a:rPr lang="ru-RU" sz="2400" dirty="0" smtClean="0"/>
              <a:t>детьми.</a:t>
            </a:r>
            <a:endParaRPr lang="ru-RU" sz="2400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1656184"/>
          </a:xfrm>
        </p:spPr>
        <p:txBody>
          <a:bodyPr/>
          <a:lstStyle/>
          <a:p>
            <a:r>
              <a:rPr lang="ru-RU" sz="8000" dirty="0" smtClean="0"/>
              <a:t>ВНИМАНИЕ!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972945913"/>
      </p:ext>
    </p:extLst>
  </p:cSld>
  <p:clrMapOvr>
    <a:masterClrMapping/>
  </p:clrMapOvr>
  <p:transition spd="slow">
    <p:push dir="u"/>
    <p:sndAc>
      <p:stSnd>
        <p:snd r:embed="rId2" name="voltage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570186"/>
          </a:xfrm>
        </p:spPr>
        <p:txBody>
          <a:bodyPr/>
          <a:lstStyle/>
          <a:p>
            <a:pPr algn="ctr"/>
            <a:r>
              <a:rPr lang="ru-RU" sz="3200" dirty="0">
                <a:solidFill>
                  <a:srgbClr val="FFC000"/>
                </a:solidFill>
              </a:rPr>
              <a:t>план мероприятий по профилактике жестокого обращения с несовершеннолетними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2564904"/>
            <a:ext cx="7924800" cy="3150096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/>
              <a:t>организационная деятельность</a:t>
            </a:r>
            <a:r>
              <a:rPr lang="ru-RU" sz="2800" dirty="0"/>
              <a:t> </a:t>
            </a:r>
            <a:endParaRPr lang="ru-RU" sz="2800" dirty="0" smtClean="0"/>
          </a:p>
          <a:p>
            <a:pPr algn="ctr"/>
            <a:r>
              <a:rPr lang="ru-RU" sz="2800" b="1" i="1" dirty="0"/>
              <a:t>профилактическая работа с обучающимися</a:t>
            </a:r>
            <a:r>
              <a:rPr lang="ru-RU" sz="2800" dirty="0"/>
              <a:t> </a:t>
            </a:r>
            <a:endParaRPr lang="ru-RU" sz="2800" dirty="0" smtClean="0"/>
          </a:p>
          <a:p>
            <a:pPr algn="ctr"/>
            <a:r>
              <a:rPr lang="ru-RU" sz="2800" b="1" i="1" dirty="0"/>
              <a:t>профилактическая работа с </a:t>
            </a:r>
            <a:r>
              <a:rPr lang="ru-RU" sz="2800" b="1" i="1" dirty="0" smtClean="0"/>
              <a:t>родителями</a:t>
            </a:r>
          </a:p>
          <a:p>
            <a:pPr algn="ctr"/>
            <a:r>
              <a:rPr lang="ru-RU" sz="2800" b="1" i="1" dirty="0"/>
              <a:t>з</a:t>
            </a:r>
            <a:r>
              <a:rPr lang="ru-RU" sz="2800" b="1" i="1" dirty="0" smtClean="0"/>
              <a:t>ащитно-охранная </a:t>
            </a:r>
            <a:r>
              <a:rPr lang="ru-RU" sz="2800" b="1" i="1" dirty="0"/>
              <a:t>деятельность</a:t>
            </a:r>
            <a:r>
              <a:rPr lang="ru-RU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52375498"/>
      </p:ext>
    </p:extLst>
  </p:cSld>
  <p:clrMapOvr>
    <a:masterClrMapping/>
  </p:clrMapOvr>
  <p:transition spd="slow">
    <p:push dir="u"/>
    <p:sndAc>
      <p:stSnd>
        <p:snd r:embed="rId2" name="voltage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517232"/>
            <a:ext cx="7924800" cy="936104"/>
          </a:xfrm>
        </p:spPr>
        <p:txBody>
          <a:bodyPr/>
          <a:lstStyle/>
          <a:p>
            <a:pPr algn="ctr"/>
            <a:r>
              <a:rPr lang="ru-RU" sz="2400" dirty="0">
                <a:solidFill>
                  <a:srgbClr val="FF0000"/>
                </a:solidFill>
              </a:rPr>
              <a:t>от каждого из нас зависит предупреждение насилия над учащимися нашей школы</a:t>
            </a:r>
            <a:r>
              <a:rPr lang="ru-RU" sz="2400" dirty="0" smtClean="0">
                <a:solidFill>
                  <a:srgbClr val="FF0000"/>
                </a:solidFill>
              </a:rPr>
              <a:t>.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>
                <a:solidFill>
                  <a:srgbClr val="FF0000"/>
                </a:solidFill>
              </a:rPr>
              <a:t>От нашего внимания, неравнодушия и компетентности.</a:t>
            </a:r>
          </a:p>
        </p:txBody>
      </p:sp>
      <p:pic>
        <p:nvPicPr>
          <p:cNvPr id="4" name="Picture 2" descr="C:\Users\Кассиопея\Desktop\Новая папка1\Lindsay-crying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37522" y="549275"/>
            <a:ext cx="6268956" cy="4175125"/>
          </a:xfrm>
        </p:spPr>
      </p:pic>
    </p:spTree>
    <p:extLst>
      <p:ext uri="{BB962C8B-B14F-4D97-AF65-F5344CB8AC3E}">
        <p14:creationId xmlns:p14="http://schemas.microsoft.com/office/powerpoint/2010/main" val="2845566568"/>
      </p:ext>
    </p:extLst>
  </p:cSld>
  <p:clrMapOvr>
    <a:masterClrMapping/>
  </p:clrMapOvr>
  <p:transition spd="slow">
    <p:push dir="u"/>
    <p:sndAc>
      <p:stSnd>
        <p:snd r:embed="rId2" name="voltag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3200" i="1" dirty="0" smtClean="0"/>
              <a:t>Это действие </a:t>
            </a:r>
            <a:r>
              <a:rPr lang="ru-RU" sz="3200" i="1" dirty="0"/>
              <a:t>(или бездействие) родителей, воспитателей и других лиц, наносящее ущерб физическому или психическому здоровью ребенка</a:t>
            </a:r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 smtClean="0"/>
              <a:t>НАСИЛИЕ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2600429513"/>
      </p:ext>
    </p:extLst>
  </p:cSld>
  <p:clrMapOvr>
    <a:masterClrMapping/>
  </p:clrMapOvr>
  <p:transition spd="slow">
    <p:push dir="u"/>
    <p:sndAc>
      <p:stSnd>
        <p:snd r:embed="rId2" name="voltag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2495128"/>
          </a:xfrm>
        </p:spPr>
        <p:txBody>
          <a:bodyPr>
            <a:no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3200" dirty="0" smtClean="0"/>
              <a:t>ФИЗИЧЕСКОЕ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200" dirty="0" smtClean="0"/>
              <a:t>ПСИХИЧЕСКОЕ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200" dirty="0" smtClean="0"/>
              <a:t>ОТСУТСТВИЕ ЗАБОТЫ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200" dirty="0" smtClean="0"/>
              <a:t>СЕКСУАЛЬНОЕ</a:t>
            </a:r>
            <a:endParaRPr lang="ru-RU" sz="3200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1584176"/>
          </a:xfrm>
        </p:spPr>
        <p:txBody>
          <a:bodyPr/>
          <a:lstStyle/>
          <a:p>
            <a:r>
              <a:rPr lang="ru-RU" sz="6600" dirty="0" smtClean="0"/>
              <a:t>ВИДЫ НАСИЛИЯ: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2093053018"/>
      </p:ext>
    </p:extLst>
  </p:cSld>
  <p:clrMapOvr>
    <a:masterClrMapping/>
  </p:clrMapOvr>
  <p:transition spd="slow">
    <p:push dir="u"/>
    <p:sndAc>
      <p:stSnd>
        <p:snd r:embed="rId2" name="voltage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9600" y="980728"/>
            <a:ext cx="2971800" cy="1080120"/>
          </a:xfrm>
        </p:spPr>
        <p:txBody>
          <a:bodyPr/>
          <a:lstStyle/>
          <a:p>
            <a:pPr algn="ctr"/>
            <a:r>
              <a:rPr lang="ru-RU" sz="3200" dirty="0" smtClean="0"/>
              <a:t>ФИЗИЧЕСКОЕ </a:t>
            </a:r>
            <a:r>
              <a:rPr lang="ru-RU" sz="3600" dirty="0" smtClean="0"/>
              <a:t>НАСИЛИЕ</a:t>
            </a:r>
            <a:endParaRPr lang="ru-RU" sz="36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609600" y="2348880"/>
            <a:ext cx="2971800" cy="2592289"/>
          </a:xfrm>
        </p:spPr>
        <p:txBody>
          <a:bodyPr>
            <a:noAutofit/>
          </a:bodyPr>
          <a:lstStyle/>
          <a:p>
            <a:pPr algn="ctr"/>
            <a:r>
              <a:rPr lang="ru-RU" sz="2000" dirty="0"/>
              <a:t>это действия  со стороны родителей или других взрослых, в результате которых физическое и умственное здоровье ребенка нарушается или находится под угрозой повреждения</a:t>
            </a:r>
          </a:p>
        </p:txBody>
      </p:sp>
      <p:pic>
        <p:nvPicPr>
          <p:cNvPr id="7" name="Picture 2" descr="C:\Users\Кассиопея\Desktop\Новая папка\d2c1660c8010e0ba5309e403552f808c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00" b="16200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0986984"/>
      </p:ext>
    </p:extLst>
  </p:cSld>
  <p:clrMapOvr>
    <a:masterClrMapping/>
  </p:clrMapOvr>
  <p:transition spd="slow">
    <p:push dir="u"/>
    <p:sndAc>
      <p:stSnd>
        <p:snd r:embed="rId2" name="voltag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64704"/>
            <a:ext cx="2971800" cy="1152128"/>
          </a:xfrm>
        </p:spPr>
        <p:txBody>
          <a:bodyPr/>
          <a:lstStyle/>
          <a:p>
            <a:pPr algn="ctr"/>
            <a:r>
              <a:rPr lang="ru-RU" sz="3200" dirty="0" smtClean="0"/>
              <a:t>ПСИХИЧЕСКОЕ НАСИЛИЕ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988840"/>
            <a:ext cx="2971800" cy="2964159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200" dirty="0"/>
              <a:t>это однократное или хроническое воздействие на ребенка враждебное или безразличное отношение к нему, приводящее к снижению самооценки, утрате веры в себя, формированию патологических черт характера, вызывающее  нарушение социализации</a:t>
            </a:r>
            <a:r>
              <a:rPr lang="ru-RU" sz="2000" dirty="0"/>
              <a:t>.</a:t>
            </a:r>
          </a:p>
          <a:p>
            <a:endParaRPr lang="ru-RU" dirty="0"/>
          </a:p>
        </p:txBody>
      </p:sp>
      <p:pic>
        <p:nvPicPr>
          <p:cNvPr id="5" name="Picture 3" descr="C:\Users\Кассиопея\Desktop\Новая папка\photo_5093_{9EB75513-E478-4AE6-A326-0525C0385CDE}.gif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" r="799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4146100"/>
      </p:ext>
    </p:extLst>
  </p:cSld>
  <p:clrMapOvr>
    <a:masterClrMapping/>
  </p:clrMapOvr>
  <p:transition spd="slow">
    <p:push dir="u"/>
    <p:sndAc>
      <p:stSnd>
        <p:snd r:embed="rId2" name="voltag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908720"/>
            <a:ext cx="2971800" cy="1636360"/>
          </a:xfrm>
        </p:spPr>
        <p:txBody>
          <a:bodyPr/>
          <a:lstStyle/>
          <a:p>
            <a:pPr algn="ctr"/>
            <a:r>
              <a:rPr lang="ru-RU" sz="3200" dirty="0" smtClean="0"/>
              <a:t>ОТСУТСТВИЕ ЗАБОТЫ О ДЕТЯХ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3140968"/>
            <a:ext cx="2971800" cy="1812031"/>
          </a:xfrm>
        </p:spPr>
        <p:txBody>
          <a:bodyPr>
            <a:normAutofit/>
          </a:bodyPr>
          <a:lstStyle/>
          <a:p>
            <a:pPr algn="ctr"/>
            <a:r>
              <a:rPr lang="ru-RU" sz="2000" dirty="0"/>
              <a:t>невнимание к основным нуждам ребенка в пище, одежде, медицинском обслуживании и присмотре</a:t>
            </a:r>
          </a:p>
        </p:txBody>
      </p:sp>
      <p:pic>
        <p:nvPicPr>
          <p:cNvPr id="5" name="Picture 2" descr="C:\Users\Кассиопея\Desktop\Новая папка\70523573784157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0" r="7410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2887704"/>
      </p:ext>
    </p:extLst>
  </p:cSld>
  <p:clrMapOvr>
    <a:masterClrMapping/>
  </p:clrMapOvr>
  <p:transition spd="slow">
    <p:push dir="u"/>
    <p:sndAc>
      <p:stSnd>
        <p:snd r:embed="rId2" name="voltag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/>
              <a:t>СЕКСУАЛЬНОЕ НАСИЛИЕ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52936"/>
            <a:ext cx="2971800" cy="2100063"/>
          </a:xfrm>
        </p:spPr>
        <p:txBody>
          <a:bodyPr/>
          <a:lstStyle/>
          <a:p>
            <a:pPr algn="ctr"/>
            <a:r>
              <a:rPr lang="ru-RU" sz="2000" dirty="0"/>
              <a:t>любой контакт или взаимодействие, в котором ребенок сексуально стимулируется или используется для сексуальной стимуляции</a:t>
            </a:r>
            <a:r>
              <a:rPr lang="ru-RU" i="1" dirty="0"/>
              <a:t>.</a:t>
            </a:r>
            <a:endParaRPr lang="ru-RU" dirty="0"/>
          </a:p>
        </p:txBody>
      </p:sp>
      <p:pic>
        <p:nvPicPr>
          <p:cNvPr id="5" name="Picture 2" descr="C:\Users\Кассиопея\Desktop\Новая папка\885535352863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200" r="17200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3042812"/>
      </p:ext>
    </p:extLst>
  </p:cSld>
  <p:clrMapOvr>
    <a:masterClrMapping/>
  </p:clrMapOvr>
  <p:transition spd="slow">
    <p:push dir="u"/>
    <p:sndAc>
      <p:stSnd>
        <p:snd r:embed="rId2" name="voltag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560" y="908720"/>
            <a:ext cx="7924800" cy="3240360"/>
          </a:xfrm>
        </p:spPr>
        <p:txBody>
          <a:bodyPr/>
          <a:lstStyle/>
          <a:p>
            <a:pPr algn="ctr"/>
            <a:r>
              <a:rPr lang="ru-RU" sz="4400" b="1" dirty="0" smtClean="0"/>
              <a:t>ЧТО ДЕЛАТЬ </a:t>
            </a:r>
            <a:r>
              <a:rPr lang="ru-RU" sz="4400" b="1" dirty="0"/>
              <a:t>если были замечены признаки того, что ребёнок стал жертвой насилия?</a:t>
            </a:r>
          </a:p>
        </p:txBody>
      </p:sp>
    </p:spTree>
    <p:extLst>
      <p:ext uri="{BB962C8B-B14F-4D97-AF65-F5344CB8AC3E}">
        <p14:creationId xmlns:p14="http://schemas.microsoft.com/office/powerpoint/2010/main" val="1832700478"/>
      </p:ext>
    </p:extLst>
  </p:cSld>
  <p:clrMapOvr>
    <a:masterClrMapping/>
  </p:clrMapOvr>
  <p:transition spd="slow">
    <p:push dir="u"/>
    <p:sndAc>
      <p:stSnd>
        <p:snd r:embed="rId2" name="voltage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219200" y="3645024"/>
            <a:ext cx="6400800" cy="1993776"/>
          </a:xfrm>
        </p:spPr>
        <p:txBody>
          <a:bodyPr>
            <a:noAutofit/>
          </a:bodyPr>
          <a:lstStyle/>
          <a:p>
            <a:r>
              <a:rPr lang="ru-RU" sz="2400" dirty="0"/>
              <a:t>которая, в свою очередь, будет решать вопрос о направлении информации в правоохранительные органы — для привлечения к ответственности лиц, допустивших жестокое обращение с детьми и в органы опеки и попечительства - для  решения вопроса о немедленном отобрании ребенка у родителей или у других лиц, на попечении которых он </a:t>
            </a:r>
            <a:r>
              <a:rPr lang="ru-RU" sz="2400" dirty="0" smtClean="0"/>
              <a:t>находится.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1728192"/>
          </a:xfrm>
        </p:spPr>
        <p:txBody>
          <a:bodyPr/>
          <a:lstStyle/>
          <a:p>
            <a:r>
              <a:rPr lang="ru-RU" sz="4000" dirty="0"/>
              <a:t>доложить о подобных фактах администрации школы</a:t>
            </a:r>
          </a:p>
        </p:txBody>
      </p:sp>
    </p:spTree>
    <p:extLst>
      <p:ext uri="{BB962C8B-B14F-4D97-AF65-F5344CB8AC3E}">
        <p14:creationId xmlns:p14="http://schemas.microsoft.com/office/powerpoint/2010/main" val="70386354"/>
      </p:ext>
    </p:extLst>
  </p:cSld>
  <p:clrMapOvr>
    <a:masterClrMapping/>
  </p:clrMapOvr>
  <p:transition spd="slow">
    <p:push dir="u"/>
    <p:sndAc>
      <p:stSnd>
        <p:snd r:embed="rId2" name="voltage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82</TotalTime>
  <Words>212</Words>
  <Application>Microsoft Office PowerPoint</Application>
  <PresentationFormat>Экран (4:3)</PresentationFormat>
  <Paragraphs>32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Горизонт</vt:lpstr>
      <vt:lpstr>Насилие над детьми</vt:lpstr>
      <vt:lpstr>НАСИЛИЕ</vt:lpstr>
      <vt:lpstr>ВИДЫ НАСИЛИЯ:</vt:lpstr>
      <vt:lpstr>ФИЗИЧЕСКОЕ НАСИЛИЕ</vt:lpstr>
      <vt:lpstr>ПСИХИЧЕСКОЕ НАСИЛИЕ</vt:lpstr>
      <vt:lpstr>ОТСУТСТВИЕ ЗАБОТЫ О ДЕТЯХ</vt:lpstr>
      <vt:lpstr>СЕКСУАЛЬНОЕ НАСИЛИЕ</vt:lpstr>
      <vt:lpstr>ЧТО ДЕЛАТЬ если были замечены признаки того, что ребёнок стал жертвой насилия?</vt:lpstr>
      <vt:lpstr>доложить о подобных фактах администрации школы</vt:lpstr>
      <vt:lpstr>ВИДЫ ОТВЕТСТВЕННОСТИ:</vt:lpstr>
      <vt:lpstr>ВНИМАНИЕ!</vt:lpstr>
      <vt:lpstr>план мероприятий по профилактике жестокого обращения с несовершеннолетними</vt:lpstr>
      <vt:lpstr>от каждого из нас зависит предупреждение насилия над учащимися нашей школы.  От нашего внимания, неравнодушия и компетентности.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Насилие над детьми</dc:title>
  <dc:creator>Admin</dc:creator>
  <cp:lastModifiedBy>Admin</cp:lastModifiedBy>
  <cp:revision>8</cp:revision>
  <dcterms:created xsi:type="dcterms:W3CDTF">2013-04-14T23:33:48Z</dcterms:created>
  <dcterms:modified xsi:type="dcterms:W3CDTF">2013-04-21T21:19:10Z</dcterms:modified>
</cp:coreProperties>
</file>