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57" r:id="rId4"/>
    <p:sldId id="261" r:id="rId5"/>
    <p:sldId id="258" r:id="rId6"/>
    <p:sldId id="260" r:id="rId7"/>
    <p:sldId id="259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3D5A8-B19F-416A-B0E1-5098DC13CE5F}" type="datetimeFigureOut">
              <a:rPr lang="ru-RU" smtClean="0"/>
              <a:t>18.12.2011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ACCFE-8B9A-49BE-89B2-E9572673C45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3D5A8-B19F-416A-B0E1-5098DC13CE5F}" type="datetimeFigureOut">
              <a:rPr lang="ru-RU" smtClean="0"/>
              <a:t>18.12.2011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ACCFE-8B9A-49BE-89B2-E9572673C4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3D5A8-B19F-416A-B0E1-5098DC13CE5F}" type="datetimeFigureOut">
              <a:rPr lang="ru-RU" smtClean="0"/>
              <a:t>18.12.2011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ACCFE-8B9A-49BE-89B2-E9572673C4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3D5A8-B19F-416A-B0E1-5098DC13CE5F}" type="datetimeFigureOut">
              <a:rPr lang="ru-RU" smtClean="0"/>
              <a:t>18.12.2011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ACCFE-8B9A-49BE-89B2-E9572673C4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3D5A8-B19F-416A-B0E1-5098DC13CE5F}" type="datetimeFigureOut">
              <a:rPr lang="ru-RU" smtClean="0"/>
              <a:t>18.12.2011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ACCFE-8B9A-49BE-89B2-E9572673C45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3D5A8-B19F-416A-B0E1-5098DC13CE5F}" type="datetimeFigureOut">
              <a:rPr lang="ru-RU" smtClean="0"/>
              <a:t>18.12.2011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ACCFE-8B9A-49BE-89B2-E9572673C4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3D5A8-B19F-416A-B0E1-5098DC13CE5F}" type="datetimeFigureOut">
              <a:rPr lang="ru-RU" smtClean="0"/>
              <a:t>18.12.2011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ACCFE-8B9A-49BE-89B2-E9572673C4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3D5A8-B19F-416A-B0E1-5098DC13CE5F}" type="datetimeFigureOut">
              <a:rPr lang="ru-RU" smtClean="0"/>
              <a:t>18.12.2011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ACCFE-8B9A-49BE-89B2-E9572673C4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3D5A8-B19F-416A-B0E1-5098DC13CE5F}" type="datetimeFigureOut">
              <a:rPr lang="ru-RU" smtClean="0"/>
              <a:t>18.12.2011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ACCFE-8B9A-49BE-89B2-E9572673C4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3D5A8-B19F-416A-B0E1-5098DC13CE5F}" type="datetimeFigureOut">
              <a:rPr lang="ru-RU" smtClean="0"/>
              <a:t>18.12.2011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ACCFE-8B9A-49BE-89B2-E9572673C4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3D5A8-B19F-416A-B0E1-5098DC13CE5F}" type="datetimeFigureOut">
              <a:rPr lang="ru-RU" smtClean="0"/>
              <a:t>18.12.2011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60ACCFE-8B9A-49BE-89B2-E9572673C45F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793D5A8-B19F-416A-B0E1-5098DC13CE5F}" type="datetimeFigureOut">
              <a:rPr lang="ru-RU" smtClean="0"/>
              <a:t>18.12.2011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60ACCFE-8B9A-49BE-89B2-E9572673C45F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anim.clow.ru/imgsm/021-1.jp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714356"/>
            <a:ext cx="8324880" cy="3057532"/>
          </a:xfrm>
        </p:spPr>
        <p:txBody>
          <a:bodyPr>
            <a:normAutofit/>
          </a:bodyPr>
          <a:lstStyle/>
          <a:p>
            <a:pPr algn="ctr"/>
            <a:r>
              <a:rPr lang="ru-RU" sz="8000" dirty="0" smtClean="0"/>
              <a:t>ВИКТОРИНА «МОЛЛЮСКИ»</a:t>
            </a:r>
            <a:endParaRPr lang="ru-RU" sz="8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улит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3857628"/>
            <a:ext cx="3629028" cy="2815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7247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№5. Чем </a:t>
            </a:r>
            <a:r>
              <a:rPr lang="ru-RU" b="1" dirty="0" smtClean="0"/>
              <a:t>пугает хищников глубоководный моллюск адский вампир?</a:t>
            </a:r>
            <a:endParaRPr lang="ru-RU" dirty="0"/>
          </a:p>
        </p:txBody>
      </p:sp>
      <p:pic>
        <p:nvPicPr>
          <p:cNvPr id="4" name="Содержимое 3" descr="30af40a931893baa09a184f41d2_prev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14480" y="2500306"/>
            <a:ext cx="5619750" cy="4162425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8596" y="0"/>
            <a:ext cx="1785950" cy="1000108"/>
          </a:xfrm>
        </p:spPr>
        <p:txBody>
          <a:bodyPr/>
          <a:lstStyle/>
          <a:p>
            <a:r>
              <a:rPr lang="ru-RU" dirty="0" smtClean="0"/>
              <a:t>№5.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idx="1"/>
          </p:nvPr>
        </p:nvSpPr>
        <p:spPr>
          <a:xfrm>
            <a:off x="214282" y="1000108"/>
            <a:ext cx="5000660" cy="5572164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Многие головоногие моллюски защищаются от хищников, выпуская из себя чернильное облако и скрываясь под покровом наступившей темноты. А глубоководный моллюск адский вампир таким способом воспользоваться не может, потому что на его глубинах и так царит тьма. Вместо этого он выпускает из кончиков щупалец липкое облако </a:t>
            </a:r>
            <a:r>
              <a:rPr lang="ru-RU" dirty="0" err="1" smtClean="0"/>
              <a:t>биолюминесцентной</a:t>
            </a:r>
            <a:r>
              <a:rPr lang="ru-RU" dirty="0" smtClean="0"/>
              <a:t> слизи, содержащей множество голубых светящихся шариков. Световая завеса ошеломляет хищника и позволяет адскому вампиру скрыться.</a:t>
            </a:r>
          </a:p>
          <a:p>
            <a:endParaRPr lang="ru-RU" dirty="0"/>
          </a:p>
        </p:txBody>
      </p:sp>
      <p:pic>
        <p:nvPicPr>
          <p:cNvPr id="5121" name="Picture 1" descr="C:\Documents and Settings\Admin\Рабочий стол\моллюски\NQfl3hk5Lr2g9lynu83dJq6Fo1_4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6" y="1643050"/>
            <a:ext cx="3810000" cy="3905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571612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№6. Кого выбрали себе в качестве корма морские ангелы?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0_54a8b_e220a1a5_X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43042" y="2000240"/>
            <a:ext cx="5737826" cy="4389437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57158" y="714356"/>
            <a:ext cx="1314432" cy="1162050"/>
          </a:xfrm>
        </p:spPr>
        <p:txBody>
          <a:bodyPr/>
          <a:lstStyle/>
          <a:p>
            <a:r>
              <a:rPr lang="ru-RU" b="1" dirty="0" smtClean="0"/>
              <a:t>№6.</a:t>
            </a:r>
            <a:endParaRPr lang="ru-RU" b="1" dirty="0"/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571472" y="4000504"/>
            <a:ext cx="8243918" cy="2643206"/>
          </a:xfrm>
        </p:spPr>
        <p:txBody>
          <a:bodyPr/>
          <a:lstStyle/>
          <a:p>
            <a:r>
              <a:rPr lang="ru-RU" sz="3600" dirty="0" smtClean="0"/>
              <a:t>Брюхоногие моллюски вида морских ангелов специализируются на охоте на моллюсков </a:t>
            </a:r>
            <a:r>
              <a:rPr lang="ru-RU" sz="4800" b="1" dirty="0" err="1" smtClean="0"/>
              <a:t>лимацинов</a:t>
            </a:r>
            <a:r>
              <a:rPr lang="ru-RU" sz="3600" dirty="0" smtClean="0"/>
              <a:t>, которых называют </a:t>
            </a:r>
            <a:r>
              <a:rPr lang="ru-RU" sz="3600" dirty="0" smtClean="0"/>
              <a:t> также </a:t>
            </a:r>
            <a:r>
              <a:rPr lang="ru-RU" sz="3600" dirty="0" smtClean="0"/>
              <a:t>морскими чертями.</a:t>
            </a:r>
          </a:p>
          <a:p>
            <a:endParaRPr lang="ru-RU" dirty="0"/>
          </a:p>
        </p:txBody>
      </p:sp>
      <p:pic>
        <p:nvPicPr>
          <p:cNvPr id="9" name="Содержимое 8" descr="090215-01-marine-census-deep-sea_big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143108" y="500042"/>
            <a:ext cx="4391025" cy="3643338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№7. </a:t>
            </a:r>
            <a:r>
              <a:rPr lang="ru-RU" b="1" dirty="0" smtClean="0"/>
              <a:t>Как </a:t>
            </a:r>
            <a:r>
              <a:rPr lang="ru-RU" b="1" dirty="0" smtClean="0"/>
              <a:t>осьминоги </a:t>
            </a:r>
            <a:r>
              <a:rPr lang="ru-RU" b="1" dirty="0" smtClean="0"/>
              <a:t>помогают </a:t>
            </a:r>
            <a:r>
              <a:rPr lang="ru-RU" b="1" dirty="0" smtClean="0"/>
              <a:t>поднять затонувший груз?</a:t>
            </a:r>
            <a:endParaRPr lang="ru-RU" dirty="0"/>
          </a:p>
        </p:txBody>
      </p:sp>
      <p:pic>
        <p:nvPicPr>
          <p:cNvPr id="4" name="Содержимое 3" descr="15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57840" y="1935163"/>
            <a:ext cx="7228320" cy="4389437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№7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В начале 19 века у берегов Японии затонуло судно с дорогим корейским фарфором. Весь груз оказался на дне, причем на такой глубине, что ныряльщикам было до него не достать. Почти через сто лет одному рыбаку пришла в голову идея использовать осьминогов для подъёма фарфора со дна. К осьминогам привязывали верёвки и опускали. Через небольшой промежуток времени, когда осьминог находил себе убежище в одной из ваз, тянули за верёвку. Осьминог цепко хватался за то, что считал своим убежищем, и его вместе с грузом поднимали наверх.</a:t>
            </a:r>
          </a:p>
          <a:p>
            <a:endParaRPr lang="ru-RU" dirty="0"/>
          </a:p>
        </p:txBody>
      </p:sp>
      <p:pic>
        <p:nvPicPr>
          <p:cNvPr id="1026" name="Picture 2" descr="http://im0-tub-ru.yandex.net/i?id=215755028-44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428604"/>
            <a:ext cx="2214578" cy="1550205"/>
          </a:xfrm>
          <a:prstGeom prst="rect">
            <a:avLst/>
          </a:prstGeom>
          <a:noFill/>
        </p:spPr>
      </p:pic>
      <p:pic>
        <p:nvPicPr>
          <p:cNvPr id="1028" name="Picture 4" descr="http://im0-tub-ru.yandex.net/i?id=215755028-44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9058" y="428604"/>
            <a:ext cx="2245194" cy="1571636"/>
          </a:xfrm>
          <a:prstGeom prst="rect">
            <a:avLst/>
          </a:prstGeom>
          <a:noFill/>
        </p:spPr>
      </p:pic>
      <p:pic>
        <p:nvPicPr>
          <p:cNvPr id="1030" name="Picture 6" descr="http://im0-tub-ru.yandex.net/i?id=215755028-44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3636" y="428604"/>
            <a:ext cx="2245194" cy="15716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214554"/>
            <a:ext cx="8929718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№8. В </a:t>
            </a:r>
            <a:r>
              <a:rPr lang="ru-RU" dirty="0" smtClean="0"/>
              <a:t>13 в. китайцы стали подкладывать в раковины некоторых моллюсков миниатюрные изображения богов. С какой целью? 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3649968"/>
            <a:ext cx="8229600" cy="3208032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№8.</a:t>
            </a:r>
            <a:br>
              <a:rPr lang="ru-RU" dirty="0" smtClean="0"/>
            </a:br>
            <a:r>
              <a:rPr lang="ru-RU" b="1" dirty="0" smtClean="0"/>
              <a:t>Чтобы те </a:t>
            </a:r>
            <a:r>
              <a:rPr lang="ru-RU" b="1" dirty="0" smtClean="0"/>
              <a:t>покрыли их жемчугом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78605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№9. В </a:t>
            </a:r>
            <a:r>
              <a:rPr lang="ru-RU" dirty="0" smtClean="0"/>
              <a:t>английском языке слово «моллюск» состоит из двух, одно из которых — рыба. Назовите второе, если слово «моллюск» созвучно слову «эгоист». 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№ 9.             Раковина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28586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№1. Какие </a:t>
            </a:r>
            <a:r>
              <a:rPr lang="ru-RU" b="1" dirty="0" smtClean="0"/>
              <a:t>беспозвоночные считаются самыми умными?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Содержимое 4" descr="sverh-chelovek_ru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73381" y="1935163"/>
            <a:ext cx="5997237" cy="4389437"/>
          </a:xfr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72074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№</a:t>
            </a:r>
            <a:r>
              <a:rPr lang="ru-RU" sz="4400" dirty="0" smtClean="0"/>
              <a:t>10.</a:t>
            </a:r>
            <a:br>
              <a:rPr lang="ru-RU" sz="4400" dirty="0" smtClean="0"/>
            </a:br>
            <a:r>
              <a:rPr lang="ru-RU" sz="4400" dirty="0" smtClean="0"/>
              <a:t>В поведении кальмаров семейства </a:t>
            </a:r>
            <a:r>
              <a:rPr lang="ru-RU" sz="4400" dirty="0" err="1" smtClean="0"/>
              <a:t>омастрефид</a:t>
            </a:r>
            <a:r>
              <a:rPr lang="ru-RU" sz="4400" dirty="0" smtClean="0"/>
              <a:t> есть одна особенность. Взрослые особи день проводят на глубине, а ночью всплывают к поверхности для охоты. Молодняк же делает наоборот — охотится днем. Откуда такое нежелание видеть родителей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714488"/>
            <a:ext cx="8472518" cy="4610112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№10. Их </a:t>
            </a:r>
            <a:r>
              <a:rPr lang="ru-RU" b="1" dirty="0" smtClean="0"/>
              <a:t>могут съесть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ru-RU" dirty="0" smtClean="0"/>
              <a:t>В процессе длительной эволюции из простейших жгутиковых развились членистоногие, из ресничных — равноногие (мокрицы), из </a:t>
            </a:r>
            <a:r>
              <a:rPr lang="ru-RU" dirty="0" err="1" smtClean="0"/>
              <a:t>палочкообразных</a:t>
            </a:r>
            <a:r>
              <a:rPr lang="ru-RU" dirty="0" smtClean="0"/>
              <a:t> — черви, а от каких простейших ведут свою «родословную» моллюски? </a:t>
            </a:r>
            <a:br>
              <a:rPr lang="ru-RU" dirty="0" smtClean="0"/>
            </a:br>
            <a:r>
              <a:rPr lang="ru-RU" i="1" dirty="0" err="1" smtClean="0"/>
              <a:t>Ответ</a:t>
            </a:r>
            <a:r>
              <a:rPr lang="ru-RU" b="1" dirty="0" err="1" smtClean="0"/>
              <a:t>От</a:t>
            </a:r>
            <a:r>
              <a:rPr lang="ru-RU" b="1" dirty="0" smtClean="0"/>
              <a:t> амеб</a:t>
            </a:r>
            <a:endParaRPr lang="ru-RU" dirty="0" smtClean="0"/>
          </a:p>
          <a:p>
            <a:r>
              <a:rPr lang="ru-RU" dirty="0" smtClean="0"/>
              <a:t>Всем известно, какую роль в изучении условных и безусловных рефлексов сыграли собаки и лягушки. А чем привлекли безмозглые моллюски </a:t>
            </a:r>
            <a:r>
              <a:rPr lang="ru-RU" dirty="0" err="1" smtClean="0"/>
              <a:t>апплизии</a:t>
            </a:r>
            <a:r>
              <a:rPr lang="ru-RU" dirty="0" smtClean="0"/>
              <a:t> внимание ученых, занимающихся изучением деятельности мозга? </a:t>
            </a:r>
            <a:br>
              <a:rPr lang="ru-RU" dirty="0" smtClean="0"/>
            </a:br>
            <a:r>
              <a:rPr lang="ru-RU" i="1" dirty="0" err="1" smtClean="0"/>
              <a:t>Ответ</a:t>
            </a:r>
            <a:r>
              <a:rPr lang="ru-RU" b="1" dirty="0" err="1" smtClean="0"/>
              <a:t>Гигантскими</a:t>
            </a:r>
            <a:r>
              <a:rPr lang="ru-RU" b="1" dirty="0" smtClean="0"/>
              <a:t> нервными клетками (в которые, кстати, можно воткнуть несколько электродов).</a:t>
            </a:r>
            <a:endParaRPr lang="ru-RU" dirty="0" smtClean="0"/>
          </a:p>
          <a:p>
            <a:r>
              <a:rPr lang="ru-RU" dirty="0" smtClean="0"/>
              <a:t>Гигантские моллюски </a:t>
            </a:r>
            <a:r>
              <a:rPr lang="ru-RU" dirty="0" err="1" smtClean="0"/>
              <a:t>тридакны</a:t>
            </a:r>
            <a:r>
              <a:rPr lang="ru-RU" dirty="0" smtClean="0"/>
              <a:t>, вес которых достигает 500 кг, питаются за счет фотосинтеза живущих в Них </a:t>
            </a:r>
            <a:r>
              <a:rPr lang="ru-RU" dirty="0" err="1" smtClean="0"/>
              <a:t>зооксантел</a:t>
            </a:r>
            <a:r>
              <a:rPr lang="ru-RU" dirty="0" smtClean="0"/>
              <a:t>. Каким же образом они, сидя на дне, обеспечивают кормильцам освещение, столь необходимое для собственной жизнедеятельности? </a:t>
            </a:r>
            <a:br>
              <a:rPr lang="ru-RU" dirty="0" smtClean="0"/>
            </a:br>
            <a:r>
              <a:rPr lang="ru-RU" i="1" dirty="0" err="1" smtClean="0"/>
              <a:t>Ответ</a:t>
            </a:r>
            <a:r>
              <a:rPr lang="ru-RU" b="1" dirty="0" err="1" smtClean="0"/>
              <a:t>Створки</a:t>
            </a:r>
            <a:r>
              <a:rPr lang="ru-RU" b="1" dirty="0" smtClean="0"/>
              <a:t> раковины зеркальны внутри, поэтому работают как раскрытое трюмо.</a:t>
            </a:r>
            <a:endParaRPr lang="ru-RU" dirty="0" smtClean="0"/>
          </a:p>
          <a:p>
            <a:r>
              <a:rPr lang="ru-RU" dirty="0" smtClean="0"/>
              <a:t>Давно замечено, что осьминоги отличаются сложным интеллектуальным поведением. Это проявляется, например, при охоте. Излюбленным их объектом являются 2-створчатые моллюски. Просовывая в щель раковины острый роговой клюв, они подрезают мускулы моллюска, замыкающие створки, и лакомятся нежным мясом. Если же раковина слишком велика и ее не удается открыть, то осьминог применяет камень. Причем в этом случае его выручает не сила удара, а терпение и ловкость. Каким же образом ему удается вскрывать крупные раковины? </a:t>
            </a:r>
            <a:br>
              <a:rPr lang="ru-RU" dirty="0" smtClean="0"/>
            </a:br>
            <a:r>
              <a:rPr lang="ru-RU" i="1" dirty="0" err="1" smtClean="0"/>
              <a:t>Ответ</a:t>
            </a:r>
            <a:r>
              <a:rPr lang="ru-RU" b="1" dirty="0" err="1" smtClean="0"/>
              <a:t>Ждет</a:t>
            </a:r>
            <a:r>
              <a:rPr lang="ru-RU" b="1" dirty="0" smtClean="0"/>
              <a:t>, пока та откроется сама, и вставляет между створками камень (а вы догадались бы сделать так же?).</a:t>
            </a:r>
            <a:endParaRPr lang="ru-RU" dirty="0" smtClean="0"/>
          </a:p>
          <a:p>
            <a:r>
              <a:rPr lang="ru-RU" dirty="0" err="1" smtClean="0"/>
              <a:t>Дагомейский</a:t>
            </a:r>
            <a:r>
              <a:rPr lang="ru-RU" dirty="0" smtClean="0"/>
              <a:t> король </a:t>
            </a:r>
            <a:r>
              <a:rPr lang="ru-RU" dirty="0" err="1" smtClean="0"/>
              <a:t>Шзе</a:t>
            </a:r>
            <a:r>
              <a:rPr lang="ru-RU" dirty="0" smtClean="0"/>
              <a:t>, живший в 19 в., придумал способ безопасного выхода с поля боя. Для этого его воины лишь разбрасывали вокруг себя раковины каури, и этого оказывалось достаточно, чтобы задержать противника на некоторое время. Почему войско противника приостанавливалось? </a:t>
            </a:r>
            <a:br>
              <a:rPr lang="ru-RU" dirty="0" smtClean="0"/>
            </a:br>
            <a:r>
              <a:rPr lang="ru-RU" i="1" dirty="0" err="1" smtClean="0"/>
              <a:t>Ответ</a:t>
            </a:r>
            <a:r>
              <a:rPr lang="ru-RU" b="1" dirty="0" err="1" smtClean="0"/>
              <a:t>Воины</a:t>
            </a:r>
            <a:r>
              <a:rPr lang="ru-RU" b="1" dirty="0" smtClean="0"/>
              <a:t>, забыв обо всем, собирали раковины (они служили деньгами у народов Африки и Азии).</a:t>
            </a:r>
            <a:endParaRPr lang="ru-RU" dirty="0" smtClean="0"/>
          </a:p>
          <a:p>
            <a:r>
              <a:rPr lang="ru-RU" dirty="0" smtClean="0"/>
              <a:t>Зачем домохозяйки Гонолулу «стирают» пойманных осьминогов в стиральных машинах? </a:t>
            </a:r>
            <a:br>
              <a:rPr lang="ru-RU" dirty="0" smtClean="0"/>
            </a:br>
            <a:r>
              <a:rPr lang="ru-RU" i="1" dirty="0" err="1" smtClean="0"/>
              <a:t>Ответ</a:t>
            </a:r>
            <a:r>
              <a:rPr lang="ru-RU" b="1" dirty="0" err="1" smtClean="0"/>
              <a:t>Чтобы</a:t>
            </a:r>
            <a:r>
              <a:rPr lang="ru-RU" b="1" dirty="0" smtClean="0"/>
              <a:t> сделать его мясо нежнее и, следовательно, вкуснее.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Изучение этих видов моллюсков помогло людям открыть новый, чрезвычайно эффективный клей, </a:t>
            </a:r>
            <a:r>
              <a:rPr lang="ru-RU" dirty="0" err="1" smtClean="0"/>
              <a:t>позвот</a:t>
            </a:r>
            <a:r>
              <a:rPr lang="ru-RU" dirty="0" smtClean="0"/>
              <a:t> </a:t>
            </a:r>
            <a:r>
              <a:rPr lang="ru-RU" dirty="0" err="1" smtClean="0"/>
              <a:t>ляющий</a:t>
            </a:r>
            <a:r>
              <a:rPr lang="ru-RU" dirty="0" smtClean="0"/>
              <a:t> склеивать материалы под водой и сращивать кости и зубы. Кто же помог им в этом? </a:t>
            </a:r>
            <a:br>
              <a:rPr lang="ru-RU" dirty="0" smtClean="0"/>
            </a:br>
            <a:r>
              <a:rPr lang="ru-RU" i="1" dirty="0" err="1" smtClean="0"/>
              <a:t>Ответ</a:t>
            </a:r>
            <a:r>
              <a:rPr lang="ru-RU" b="1" dirty="0" err="1" smtClean="0"/>
              <a:t>Мидии</a:t>
            </a:r>
            <a:r>
              <a:rPr lang="ru-RU" b="1" dirty="0" smtClean="0"/>
              <a:t> (было синтезировано вещество, которым крепятся к камням).</a:t>
            </a:r>
            <a:endParaRPr lang="ru-RU" dirty="0" smtClean="0"/>
          </a:p>
          <a:p>
            <a:r>
              <a:rPr lang="ru-RU" dirty="0" smtClean="0"/>
              <a:t>Когда-то, расставшись с панцирем-раковиной, эти обитатели океана компенсировали потерю развитием мозга. Для жилья они выкапывают себе норы или строят замки: насыпают кучу камней и раковин, делают сверху кратер и забираются внутрь, накрываясь плоским камнем. Выходя из дома, берут с собой этот камень, используя его как щит при нападении противника. Кто они — эти интеллектуалы океана? </a:t>
            </a:r>
            <a:br>
              <a:rPr lang="ru-RU" dirty="0" smtClean="0"/>
            </a:br>
            <a:r>
              <a:rPr lang="ru-RU" i="1" dirty="0" err="1" smtClean="0"/>
              <a:t>Ответ</a:t>
            </a:r>
            <a:r>
              <a:rPr lang="ru-RU" b="1" dirty="0" err="1" smtClean="0"/>
              <a:t>Осьминоги</a:t>
            </a:r>
            <a:endParaRPr lang="ru-RU" dirty="0" smtClean="0"/>
          </a:p>
          <a:p>
            <a:r>
              <a:rPr lang="ru-RU" dirty="0" smtClean="0"/>
              <a:t>Любому человеку с первого взгляда становится ясно, что двустворчатые моллюски явно глупее своих собратьев. Почему? </a:t>
            </a:r>
            <a:br>
              <a:rPr lang="ru-RU" dirty="0" smtClean="0"/>
            </a:br>
            <a:r>
              <a:rPr lang="ru-RU" i="1" dirty="0" err="1" smtClean="0"/>
              <a:t>Ответ</a:t>
            </a:r>
            <a:r>
              <a:rPr lang="ru-RU" b="1" dirty="0" err="1" smtClean="0"/>
              <a:t>У</a:t>
            </a:r>
            <a:r>
              <a:rPr lang="ru-RU" b="1" dirty="0" smtClean="0"/>
              <a:t> них нет головы</a:t>
            </a:r>
            <a:endParaRPr lang="ru-RU" dirty="0" smtClean="0"/>
          </a:p>
          <a:p>
            <a:r>
              <a:rPr lang="ru-RU" dirty="0" smtClean="0"/>
              <a:t>Моллюски насчитывают свыше 130 тысяч видов и занимают второе место после членистоногих по численности. Подавляющее большинство из них — водные, а те, что вышли на поверхность, вынуждены были отрастить на </a:t>
            </a:r>
            <a:r>
              <a:rPr lang="ru-RU" dirty="0" err="1" smtClean="0"/>
              <a:t>брюхе...Что</a:t>
            </a:r>
            <a:r>
              <a:rPr lang="ru-RU" dirty="0" smtClean="0"/>
              <a:t>? </a:t>
            </a:r>
            <a:br>
              <a:rPr lang="ru-RU" dirty="0" smtClean="0"/>
            </a:br>
            <a:r>
              <a:rPr lang="ru-RU" i="1" dirty="0" err="1" smtClean="0"/>
              <a:t>Ответ</a:t>
            </a:r>
            <a:r>
              <a:rPr lang="ru-RU" b="1" dirty="0" err="1" smtClean="0"/>
              <a:t>Ногу</a:t>
            </a:r>
            <a:endParaRPr lang="ru-RU" dirty="0" smtClean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 smtClean="0"/>
              <a:t>О моллюске </a:t>
            </a:r>
            <a:r>
              <a:rPr lang="ru-RU" dirty="0" err="1" smtClean="0"/>
              <a:t>глаукуле</a:t>
            </a:r>
            <a:r>
              <a:rPr lang="ru-RU" dirty="0" smtClean="0"/>
              <a:t> можно сказать, что он ползет по воде, оставаясь в то же время под водой. Как ему это удается? </a:t>
            </a:r>
            <a:br>
              <a:rPr lang="ru-RU" dirty="0" smtClean="0"/>
            </a:br>
            <a:r>
              <a:rPr lang="ru-RU" i="1" dirty="0" err="1" smtClean="0"/>
              <a:t>Ответ</a:t>
            </a:r>
            <a:r>
              <a:rPr lang="ru-RU" b="1" dirty="0" err="1" smtClean="0"/>
              <a:t>Передвигается</a:t>
            </a:r>
            <a:r>
              <a:rPr lang="ru-RU" b="1" dirty="0" smtClean="0"/>
              <a:t> по пленке поверхностного натяжения.</a:t>
            </a:r>
            <a:endParaRPr lang="ru-RU" dirty="0" smtClean="0"/>
          </a:p>
          <a:p>
            <a:r>
              <a:rPr lang="ru-RU" dirty="0" smtClean="0"/>
              <a:t>Обычные кальмары и каракатицы спасаются от врагов, выпуская темное облако, очертаниями похожее на них самих. А чем отличается облако, выпускаемое их глубоководными собратьями? </a:t>
            </a:r>
            <a:br>
              <a:rPr lang="ru-RU" dirty="0" smtClean="0"/>
            </a:br>
            <a:r>
              <a:rPr lang="ru-RU" i="1" dirty="0" err="1" smtClean="0"/>
              <a:t>Ответ</a:t>
            </a:r>
            <a:r>
              <a:rPr lang="ru-RU" b="1" dirty="0" err="1" smtClean="0"/>
              <a:t>Оно</a:t>
            </a:r>
            <a:r>
              <a:rPr lang="ru-RU" b="1" dirty="0" smtClean="0"/>
              <a:t> светящееся</a:t>
            </a:r>
            <a:endParaRPr lang="ru-RU" dirty="0" smtClean="0"/>
          </a:p>
          <a:p>
            <a:r>
              <a:rPr lang="ru-RU" dirty="0" smtClean="0"/>
              <a:t>Осьминоги и кальмары питаются мелкими хладнокровными моллюсками, крабами, рыбами. Почему же глаза их устроены таким образом, что способны улавливать тепловое излучение? </a:t>
            </a:r>
            <a:br>
              <a:rPr lang="ru-RU" dirty="0" smtClean="0"/>
            </a:br>
            <a:r>
              <a:rPr lang="ru-RU" i="1" dirty="0" err="1" smtClean="0"/>
              <a:t>Ответ</a:t>
            </a:r>
            <a:r>
              <a:rPr lang="ru-RU" b="1" dirty="0" err="1" smtClean="0"/>
              <a:t>Чтобы</a:t>
            </a:r>
            <a:r>
              <a:rPr lang="ru-RU" b="1" dirty="0" smtClean="0"/>
              <a:t> спасаться от своих врагов — теплокровных кашалотов.</a:t>
            </a:r>
            <a:endParaRPr lang="ru-RU" dirty="0" smtClean="0"/>
          </a:p>
          <a:p>
            <a:r>
              <a:rPr lang="ru-RU" dirty="0" smtClean="0"/>
              <a:t>Уже много веков граверы с островов Океании используют морских фиников (моллюск семейства </a:t>
            </a:r>
            <a:r>
              <a:rPr lang="ru-RU" dirty="0" err="1" smtClean="0"/>
              <a:t>мидие-вых</a:t>
            </a:r>
            <a:r>
              <a:rPr lang="ru-RU" dirty="0" smtClean="0"/>
              <a:t>) и улиток </a:t>
            </a:r>
            <a:r>
              <a:rPr lang="ru-RU" dirty="0" err="1" smtClean="0"/>
              <a:t>долиум</a:t>
            </a:r>
            <a:r>
              <a:rPr lang="ru-RU" dirty="0" smtClean="0"/>
              <a:t> в качестве живых резцов по камню. С их помощью точат самые твердые материалы: мрамор, бетон, кирпич. Зубов у этих моллюсков нет, а панцирь уступает но твердости этим материалам. Как же с их помощью удается наносить узоры на камни? </a:t>
            </a:r>
            <a:br>
              <a:rPr lang="ru-RU" dirty="0" smtClean="0"/>
            </a:br>
            <a:r>
              <a:rPr lang="ru-RU" i="1" dirty="0" err="1" smtClean="0"/>
              <a:t>Ответ</a:t>
            </a:r>
            <a:r>
              <a:rPr lang="ru-RU" b="1" dirty="0" err="1" smtClean="0"/>
              <a:t>Эти</a:t>
            </a:r>
            <a:r>
              <a:rPr lang="ru-RU" b="1" dirty="0" smtClean="0"/>
              <a:t> моллюски вырабатывают кислоту, буквально </a:t>
            </a:r>
            <a:r>
              <a:rPr lang="ru-RU" b="1" dirty="0" err="1" smtClean="0"/>
              <a:t>плавягцую</a:t>
            </a:r>
            <a:r>
              <a:rPr lang="ru-RU" b="1" dirty="0" smtClean="0"/>
              <a:t> камни</a:t>
            </a:r>
            <a:endParaRPr lang="ru-RU" dirty="0" smtClean="0"/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Улитки какого пола чаще встречаются в средней полосе России? </a:t>
            </a:r>
            <a:br>
              <a:rPr lang="ru-RU" dirty="0" smtClean="0"/>
            </a:br>
            <a:r>
              <a:rPr lang="ru-RU" i="1" dirty="0" err="1" smtClean="0"/>
              <a:t>Ответ</a:t>
            </a:r>
            <a:r>
              <a:rPr lang="ru-RU" b="1" dirty="0" err="1" smtClean="0"/>
              <a:t>Все</a:t>
            </a:r>
            <a:r>
              <a:rPr lang="ru-RU" b="1" dirty="0" smtClean="0"/>
              <a:t> улитки — гермафродиты, т. е. двуполые</a:t>
            </a:r>
            <a:endParaRPr lang="ru-RU" dirty="0" smtClean="0"/>
          </a:p>
          <a:p>
            <a:r>
              <a:rPr lang="ru-RU" dirty="0" smtClean="0"/>
              <a:t>Этот моллюск живет в спиралевидной раковине, имеющей 3 камеры (жилую, балластную и газовую), благодаря которым он может подниматься на поверхность и опускаться на 400—700 м. Как он называется? </a:t>
            </a:r>
            <a:br>
              <a:rPr lang="ru-RU" dirty="0" smtClean="0"/>
            </a:br>
            <a:r>
              <a:rPr lang="ru-RU" i="1" dirty="0" err="1" smtClean="0"/>
              <a:t>Ответ</a:t>
            </a:r>
            <a:r>
              <a:rPr lang="ru-RU" b="1" dirty="0" err="1" smtClean="0"/>
              <a:t>Наутилус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38" name="Picture 14" descr="http://im4-tub-ru.yandex.net/i?id=397047917-19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5429250"/>
            <a:ext cx="1428750" cy="1428750"/>
          </a:xfrm>
          <a:prstGeom prst="rect">
            <a:avLst/>
          </a:prstGeom>
          <a:noFill/>
        </p:spPr>
      </p:pic>
      <p:pic>
        <p:nvPicPr>
          <p:cNvPr id="26636" name="Picture 12" descr="http://im4-tub-ru.yandex.net/i?id=397047917-19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5429250"/>
            <a:ext cx="1428750" cy="142875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№1</a:t>
            </a:r>
            <a:endParaRPr lang="ru-RU" b="1" dirty="0"/>
          </a:p>
        </p:txBody>
      </p:sp>
      <p:sp>
        <p:nvSpPr>
          <p:cNvPr id="5" name="Текс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Осьминоги считаются самыми умными среди всех беспозвоночных и умнее даже некоторых позвоночных животных. Например, они могут различать геометрические фигуры, привыкают к кормящим их людям, поддаются дрессировке и даже становятся ручными. Осьминоги тщательно заботятся о чистоте своих жилищ, «подметая» их струёй воды и складывая отходы снаружи в мусорную кучу.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26626" name="Picture 2" descr="http://im4-tub-ru.yandex.net/i?id=397047917-19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571480"/>
            <a:ext cx="1428750" cy="1428750"/>
          </a:xfrm>
          <a:prstGeom prst="rect">
            <a:avLst/>
          </a:prstGeom>
          <a:noFill/>
        </p:spPr>
      </p:pic>
      <p:pic>
        <p:nvPicPr>
          <p:cNvPr id="26628" name="Picture 4" descr="http://im4-tub-ru.yandex.net/i?id=397047917-19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40" y="571480"/>
            <a:ext cx="1428750" cy="1428750"/>
          </a:xfrm>
          <a:prstGeom prst="rect">
            <a:avLst/>
          </a:prstGeom>
          <a:noFill/>
        </p:spPr>
      </p:pic>
      <p:pic>
        <p:nvPicPr>
          <p:cNvPr id="26630" name="Picture 6" descr="http://im4-tub-ru.yandex.net/i?id=397047917-19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500042"/>
            <a:ext cx="1428750" cy="1428750"/>
          </a:xfrm>
          <a:prstGeom prst="rect">
            <a:avLst/>
          </a:prstGeom>
          <a:noFill/>
        </p:spPr>
      </p:pic>
      <p:pic>
        <p:nvPicPr>
          <p:cNvPr id="26632" name="Picture 8" descr="http://im4-tub-ru.yandex.net/i?id=397047917-19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0760" y="500042"/>
            <a:ext cx="1428750" cy="1428750"/>
          </a:xfrm>
          <a:prstGeom prst="rect">
            <a:avLst/>
          </a:prstGeom>
          <a:noFill/>
        </p:spPr>
      </p:pic>
      <p:pic>
        <p:nvPicPr>
          <p:cNvPr id="26634" name="Picture 10" descr="http://im4-tub-ru.yandex.net/i?id=397047917-19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29520" y="500042"/>
            <a:ext cx="1428750" cy="1428750"/>
          </a:xfrm>
          <a:prstGeom prst="rect">
            <a:avLst/>
          </a:prstGeom>
          <a:noFill/>
        </p:spPr>
      </p:pic>
      <p:pic>
        <p:nvPicPr>
          <p:cNvPr id="26640" name="Picture 16" descr="http://im4-tub-ru.yandex.net/i?id=397047917-19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40" y="5429250"/>
            <a:ext cx="1428750" cy="1428750"/>
          </a:xfrm>
          <a:prstGeom prst="rect">
            <a:avLst/>
          </a:prstGeom>
          <a:noFill/>
        </p:spPr>
      </p:pic>
      <p:pic>
        <p:nvPicPr>
          <p:cNvPr id="26642" name="Picture 18" descr="http://im4-tub-ru.yandex.net/i?id=397047917-19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5429250"/>
            <a:ext cx="1428750" cy="1428750"/>
          </a:xfrm>
          <a:prstGeom prst="rect">
            <a:avLst/>
          </a:prstGeom>
          <a:noFill/>
        </p:spPr>
      </p:pic>
      <p:pic>
        <p:nvPicPr>
          <p:cNvPr id="26644" name="Picture 20" descr="http://im4-tub-ru.yandex.net/i?id=397047917-19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2198" y="5429250"/>
            <a:ext cx="1428750" cy="1428750"/>
          </a:xfrm>
          <a:prstGeom prst="rect">
            <a:avLst/>
          </a:prstGeom>
          <a:noFill/>
        </p:spPr>
      </p:pic>
      <p:pic>
        <p:nvPicPr>
          <p:cNvPr id="26646" name="Picture 22" descr="http://im4-tub-ru.yandex.net/i?id=397047917-19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0958" y="5429250"/>
            <a:ext cx="1428750" cy="1428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№2. Почему </a:t>
            </a:r>
            <a:r>
              <a:rPr lang="ru-RU" b="1" dirty="0" smtClean="0"/>
              <a:t>в сувенирной раковине слышен шум моря?</a:t>
            </a:r>
            <a:endParaRPr lang="ru-RU" dirty="0"/>
          </a:p>
        </p:txBody>
      </p:sp>
      <p:pic>
        <p:nvPicPr>
          <p:cNvPr id="4" name="Picture 8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286124"/>
            <a:ext cx="3996000" cy="303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5184774" y="2601912"/>
            <a:ext cx="3024188" cy="4392612"/>
          </a:xfrm>
          <a:prstGeom prst="rect">
            <a:avLst/>
          </a:prstGeom>
          <a:noFill/>
        </p:spPr>
      </p:pic>
      <p:pic>
        <p:nvPicPr>
          <p:cNvPr id="6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55886" y="1714488"/>
            <a:ext cx="3902064" cy="14372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4810" y="571480"/>
            <a:ext cx="4473568" cy="1433433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№2.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 smtClean="0"/>
              <a:t>«Шум моря» в сувенирной морской раковине — это на самом деле шум окружающей среды, резонирующий с полостями раковины. Похожего эффекта можно добиться и без сувенира, приложив к уху кружку или согнутую ладонь. Помимо звуков извне резонатор может усиливать также звуки из тела человека, которые в нормальном состоянии мозг отфильтровывает. Это, например, звук тока крови по сосудам или даже движения воздуха сквозь ушную серу.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№3. С </a:t>
            </a:r>
            <a:r>
              <a:rPr lang="ru-RU" b="1" dirty="0" smtClean="0"/>
              <a:t>какого времени устрицы стали деликатесом и почему?</a:t>
            </a:r>
            <a:endParaRPr lang="ru-RU" dirty="0"/>
          </a:p>
        </p:txBody>
      </p:sp>
      <p:pic>
        <p:nvPicPr>
          <p:cNvPr id="4" name="Содержимое 3" descr="oysters-gourmet-foo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14414" y="1928802"/>
            <a:ext cx="6606103" cy="4389437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14282" y="214290"/>
            <a:ext cx="3757610" cy="58177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№3.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idx="1"/>
          </p:nvPr>
        </p:nvSpPr>
        <p:spPr>
          <a:xfrm>
            <a:off x="214282" y="1071546"/>
            <a:ext cx="8229600" cy="3143272"/>
          </a:xfrm>
        </p:spPr>
        <p:txBody>
          <a:bodyPr/>
          <a:lstStyle/>
          <a:p>
            <a:pPr algn="just"/>
            <a:r>
              <a:rPr lang="ru-RU" dirty="0" smtClean="0"/>
              <a:t>Ещё в начале 19 века и во Франции, и в Англии устрицы считались пищей бедняков, которым не хватало денег на мясо. Однако бесконтрольный вылов устриц привёл к их резкому сокращению в природе, и во второй половине 19 века они сильно подорожали, став деликатесом.</a:t>
            </a:r>
          </a:p>
          <a:p>
            <a:endParaRPr lang="ru-RU" dirty="0"/>
          </a:p>
        </p:txBody>
      </p:sp>
      <p:pic>
        <p:nvPicPr>
          <p:cNvPr id="6" name="Picture 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3714752"/>
            <a:ext cx="4598899" cy="2662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9" descr="f_004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7554" y="4286256"/>
            <a:ext cx="3162296" cy="23838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857232"/>
            <a:ext cx="8229600" cy="172478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№4. Какие </a:t>
            </a:r>
            <a:r>
              <a:rPr lang="ru-RU" b="1" dirty="0" smtClean="0"/>
              <a:t>моллюски могут менять свой пол несколько раз в течение жизни?</a:t>
            </a:r>
            <a:endParaRPr lang="ru-RU" dirty="0"/>
          </a:p>
        </p:txBody>
      </p:sp>
      <p:pic>
        <p:nvPicPr>
          <p:cNvPr id="4" name="Picture 16" descr="cyprea_001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500306"/>
            <a:ext cx="3714776" cy="2358883"/>
          </a:xfrm>
          <a:prstGeom prst="rect">
            <a:avLst/>
          </a:prstGeom>
          <a:noFill/>
        </p:spPr>
      </p:pic>
      <p:pic>
        <p:nvPicPr>
          <p:cNvPr id="6" name="Picture 8" descr="octopus_bimaculatus_001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0694" y="2500306"/>
            <a:ext cx="3486144" cy="23355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14282" y="214290"/>
            <a:ext cx="8229600" cy="1143000"/>
          </a:xfrm>
        </p:spPr>
        <p:txBody>
          <a:bodyPr/>
          <a:lstStyle/>
          <a:p>
            <a:r>
              <a:rPr lang="ru-RU" b="1" dirty="0" smtClean="0"/>
              <a:t>№4.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idx="1"/>
          </p:nvPr>
        </p:nvSpPr>
        <p:spPr>
          <a:xfrm>
            <a:off x="357158" y="1285860"/>
            <a:ext cx="8229600" cy="2286016"/>
          </a:xfrm>
        </p:spPr>
        <p:txBody>
          <a:bodyPr/>
          <a:lstStyle/>
          <a:p>
            <a:r>
              <a:rPr lang="ru-RU" dirty="0" smtClean="0"/>
              <a:t>Устрицы в течение жизни могут неоднократно менять свой пол. Поэтому даже возможна ситуация, когда устрица оплодотворит свои собственные яйца.</a:t>
            </a:r>
          </a:p>
          <a:p>
            <a:endParaRPr lang="ru-RU" dirty="0"/>
          </a:p>
        </p:txBody>
      </p:sp>
      <p:pic>
        <p:nvPicPr>
          <p:cNvPr id="7172" name="Picture 4" descr="Картинка 1 из 86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1670" y="3214686"/>
            <a:ext cx="4572032" cy="30697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55</TotalTime>
  <Words>590</Words>
  <Application>Microsoft Office PowerPoint</Application>
  <PresentationFormat>Экран (4:3)</PresentationFormat>
  <Paragraphs>46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Поток</vt:lpstr>
      <vt:lpstr>ВИКТОРИНА «МОЛЛЮСКИ»</vt:lpstr>
      <vt:lpstr>№1. Какие беспозвоночные считаются самыми умными? </vt:lpstr>
      <vt:lpstr>№1</vt:lpstr>
      <vt:lpstr> №2. Почему в сувенирной раковине слышен шум моря?</vt:lpstr>
      <vt:lpstr>№2.</vt:lpstr>
      <vt:lpstr> №3. С какого времени устрицы стали деликатесом и почему?</vt:lpstr>
      <vt:lpstr>№3.</vt:lpstr>
      <vt:lpstr> №4. Какие моллюски могут менять свой пол несколько раз в течение жизни?</vt:lpstr>
      <vt:lpstr>№4.</vt:lpstr>
      <vt:lpstr> №5. Чем пугает хищников глубоководный моллюск адский вампир?</vt:lpstr>
      <vt:lpstr>№5.</vt:lpstr>
      <vt:lpstr>№6. Кого выбрали себе в качестве корма морские ангелы? </vt:lpstr>
      <vt:lpstr>№6.</vt:lpstr>
      <vt:lpstr> №7. Как осьминоги помогают поднять затонувший груз?</vt:lpstr>
      <vt:lpstr>№7</vt:lpstr>
      <vt:lpstr>№8. В 13 в. китайцы стали подкладывать в раковины некоторых моллюсков миниатюрные изображения богов. С какой целью? </vt:lpstr>
      <vt:lpstr>№8. Чтобы те покрыли их жемчугом</vt:lpstr>
      <vt:lpstr>№9. В английском языке слово «моллюск» состоит из двух, одно из которых — рыба. Назовите второе, если слово «моллюск» созвучно слову «эгоист». </vt:lpstr>
      <vt:lpstr>№ 9.             Раковина</vt:lpstr>
      <vt:lpstr> №10. В поведении кальмаров семейства омастрефид есть одна особенность. Взрослые особи день проводят на глубине, а ночью всплывают к поверхности для охоты. Молодняк же делает наоборот — охотится днем. Откуда такое нежелание видеть родителей</vt:lpstr>
      <vt:lpstr>№10. Их могут съесть</vt:lpstr>
      <vt:lpstr>Слайд 22</vt:lpstr>
      <vt:lpstr>Слайд 23</vt:lpstr>
      <vt:lpstr>Слайд 24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14</cp:revision>
  <dcterms:created xsi:type="dcterms:W3CDTF">2011-12-18T14:14:18Z</dcterms:created>
  <dcterms:modified xsi:type="dcterms:W3CDTF">2011-12-18T15:09:57Z</dcterms:modified>
</cp:coreProperties>
</file>