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48D96-8B21-4279-A3EF-13F8CBE7530E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13410-6CC7-4584-9455-44E328B99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FF00"/>
                </a:solidFill>
              </a:rPr>
              <a:t>Пасха</a:t>
            </a:r>
            <a:endParaRPr lang="ru-RU" sz="6600" dirty="0">
              <a:solidFill>
                <a:srgbClr val="00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43636" y="6143644"/>
            <a:ext cx="3000364" cy="7143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Панкрашкин Данил ГБОУ СОШ № 491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0099"/>
                </a:solidFill>
              </a:rPr>
              <a:t>Что такое пасха?</a:t>
            </a:r>
            <a:endParaRPr lang="ru-RU" sz="6000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vi-VN" dirty="0" smtClean="0">
                <a:solidFill>
                  <a:srgbClr val="FF0000"/>
                </a:solidFill>
              </a:rPr>
              <a:t>Па́сха</a:t>
            </a:r>
            <a:r>
              <a:rPr lang="en-US" dirty="0" smtClean="0">
                <a:solidFill>
                  <a:srgbClr val="FF0000"/>
                </a:solidFill>
              </a:rPr>
              <a:t> «</a:t>
            </a:r>
            <a:r>
              <a:rPr lang="vi-VN" dirty="0" smtClean="0">
                <a:solidFill>
                  <a:srgbClr val="FF0000"/>
                </a:solidFill>
              </a:rPr>
              <a:t>прохождение мимо», также — Воскресе́ние Христо́во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— </a:t>
            </a:r>
            <a:r>
              <a:rPr lang="vi-VN" dirty="0" smtClean="0">
                <a:solidFill>
                  <a:srgbClr val="FF0000"/>
                </a:solidFill>
              </a:rPr>
              <a:t>древнейший христианский праздник; главный праздник богослужебного года. Установлен в честь воскресения Иисуса Христа. В настоящее время его дата в каждый конкретный год исчисляется по лунно-солнечному календарю, что делает Пасху переходящим праздником.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Даты пасхального </a:t>
            </a:r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воскресенья</a:t>
            </a:r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643050"/>
            <a:ext cx="42148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Григорианская </a:t>
            </a:r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пасхалия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 (западная традиция)	Александрийская пасхалия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 (восточная традиция)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2001	15 апреля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2002	31 марта	5 мая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2003	20 апреля	27 апреля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2004	11 апреля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2005	27 марта	1 мая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2006	16 апреля	23 апреля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2007	8 апреля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2008	23 марта	27 апреля</a:t>
            </a:r>
          </a:p>
          <a:p>
            <a:r>
              <a:rPr lang="ru-RU" sz="2200" dirty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2009	12 апреля	19 </a:t>
            </a:r>
            <a:r>
              <a:rPr lang="ru-RU" sz="2200" dirty="0" smtClean="0">
                <a:ln w="6350">
                  <a:solidFill>
                    <a:srgbClr val="00FF00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0"/>
                  <a:tileRect/>
                </a:gradFill>
              </a:rPr>
              <a:t>апреля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000240"/>
            <a:ext cx="4572000" cy="38164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2010	4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2011	24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2012	8 апреля	15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2013	31 марта	5 мая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2014	20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2015	5 апреля	12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2016	27 марта	1 мая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2017	16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2018	1 апреля	8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2019	21 апреля	28 апреля</a:t>
            </a:r>
          </a:p>
          <a:p>
            <a:r>
              <a:rPr lang="ru-RU" sz="2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2020	12 апреля	19 апреля</a:t>
            </a:r>
            <a:endParaRPr lang="ru-RU" sz="2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0px-Rublev_soshestvie_vo_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6" y="571480"/>
            <a:ext cx="4429156" cy="6023652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714356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Воскресение Христово (Сошествие во ад)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икона </a:t>
            </a:r>
            <a:r>
              <a:rPr lang="ru-RU" sz="3600" dirty="0" smtClean="0">
                <a:solidFill>
                  <a:srgbClr val="FF0000"/>
                </a:solidFill>
              </a:rPr>
              <a:t>Андрея </a:t>
            </a:r>
            <a:r>
              <a:rPr lang="ru-RU" sz="3600" dirty="0" smtClean="0">
                <a:solidFill>
                  <a:srgbClr val="FF0000"/>
                </a:solidFill>
              </a:rPr>
              <a:t>Рублёва, </a:t>
            </a:r>
            <a:r>
              <a:rPr lang="ru-RU" sz="3600" dirty="0" smtClean="0">
                <a:solidFill>
                  <a:srgbClr val="FF0000"/>
                </a:solidFill>
              </a:rPr>
              <a:t>1408—1410 годы)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Пасхальные </a:t>
            </a:r>
            <a:r>
              <a:rPr lang="ru-RU" dirty="0" smtClean="0">
                <a:solidFill>
                  <a:srgbClr val="FF0000"/>
                </a:solidFill>
              </a:rPr>
              <a:t>традиции.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Практически все пасхальные традиции возникли в богослужении. Даже размах пасхальных народных гуляний связан с разговением после Великого поста — времени воздержания, когда все праздники, семейные в том числе, переносились на празднование Пасхи. Символами Пасхи становится всё, что выражает Обновление (Пасхальные ручьи), Свет (Пасхальный огонь), Жизнь (Пасхальные куличи, яйца и зайцы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</a:p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</a:rPr>
              <a:t>Пасхальный огонь</a:t>
            </a:r>
            <a:br>
              <a:rPr lang="ru-RU" sz="6000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</a:rPr>
            </a:br>
            <a:endParaRPr lang="ru-RU" sz="60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643702" cy="525779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Пасхальный огонь играет большую роль в богослужении, а также в народных празднествах. Он символизирует Свет Божий, просвещающий все народы после Христова Воскресения. В Греции, а также в крупных городах России в православных храмах до начала пасхальной службы верующие ждут Благодатного огня от Храма Гроба Господня. В случае успешного прибытия огня из Иерусалима священники торжественно разносят его по храмам города. Верующие тут же возжигают от него свои свечи. После службы многие уносят лампаду с огнём домой, где стараются поддерживать его в течение года.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</a:p>
          <a:p>
            <a:endParaRPr lang="ru-RU" dirty="0">
              <a:gradFill>
                <a:gsLst>
                  <a:gs pos="0">
                    <a:srgbClr val="FFFFFF"/>
                  </a:gs>
                  <a:gs pos="16000">
                    <a:srgbClr val="1F1F1F"/>
                  </a:gs>
                  <a:gs pos="17999">
                    <a:srgbClr val="FFFFFF"/>
                  </a:gs>
                  <a:gs pos="42000">
                    <a:srgbClr val="636363"/>
                  </a:gs>
                  <a:gs pos="53000">
                    <a:srgbClr val="CFCFCF"/>
                  </a:gs>
                  <a:gs pos="66000">
                    <a:srgbClr val="CFCFCF"/>
                  </a:gs>
                  <a:gs pos="75999">
                    <a:srgbClr val="1F1F1F"/>
                  </a:gs>
                  <a:gs pos="78999">
                    <a:srgbClr val="FFFFFF"/>
                  </a:gs>
                  <a:gs pos="100000">
                    <a:srgbClr val="7F7F7F"/>
                  </a:gs>
                </a:gsLst>
                <a:lin ang="0" scaled="0"/>
              </a:gradFill>
            </a:endParaRPr>
          </a:p>
        </p:txBody>
      </p:sp>
      <p:pic>
        <p:nvPicPr>
          <p:cNvPr id="4" name="Рисунок 3" descr="120px-Osterfeuer2_Groeb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2676" y="1214422"/>
            <a:ext cx="2521324" cy="35718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Народные обычаи.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«Христосование» пасхальными яйцами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Вечером Пасхи прямо на церковном дворе начинаются народные гуляния. В России народные гуляния с хороводами, играми, качелями продолжались в разных местностях от одного дня до двух-трёх недель и назывались Красная горка.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Болгарии сотни изготовленных перед праздником больших и маленьких глиняных горшков разукрашенных добрыми пожеланиями сбрасываются с верхних этажей в ознаменование пасхальной победы над злом. Любой прохожий может взять черепок от разбитого горшка на счастье[источник не </a:t>
            </a:r>
            <a:r>
              <a:rPr lang="ru-RU" dirty="0" smtClean="0">
                <a:solidFill>
                  <a:srgbClr val="FFFF00"/>
                </a:solidFill>
              </a:rPr>
              <a:t>указан.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3116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0099"/>
                </a:solidFill>
              </a:rPr>
              <a:t>Спасибо за внимание!</a:t>
            </a:r>
            <a:endParaRPr lang="ru-RU" sz="96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165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Пасха</vt:lpstr>
      <vt:lpstr>Что такое пасха?</vt:lpstr>
      <vt:lpstr>Слайд 3</vt:lpstr>
      <vt:lpstr>Даты пасхального воскресенья </vt:lpstr>
      <vt:lpstr>Слайд 5</vt:lpstr>
      <vt:lpstr>Пасхальные традиции.</vt:lpstr>
      <vt:lpstr>Пасхальный огонь </vt:lpstr>
      <vt:lpstr>Народные обычаи.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</dc:title>
  <dc:creator>1</dc:creator>
  <cp:lastModifiedBy>1</cp:lastModifiedBy>
  <cp:revision>11</cp:revision>
  <dcterms:created xsi:type="dcterms:W3CDTF">2013-04-20T15:32:03Z</dcterms:created>
  <dcterms:modified xsi:type="dcterms:W3CDTF">2013-04-20T16:57:46Z</dcterms:modified>
</cp:coreProperties>
</file>