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8" r:id="rId2"/>
    <p:sldId id="266" r:id="rId3"/>
    <p:sldId id="265" r:id="rId4"/>
    <p:sldId id="257" r:id="rId5"/>
    <p:sldId id="260" r:id="rId6"/>
    <p:sldId id="261" r:id="rId7"/>
    <p:sldId id="262" r:id="rId8"/>
    <p:sldId id="263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9" autoAdjust="0"/>
    <p:restoredTop sz="94660"/>
  </p:normalViewPr>
  <p:slideViewPr>
    <p:cSldViewPr>
      <p:cViewPr varScale="1">
        <p:scale>
          <a:sx n="73" d="100"/>
          <a:sy n="73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8506F-6D1A-4A6C-9C94-175588BD1F0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27325-E8F9-4631-B872-055B5D6D7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REANIMATOR\Desktop\_%20Muzykal'nyj%20kruzhok%20&amp;%2339_DETSKIE%20PESENKI&amp;%2339_%20-%20Pesnya%20Gudvina%20(m_f%20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F%D1%80%D0%BE%D1%81%D0%BB%D0%B0%D0%B2%D1%81%D0%BA%D0%B8%D0%B9_%D0%BF%D0%B5%D0%B4%D0%B0%D0%B3%D0%BE%D0%B3%D0%B8%D1%87%D0%B5%D1%81%D0%BA%D0%B8%D0%B9_%D0%B8%D0%BD%D1%81%D1%82%D0%B8%D1%82%D1%83%D1%82" TargetMode="External"/><Relationship Id="rId3" Type="http://schemas.openxmlformats.org/officeDocument/2006/relationships/hyperlink" Target="http://ru.wikipedia.org/wiki/%D0%A3%D1%81%D1%82%D1%8C-%D0%9A%D0%B0%D0%BC%D0%B5%D0%BD%D0%BE%D0%B3%D0%BE%D1%80%D1%81%D0%BA" TargetMode="External"/><Relationship Id="rId7" Type="http://schemas.openxmlformats.org/officeDocument/2006/relationships/hyperlink" Target="http://ru.wikipedia.org/wiki/%D0%AF%D1%80%D0%BE%D1%81%D0%BB%D0%B0%D0%B2%D0%BB%D1%8C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hyperlink" Target="http://ru.wikipedia.org/wiki/%D0%9A%D0%BE%D0%BB%D1%8B%D0%B2%D0%B0%D0%BD%D1%8C_(%D0%90%D0%BB%D1%82%D0%B0%D0%B9%D1%81%D0%BA%D0%B8%D0%B9_%D0%BA%D1%80%D0%B0%D0%B9)" TargetMode="External"/><Relationship Id="rId5" Type="http://schemas.openxmlformats.org/officeDocument/2006/relationships/hyperlink" Target="http://ru.wikipedia.org/wiki/%D0%A2%D0%BE%D0%BC%D1%81%D0%BA%D0%B8%D0%B9_%D1%83%D1%87%D0%B8%D1%82%D0%B5%D0%BB%D1%8C%D1%81%D0%BA%D0%B8%D0%B9_%D0%B8%D0%BD%D1%81%D1%82%D0%B8%D1%82%D1%83%D1%82" TargetMode="External"/><Relationship Id="rId4" Type="http://schemas.openxmlformats.org/officeDocument/2006/relationships/hyperlink" Target="http://ru.wikipedia.org/wiki/%D0%A4%D0%B5%D0%BB%D1%8C%D0%B4%D1%84%D0%B5%D0%B1%D0%B5%D0%BB%D1%8C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ru.wikipedia.org/w/index.php?title=%D0%A1%D0%BA%D0%B0%D0%B7%D0%BE%D1%87%D0%BD%D0%B0%D1%8F_%D0%BF%D0%BE%D0%B2%D0%B5%D1%81%D1%82%D1%8C&amp;action=edit&amp;redlink=1" TargetMode="External"/><Relationship Id="rId7" Type="http://schemas.openxmlformats.org/officeDocument/2006/relationships/hyperlink" Target="http://ru.wikipedia.org/wiki/%D0%A3%D0%B4%D0%B8%D0%B2%D0%B8%D1%82%D0%B5%D0%BB%D1%8C%D0%BD%D1%8B%D0%B9_%D0%92%D0%BE%D0%BB%D1%88%D0%B5%D0%B1%D0%BD%D0%B8%D0%BA_%D0%B8%D0%B7_%D0%A1%D1%82%D1%80%D0%B0%D0%BD%D1%8B_%D0%9E%D0%B7" TargetMode="Externa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4.xml"/><Relationship Id="rId6" Type="http://schemas.openxmlformats.org/officeDocument/2006/relationships/hyperlink" Target="http://ru.wikipedia.org/wiki/%D0%91%D0%B0%D1%83%D0%BC,_%D0%9B%D0%B0%D0%B9%D0%BC%D0%B5%D0%BD_%D0%A4%D1%80%D1%8D%D0%BD%D0%BA" TargetMode="External"/><Relationship Id="rId5" Type="http://schemas.openxmlformats.org/officeDocument/2006/relationships/hyperlink" Target="http://ru.wikipedia.org/wiki/1939_%D0%B3%D0%BE%D0%B4" TargetMode="External"/><Relationship Id="rId4" Type="http://schemas.openxmlformats.org/officeDocument/2006/relationships/hyperlink" Target="http://ru.wikipedia.org/wiki/%D0%92%D0%BE%D0%BB%D0%BA%D0%BE%D0%B2,_%D0%90%D0%BB%D0%B5%D0%BA%D1%81%D0%B0%D0%BD%D0%B4%D1%80_%D0%9C%D0%B5%D0%BB%D0%B5%D0%BD%D1%82%D1%8C%D0%B5%D0%B2%D0%B8%D1%87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8%D0%BD%D0%B3%D0%B5%D0%BC%D0%B0" TargetMode="External"/><Relationship Id="rId3" Type="http://schemas.openxmlformats.org/officeDocument/2006/relationships/hyperlink" Target="http://ru.wikipedia.org/wiki/%D0%AD%D0%BB%D0%BB%D0%B8_%D0%A1%D0%BC%D0%B8%D1%82" TargetMode="External"/><Relationship Id="rId7" Type="http://schemas.openxmlformats.org/officeDocument/2006/relationships/hyperlink" Target="http://ru.wikipedia.org/wiki/%D0%A1%D0%BC%D0%B5%D0%BB%D1%8B%D0%B9_%D0%9B%D0%B5%D0%B2" TargetMode="External"/><Relationship Id="rId12" Type="http://schemas.openxmlformats.org/officeDocument/2006/relationships/hyperlink" Target="http://ru.wikipedia.org/wiki/%D0%92%D0%B5%D0%BB%D0%B8%D0%BA%D0%B8%D0%B9_%D0%93%D1%83%D0%B4%D0%B2%D0%B8%D0%BD" TargetMode="Externa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6" Type="http://schemas.openxmlformats.org/officeDocument/2006/relationships/hyperlink" Target="http://ru.wikipedia.org/wiki/%D0%96%D0%B5%D0%BB%D0%B5%D0%B7%D0%BD%D1%8B%D0%B9_%D0%94%D1%80%D0%BE%D0%B2%D0%BE%D1%81%D0%B5%D0%BA" TargetMode="External"/><Relationship Id="rId11" Type="http://schemas.openxmlformats.org/officeDocument/2006/relationships/hyperlink" Target="http://ru.wikipedia.org/wiki/%D0%A1%D1%82%D0%B5%D0%BB%D0%BB%D0%B0_(%D0%92%D0%BE%D0%BB%D1%88%D0%B5%D0%B1%D0%BD%D0%B0%D1%8F_%D1%81%D1%82%D1%80%D0%B0%D0%BD%D0%B0)" TargetMode="External"/><Relationship Id="rId5" Type="http://schemas.openxmlformats.org/officeDocument/2006/relationships/hyperlink" Target="http://ru.wikipedia.org/wiki/%D0%A1%D1%82%D1%80%D0%B0%D1%88%D0%B8%D0%BB%D0%B0_%D0%9C%D1%83%D0%B4%D1%80%D1%8B%D0%B9" TargetMode="External"/><Relationship Id="rId10" Type="http://schemas.openxmlformats.org/officeDocument/2006/relationships/hyperlink" Target="http://ru.wikipedia.org/wiki/%D0%91%D0%B0%D1%81%D1%82%D0%B8%D0%BD%D0%B4%D0%B0" TargetMode="External"/><Relationship Id="rId4" Type="http://schemas.openxmlformats.org/officeDocument/2006/relationships/hyperlink" Target="http://ru.wikipedia.org/wiki/%D0%A2%D0%BE%D1%82%D0%BE%D1%88%D0%BA%D0%B0" TargetMode="External"/><Relationship Id="rId9" Type="http://schemas.openxmlformats.org/officeDocument/2006/relationships/hyperlink" Target="http://ru.wikipedia.org/wiki/%D0%92%D0%B8%D0%BB%D0%BB%D0%B8%D0%BD%D0%B0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0%D0%BC%D0%B8%D0%BD%D0%B0_(%D0%92%D0%BE%D0%BB%D1%88%D0%B5%D0%B1%D0%BD%D0%B0%D1%8F_%D1%81%D1%82%D1%80%D0%B0%D0%BD%D0%B0)" TargetMode="External"/><Relationship Id="rId3" Type="http://schemas.openxmlformats.org/officeDocument/2006/relationships/hyperlink" Target="http://ru.wikipedia.org/wiki/%D0%9F%D1%80%D0%B5%D0%BC_%D0%9A%D0%BE%D0%BA%D1%83%D1%81" TargetMode="External"/><Relationship Id="rId7" Type="http://schemas.openxmlformats.org/officeDocument/2006/relationships/hyperlink" Target="http://ru.wikipedia.org/wiki/%D0%A4%D1%80%D0%B5%D0%B3%D0%BE%D0%B7%D0%B0" TargetMode="External"/><Relationship Id="rId12" Type="http://schemas.openxmlformats.org/officeDocument/2006/relationships/hyperlink" Target="http://ru.wikipedia.org/wiki/%D0%92%D0%BE%D0%BB%D1%88%D0%B5%D0%B1%D0%BD%D0%B0%D1%8F_%D1%81%D1%82%D1%80%D0%B0%D0%BD%D0%B0_(%D0%92%D0%BE%D0%BB%D0%BA%D0%BE%D0%B2)" TargetMode="Externa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6" Type="http://schemas.openxmlformats.org/officeDocument/2006/relationships/hyperlink" Target="http://ru.wikipedia.org/wiki/%D0%9B%D0%B5%D1%81%D1%82%D0%B0%D1%80" TargetMode="External"/><Relationship Id="rId11" Type="http://schemas.openxmlformats.org/officeDocument/2006/relationships/hyperlink" Target="http://ru.wikipedia.org/wiki/%D0%9F%D0%B0%D1%83%D0%BA_(%D0%92%D0%BE%D0%BB%D1%88%D0%B5%D0%B1%D0%BD%D0%B0%D1%8F_%D1%81%D1%82%D1%80%D0%B0%D0%BD%D0%B0)" TargetMode="External"/><Relationship Id="rId5" Type="http://schemas.openxmlformats.org/officeDocument/2006/relationships/hyperlink" Target="http://ru.wikipedia.org/wiki/%D0%94%D0%B8%D0%BD_%D0%93%D0%B8%D0%BE%D1%80" TargetMode="External"/><Relationship Id="rId10" Type="http://schemas.openxmlformats.org/officeDocument/2006/relationships/hyperlink" Target="http://ru.wikipedia.org/wiki/%D0%A1%D0%B0%D0%B1%D0%BB%D0%B5%D0%B7%D1%83%D0%B1%D1%8B%D0%B5_%D1%82%D0%B8%D0%B3%D1%80%D1%8B_(%D0%92%D0%BE%D0%BB%D1%88%D0%B5%D0%B1%D0%BD%D0%B0%D1%8F_%D1%81%D1%82%D1%80%D0%B0%D0%BD%D0%B0)" TargetMode="External"/><Relationship Id="rId4" Type="http://schemas.openxmlformats.org/officeDocument/2006/relationships/hyperlink" Target="http://ru.wikipedia.org/wiki/%D0%A4%D0%B0%D1%80%D0%B0%D0%BC%D0%B0%D0%BD%D1%82" TargetMode="External"/><Relationship Id="rId9" Type="http://schemas.openxmlformats.org/officeDocument/2006/relationships/hyperlink" Target="http://ru.wikipedia.org/wiki/%D0%9B%D1%8E%D0%B4%D0%BE%D0%B5%D0%B4_(%D0%92%D0%BE%D0%BB%D1%88%D0%B5%D0%B1%D0%BD%D0%B0%D1%8F_%D1%81%D1%82%D1%80%D0%B0%D0%BD%D0%B0)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7.xml"/><Relationship Id="rId5" Type="http://schemas.openxmlformats.org/officeDocument/2006/relationships/hyperlink" Target="http://ru.wikipedia.org/wiki/%D0%92%D0%BB%D0%B0%D0%B4%D0%B8%D0%BC%D0%B8%D1%80%D1%81%D0%BA%D0%B8%D0%B9,_%D0%9B%D0%B5%D0%BE%D0%BD%D0%B8%D0%B4_%D0%92%D0%B8%D0%BA%D1%82%D0%BE%D1%80%D0%BE%D0%B2%D0%B8%D1%87" TargetMode="External"/><Relationship Id="rId4" Type="http://schemas.openxmlformats.org/officeDocument/2006/relationships/hyperlink" Target="http://ru.wikipedia.org/wiki/%D0%A0%D0%B0%D0%B4%D0%BB%D0%BE%D0%B2,_%D0%9D%D0%B8%D0%BA%D0%BE%D0%BB%D0%B0%D0%B9_%D0%AD%D1%80%D0%BD%D0%B5%D1%81%D1%82%D0%BE%D0%B2%D0%B8%D1%87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005" TargetMode="External"/><Relationship Id="rId13" Type="http://schemas.openxmlformats.org/officeDocument/2006/relationships/hyperlink" Target="http://ru.wikipedia.org/wiki/%D0%A2%D0%B0%D0%B9%D0%BD%D0%B0_%D0%B7%D0%B0%D0%B1%D1%80%D0%BE%D1%88%D0%B5%D0%BD%D0%BD%D0%BE%D0%B3%D0%BE_%D0%B7%D0%B0%D0%BC%D0%BA%D0%B0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7" Type="http://schemas.openxmlformats.org/officeDocument/2006/relationships/hyperlink" Target="http://ru.wikipedia.org/wiki/1960-%D0%B5" TargetMode="External"/><Relationship Id="rId12" Type="http://schemas.openxmlformats.org/officeDocument/2006/relationships/hyperlink" Target="http://ru.wikipedia.org/wiki/%D0%96%D1%91%D0%BB%D1%82%D1%8B%D0%B9_%D0%A2%D1%83%D0%BC%D0%B0%D0%BD" TargetMode="External"/><Relationship Id="rId2" Type="http://schemas.openxmlformats.org/officeDocument/2006/relationships/slideLayout" Target="../slideLayouts/slideLayout5.xml"/><Relationship Id="rId16" Type="http://schemas.openxmlformats.org/officeDocument/2006/relationships/hyperlink" Target="http://ru.wikipedia.org/wiki/%D0%A1%D1%83%D1%85%D0%B8%D0%BD%D0%BE%D0%B2,_%D0%A1%D0%B5%D1%80%D0%B3%D0%B5%D0%B9_%D0%A1%D1%82%D0%B5%D1%84%D0%B0%D0%BD%D0%BE%D0%B2%D0%B8%D1%87" TargetMode="External"/><Relationship Id="rId1" Type="http://schemas.openxmlformats.org/officeDocument/2006/relationships/tags" Target="../tags/tag8.xml"/><Relationship Id="rId6" Type="http://schemas.openxmlformats.org/officeDocument/2006/relationships/hyperlink" Target="http://ru.wikipedia.org/wiki/%D0%A4%D0%A0%D0%93" TargetMode="External"/><Relationship Id="rId11" Type="http://schemas.openxmlformats.org/officeDocument/2006/relationships/hyperlink" Target="http://ru.wikipedia.org/wiki/%D0%9E%D0%B3%D0%BD%D0%B5%D0%BD%D0%BD%D1%8B%D0%B9_%D0%B1%D0%BE%D0%B3_%D0%9C%D0%B0%D1%80%D1%80%D0%B0%D0%BD%D0%BE%D0%B2" TargetMode="External"/><Relationship Id="rId5" Type="http://schemas.openxmlformats.org/officeDocument/2006/relationships/hyperlink" Target="http://ru.wikipedia.org/wiki/%D0%93%D0%94%D0%A0" TargetMode="External"/><Relationship Id="rId15" Type="http://schemas.openxmlformats.org/officeDocument/2006/relationships/hyperlink" Target="http://ru.wikipedia.org/wiki/%D0%9A%D1%83%D0%B7%D0%BD%D0%B5%D1%86%D0%BE%D0%B2,_%D0%AE%D1%80%D0%B8%D0%B9_%D0%9D%D0%B8%D0%BA%D0%BE%D0%BB%D0%B0%D0%B5%D0%B2%D0%B8%D1%87_(%D0%BF%D0%B8%D1%81%D0%B0%D1%82%D0%B5%D0%BB%D1%8C)" TargetMode="External"/><Relationship Id="rId10" Type="http://schemas.openxmlformats.org/officeDocument/2006/relationships/hyperlink" Target="http://ru.wikipedia.org/wiki/%D0%A1%D0%B5%D0%BC%D1%8C_%D0%BF%D0%BE%D0%B4%D0%B7%D0%B5%D0%BC%D0%BD%D1%8B%D1%85_%D0%BA%D0%BE%D1%80%D0%BE%D0%BB%D0%B5%D0%B9" TargetMode="External"/><Relationship Id="rId4" Type="http://schemas.openxmlformats.org/officeDocument/2006/relationships/hyperlink" Target="http://ru.wikipedia.org/wiki/%D0%9D%D0%B5%D0%BC%D0%B5%D1%86%D0%BA%D0%B8%D0%B9_%D1%8F%D0%B7%D1%8B%D0%BA" TargetMode="External"/><Relationship Id="rId9" Type="http://schemas.openxmlformats.org/officeDocument/2006/relationships/hyperlink" Target="http://ru.wikipedia.org/wiki/%D0%A3%D1%80%D1%84%D0%B8%D0%BD_%D0%94%D0%B6%D1%8E%D1%81_%D0%B8_%D0%B5%D0%B3%D0%BE_%D0%B4%D0%B5%D1%80%D0%B5%D0%B2%D1%8F%D0%BD%D0%BD%D1%8B%D0%B5_%D1%81%D0%BE%D0%BB%D0%B4%D0%B0%D1%82%D1%8B" TargetMode="External"/><Relationship Id="rId14" Type="http://schemas.openxmlformats.org/officeDocument/2006/relationships/hyperlink" Target="http://ru.wikipedia.org/w/index.php?title=%D0%98%D0%B7%D1%83%D0%BC%D1%80%D1%83%D0%B4%D0%BD%D1%8B%D0%B9_%D0%B4%D0%BE%D0%B6%D0%B4%D1%8C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REANIMATOR\Desktop\Volshebnik%20Izumrudnogo%20Goroda%20-%20Pesnya%20Strazhnikov.mp3" TargetMode="Externa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/>
              <a:t>Моя </a:t>
            </a:r>
            <a:r>
              <a:rPr lang="ru-RU" dirty="0" smtClean="0"/>
              <a:t>любимая </a:t>
            </a:r>
            <a:r>
              <a:rPr lang="ru-RU" dirty="0" smtClean="0"/>
              <a:t>книга-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5069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    </a:t>
            </a:r>
          </a:p>
          <a:p>
            <a:r>
              <a:rPr lang="ru-RU" dirty="0" smtClean="0"/>
              <a:t>    </a:t>
            </a:r>
            <a:r>
              <a:rPr lang="ru-RU" sz="3600" dirty="0" smtClean="0">
                <a:solidFill>
                  <a:schemeClr val="bg1"/>
                </a:solidFill>
              </a:rPr>
              <a:t>«</a:t>
            </a:r>
            <a:r>
              <a:rPr lang="ru-RU" dirty="0" smtClean="0"/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Волшебник изумрудного </a:t>
            </a:r>
            <a:r>
              <a:rPr lang="ru-RU" sz="3600" dirty="0" smtClean="0">
                <a:solidFill>
                  <a:schemeClr val="bg1"/>
                </a:solidFill>
              </a:rPr>
              <a:t>города»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3356992"/>
            <a:ext cx="295232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/>
              <a:t>А.М.Волков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68345" y="5214950"/>
            <a:ext cx="3975655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/>
              <a:t>Выполнила: </a:t>
            </a:r>
            <a:r>
              <a:rPr lang="ru-RU" sz="3600" dirty="0" err="1" smtClean="0"/>
              <a:t>Мингалиева</a:t>
            </a:r>
            <a:r>
              <a:rPr lang="ru-RU" sz="3600" dirty="0" smtClean="0"/>
              <a:t> </a:t>
            </a:r>
            <a:r>
              <a:rPr lang="ru-RU" sz="3600" dirty="0" err="1" smtClean="0"/>
              <a:t>Алия</a:t>
            </a:r>
            <a:endParaRPr lang="ru-RU" sz="3200" dirty="0"/>
          </a:p>
        </p:txBody>
      </p:sp>
      <p:pic>
        <p:nvPicPr>
          <p:cNvPr id="8" name="Рисунок 7" descr="image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3319769"/>
            <a:ext cx="3456384" cy="3538231"/>
          </a:xfrm>
          <a:prstGeom prst="rect">
            <a:avLst/>
          </a:prstGeom>
        </p:spPr>
      </p:pic>
      <p:pic>
        <p:nvPicPr>
          <p:cNvPr id="9" name="_ Muzykal'nyj kruzhok &amp;#39_DETSKIE PESENKI&amp;#39_ - Pesnya Gudvina (m_f 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47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           </a:t>
            </a:r>
            <a:r>
              <a:rPr lang="ru-RU" sz="3600" dirty="0" smtClean="0"/>
              <a:t>Книги А.М.Волкова. </a:t>
            </a:r>
            <a:endParaRPr lang="ru-RU" sz="3600" dirty="0"/>
          </a:p>
        </p:txBody>
      </p:sp>
      <p:pic>
        <p:nvPicPr>
          <p:cNvPr id="4" name="Содержимое 3" descr="0_5f26e_d55d5b8_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412776"/>
            <a:ext cx="5314276" cy="5303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_6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1412776"/>
            <a:ext cx="2843808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2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   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Мы </a:t>
            </a:r>
            <a:r>
              <a:rPr lang="ru-RU" sz="1800" b="1" dirty="0" smtClean="0">
                <a:solidFill>
                  <a:srgbClr val="0070C0"/>
                </a:solidFill>
              </a:rPr>
              <a:t>познакомились с сказкой </a:t>
            </a:r>
            <a:r>
              <a:rPr lang="ru-RU" sz="1800" b="1" dirty="0" smtClean="0">
                <a:solidFill>
                  <a:srgbClr val="0070C0"/>
                </a:solidFill>
              </a:rPr>
              <a:t>«Волшебник Изумрудного города», </a:t>
            </a:r>
            <a:r>
              <a:rPr lang="ru-RU" sz="1800" b="1" dirty="0" smtClean="0">
                <a:solidFill>
                  <a:srgbClr val="0070C0"/>
                </a:solidFill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</a:rPr>
              <a:t>с девочкой </a:t>
            </a:r>
            <a:r>
              <a:rPr lang="ru-RU" sz="1800" b="1" dirty="0" err="1" smtClean="0">
                <a:solidFill>
                  <a:srgbClr val="0070C0"/>
                </a:solidFill>
              </a:rPr>
              <a:t>Элли</a:t>
            </a:r>
            <a:r>
              <a:rPr lang="ru-RU" sz="1800" b="1" dirty="0" smtClean="0">
                <a:solidFill>
                  <a:srgbClr val="0070C0"/>
                </a:solidFill>
              </a:rPr>
              <a:t> и её милыми и смешными друзьями – Страшилой, Железным Дровосеком и смелым Львом.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Мне, </a:t>
            </a:r>
            <a:r>
              <a:rPr lang="ru-RU" sz="1600" b="1" dirty="0" smtClean="0">
                <a:solidFill>
                  <a:srgbClr val="C00000"/>
                </a:solidFill>
              </a:rPr>
              <a:t>как </a:t>
            </a:r>
            <a:r>
              <a:rPr lang="ru-RU" sz="1600" b="1" dirty="0" smtClean="0">
                <a:solidFill>
                  <a:srgbClr val="C00000"/>
                </a:solidFill>
              </a:rPr>
              <a:t>ученику, </a:t>
            </a:r>
            <a:r>
              <a:rPr lang="ru-RU" sz="1600" b="1" dirty="0" smtClean="0">
                <a:solidFill>
                  <a:srgbClr val="C00000"/>
                </a:solidFill>
              </a:rPr>
              <a:t>очень понравилась эта </a:t>
            </a:r>
            <a:r>
              <a:rPr lang="ru-RU" sz="1600" b="1" dirty="0" smtClean="0">
                <a:solidFill>
                  <a:srgbClr val="C00000"/>
                </a:solidFill>
              </a:rPr>
              <a:t>сказка! Она </a:t>
            </a:r>
            <a:r>
              <a:rPr lang="ru-RU" sz="1600" b="1" dirty="0" smtClean="0">
                <a:solidFill>
                  <a:srgbClr val="C00000"/>
                </a:solidFill>
              </a:rPr>
              <a:t>с очень необычной развязкой . Когда я </a:t>
            </a:r>
            <a:r>
              <a:rPr lang="ru-RU" sz="1600" b="1" dirty="0" smtClean="0">
                <a:solidFill>
                  <a:srgbClr val="C00000"/>
                </a:solidFill>
              </a:rPr>
              <a:t>читала, мне </a:t>
            </a:r>
            <a:r>
              <a:rPr lang="ru-RU" sz="1600" b="1" dirty="0" smtClean="0">
                <a:solidFill>
                  <a:srgbClr val="C00000"/>
                </a:solidFill>
              </a:rPr>
              <a:t>не хотелось выходить из того мира ,который описал автор . Иногда мне </a:t>
            </a:r>
            <a:r>
              <a:rPr lang="ru-RU" sz="1600" b="1" dirty="0" smtClean="0">
                <a:solidFill>
                  <a:srgbClr val="C00000"/>
                </a:solidFill>
              </a:rPr>
              <a:t>казалась, </a:t>
            </a:r>
            <a:r>
              <a:rPr lang="ru-RU" sz="1600" b="1" dirty="0" smtClean="0">
                <a:solidFill>
                  <a:srgbClr val="C00000"/>
                </a:solidFill>
              </a:rPr>
              <a:t>что уже </a:t>
            </a:r>
            <a:r>
              <a:rPr lang="ru-RU" sz="1600" b="1" dirty="0" smtClean="0">
                <a:solidFill>
                  <a:srgbClr val="C00000"/>
                </a:solidFill>
              </a:rPr>
              <a:t>будет </a:t>
            </a:r>
            <a:r>
              <a:rPr lang="ru-RU" sz="1600" b="1" dirty="0" smtClean="0">
                <a:solidFill>
                  <a:srgbClr val="C00000"/>
                </a:solidFill>
              </a:rPr>
              <a:t>скучный конец ,но через пару строк я </a:t>
            </a:r>
            <a:r>
              <a:rPr lang="ru-RU" sz="1600" b="1" dirty="0" smtClean="0">
                <a:solidFill>
                  <a:srgbClr val="C00000"/>
                </a:solidFill>
              </a:rPr>
              <a:t>осознавала, </a:t>
            </a:r>
            <a:r>
              <a:rPr lang="ru-RU" sz="1600" b="1" dirty="0" smtClean="0">
                <a:solidFill>
                  <a:srgbClr val="C00000"/>
                </a:solidFill>
              </a:rPr>
              <a:t>что это </a:t>
            </a:r>
            <a:r>
              <a:rPr lang="ru-RU" sz="1600" b="1" dirty="0" smtClean="0">
                <a:solidFill>
                  <a:srgbClr val="C00000"/>
                </a:solidFill>
              </a:rPr>
              <a:t>была </a:t>
            </a:r>
            <a:r>
              <a:rPr lang="ru-RU" sz="1600" b="1" dirty="0" smtClean="0">
                <a:solidFill>
                  <a:srgbClr val="C00000"/>
                </a:solidFill>
              </a:rPr>
              <a:t>лишь игра </a:t>
            </a:r>
            <a:r>
              <a:rPr lang="ru-RU" sz="1600" b="1" dirty="0" smtClean="0">
                <a:solidFill>
                  <a:srgbClr val="C00000"/>
                </a:solidFill>
              </a:rPr>
              <a:t>моего воображения! </a:t>
            </a:r>
            <a:r>
              <a:rPr lang="ru-RU" sz="1600" b="1" dirty="0" smtClean="0">
                <a:solidFill>
                  <a:srgbClr val="C00000"/>
                </a:solidFill>
              </a:rPr>
              <a:t>Автор 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талантливо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выразил все эмоции героев , что мне очень понравилось ! У него необыкновенный взгляд на </a:t>
            </a:r>
            <a:r>
              <a:rPr lang="ru-RU" sz="1600" b="1" dirty="0" smtClean="0">
                <a:solidFill>
                  <a:srgbClr val="C00000"/>
                </a:solidFill>
              </a:rPr>
              <a:t>мир. Детям </a:t>
            </a:r>
            <a:r>
              <a:rPr lang="ru-RU" sz="1600" b="1" dirty="0" smtClean="0">
                <a:solidFill>
                  <a:srgbClr val="C00000"/>
                </a:solidFill>
              </a:rPr>
              <a:t>нужны именно такие </a:t>
            </a:r>
            <a:r>
              <a:rPr lang="ru-RU" sz="1600" b="1" dirty="0" smtClean="0">
                <a:solidFill>
                  <a:srgbClr val="C00000"/>
                </a:solidFill>
              </a:rPr>
              <a:t>сказки, </a:t>
            </a:r>
            <a:r>
              <a:rPr lang="ru-RU" sz="1600" b="1" dirty="0" smtClean="0">
                <a:solidFill>
                  <a:srgbClr val="C00000"/>
                </a:solidFill>
              </a:rPr>
              <a:t>которые помогают </a:t>
            </a:r>
            <a:r>
              <a:rPr lang="ru-RU" sz="1600" b="1" dirty="0" smtClean="0">
                <a:solidFill>
                  <a:srgbClr val="C00000"/>
                </a:solidFill>
              </a:rPr>
              <a:t>развивать </a:t>
            </a:r>
            <a:r>
              <a:rPr lang="ru-RU" sz="1600" b="1" dirty="0" smtClean="0">
                <a:solidFill>
                  <a:srgbClr val="C00000"/>
                </a:solidFill>
              </a:rPr>
              <a:t>воображение ,ум , </a:t>
            </a:r>
            <a:r>
              <a:rPr lang="ru-RU" sz="1600" b="1" dirty="0" smtClean="0">
                <a:solidFill>
                  <a:srgbClr val="C00000"/>
                </a:solidFill>
              </a:rPr>
              <a:t>творчество.  </a:t>
            </a:r>
            <a:r>
              <a:rPr lang="ru-RU" sz="1600" b="1" dirty="0" smtClean="0">
                <a:solidFill>
                  <a:srgbClr val="C00000"/>
                </a:solidFill>
              </a:rPr>
              <a:t>Я не жалею о </a:t>
            </a:r>
            <a:r>
              <a:rPr lang="ru-RU" sz="1600" b="1" dirty="0" smtClean="0">
                <a:solidFill>
                  <a:srgbClr val="C00000"/>
                </a:solidFill>
              </a:rPr>
              <a:t> времени, которое </a:t>
            </a:r>
            <a:r>
              <a:rPr lang="ru-RU" sz="1600" b="1" dirty="0" smtClean="0">
                <a:solidFill>
                  <a:srgbClr val="C00000"/>
                </a:solidFill>
              </a:rPr>
              <a:t>я 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провела за </a:t>
            </a:r>
            <a:r>
              <a:rPr lang="ru-RU" sz="1600" b="1" dirty="0" smtClean="0">
                <a:solidFill>
                  <a:srgbClr val="C00000"/>
                </a:solidFill>
              </a:rPr>
              <a:t>чтением данной книги!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/>
              <a:t>Если книга возвышает душу, вселяя в нее мужество и благородные порывы, судите ее только по этим чувствам; она превосходна и создана рукой мастера. </a:t>
            </a:r>
            <a:r>
              <a:rPr lang="ru-RU" sz="2000" dirty="0" smtClean="0"/>
              <a:t>Лабрюйер Ж.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99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     Биография.</a:t>
            </a:r>
            <a:endParaRPr lang="ru-RU" dirty="0"/>
          </a:p>
        </p:txBody>
      </p:sp>
      <p:pic>
        <p:nvPicPr>
          <p:cNvPr id="5" name="Содержимое 4" descr="308893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700808"/>
            <a:ext cx="7499350" cy="4405868"/>
          </a:xfrm>
        </p:spPr>
      </p:pic>
    </p:spTree>
    <p:custDataLst>
      <p:tags r:id="rId1"/>
    </p:custDataLst>
  </p:cSld>
  <p:clrMapOvr>
    <a:masterClrMapping/>
  </p:clrMapOvr>
  <p:transition advTm="11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vi-VN" sz="3200" b="1" dirty="0" smtClean="0"/>
              <a:t>Алекса́ндр Меле́нтьевич Во́лков</a:t>
            </a:r>
            <a:r>
              <a:rPr lang="ru-RU" sz="3200" b="1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2992376" cy="5410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/>
              <a:t>Александр Волков родился 14 июня 1891 года в </a:t>
            </a:r>
            <a:r>
              <a:rPr lang="ru-RU" sz="1600" dirty="0" smtClean="0">
                <a:hlinkClick r:id="rId3" tooltip="Усть-Каменогорск"/>
              </a:rPr>
              <a:t>Усть-Каменогорске</a:t>
            </a:r>
            <a:r>
              <a:rPr lang="ru-RU" sz="1600" dirty="0" smtClean="0"/>
              <a:t> в семье отставного </a:t>
            </a:r>
            <a:r>
              <a:rPr lang="ru-RU" sz="1600" dirty="0" smtClean="0">
                <a:hlinkClick r:id="rId4" tooltip="Фельдфебель"/>
              </a:rPr>
              <a:t>фельдфебеля</a:t>
            </a:r>
            <a:r>
              <a:rPr lang="ru-RU" sz="1600" dirty="0" smtClean="0"/>
              <a:t> </a:t>
            </a:r>
            <a:r>
              <a:rPr lang="ru-RU" sz="1600" dirty="0" err="1" smtClean="0"/>
              <a:t>Мелентия</a:t>
            </a:r>
            <a:r>
              <a:rPr lang="ru-RU" sz="1600" dirty="0" smtClean="0"/>
              <a:t> Михайловича. В 1907 году поступил в </a:t>
            </a:r>
            <a:r>
              <a:rPr lang="ru-RU" sz="1600" dirty="0" smtClean="0">
                <a:hlinkClick r:id="rId5" tooltip="Томский учительский институт"/>
              </a:rPr>
              <a:t>Томский учительский институт</a:t>
            </a:r>
            <a:r>
              <a:rPr lang="ru-RU" sz="1600" dirty="0" smtClean="0"/>
              <a:t>, после окончания которого в 1910-м году (по специальности — математик) работал учителем в алтайском городе </a:t>
            </a:r>
            <a:r>
              <a:rPr lang="ru-RU" sz="1600" dirty="0" smtClean="0">
                <a:hlinkClick r:id="rId6" tooltip="Колывань (Алтайский край)"/>
              </a:rPr>
              <a:t>Колывани</a:t>
            </a:r>
            <a:r>
              <a:rPr lang="ru-RU" sz="1600" dirty="0" smtClean="0"/>
              <a:t>, а затем в Усть-Каменогорске, в училище, где начинал своё образование. В 1920-х годах переехал в </a:t>
            </a:r>
            <a:r>
              <a:rPr lang="ru-RU" sz="1600" dirty="0" smtClean="0">
                <a:hlinkClick r:id="rId7" tooltip="Ярославль"/>
              </a:rPr>
              <a:t>Ярославль</a:t>
            </a:r>
            <a:r>
              <a:rPr lang="ru-RU" sz="1600" dirty="0" smtClean="0"/>
              <a:t>, где работал директором школы. Заочно </a:t>
            </a:r>
            <a:r>
              <a:rPr lang="ru-RU" sz="1600" dirty="0" err="1" smtClean="0"/>
              <a:t>закончил</a:t>
            </a:r>
            <a:r>
              <a:rPr lang="ru-RU" sz="1600" dirty="0" err="1" smtClean="0">
                <a:hlinkClick r:id="rId8" tooltip="Ярославский педагогический институт"/>
              </a:rPr>
              <a:t>Ярославский</a:t>
            </a:r>
            <a:r>
              <a:rPr lang="ru-RU" sz="1600" dirty="0" smtClean="0">
                <a:hlinkClick r:id="rId8" tooltip="Ярославский педагогический институт"/>
              </a:rPr>
              <a:t> педагогический институт</a:t>
            </a:r>
            <a:r>
              <a:rPr lang="ru-RU" sz="1600" dirty="0" smtClean="0"/>
              <a:t>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140000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16016" y="1484784"/>
            <a:ext cx="3878959" cy="51845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61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0"/>
            <a:ext cx="27432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400" dirty="0" smtClean="0"/>
              <a:t>«</a:t>
            </a:r>
            <a:r>
              <a:rPr lang="ru-RU" sz="1800" dirty="0" smtClean="0"/>
              <a:t>Волшебник Изумрудного города»</a:t>
            </a:r>
            <a:r>
              <a:rPr lang="ru-RU" sz="1800" b="0" dirty="0" smtClean="0"/>
              <a:t> — </a:t>
            </a:r>
            <a:r>
              <a:rPr lang="ru-RU" sz="1800" b="0" dirty="0" smtClean="0">
                <a:hlinkClick r:id="rId3" tooltip="Сказочная повесть (страница отсутствует)"/>
              </a:rPr>
              <a:t>сказочная повесть</a:t>
            </a:r>
            <a:r>
              <a:rPr lang="ru-RU" sz="1800" b="0" dirty="0" smtClean="0"/>
              <a:t> </a:t>
            </a:r>
            <a:r>
              <a:rPr lang="ru-RU" sz="1800" b="0" dirty="0" smtClean="0">
                <a:hlinkClick r:id="rId4" tooltip="Волков, Александр Мелентьевич"/>
              </a:rPr>
              <a:t>Александра </a:t>
            </a:r>
            <a:r>
              <a:rPr lang="ru-RU" sz="1800" b="0" dirty="0" err="1" smtClean="0">
                <a:hlinkClick r:id="rId4" tooltip="Волков, Александр Мелентьевич"/>
              </a:rPr>
              <a:t>Мелентьевича</a:t>
            </a:r>
            <a:r>
              <a:rPr lang="ru-RU" sz="1800" b="0" dirty="0" smtClean="0">
                <a:hlinkClick r:id="rId4" tooltip="Волков, Александр Мелентьевич"/>
              </a:rPr>
              <a:t> Волкова</a:t>
            </a:r>
            <a:r>
              <a:rPr lang="ru-RU" sz="1800" b="0" dirty="0" smtClean="0"/>
              <a:t>, написанная в </a:t>
            </a:r>
            <a:r>
              <a:rPr lang="ru-RU" sz="1800" b="0" dirty="0" smtClean="0">
                <a:hlinkClick r:id="rId5" tooltip="1939 год"/>
              </a:rPr>
              <a:t>1939 году</a:t>
            </a:r>
            <a:r>
              <a:rPr lang="ru-RU" sz="1800" b="0" dirty="0" smtClean="0"/>
              <a:t> на основе сказки </a:t>
            </a:r>
            <a:r>
              <a:rPr lang="ru-RU" sz="1800" b="0" dirty="0" smtClean="0">
                <a:hlinkClick r:id="rId6" tooltip="Баум, Лаймен Фрэнк"/>
              </a:rPr>
              <a:t>Фрэнка </a:t>
            </a:r>
            <a:r>
              <a:rPr lang="ru-RU" sz="1800" b="0" dirty="0" err="1" smtClean="0">
                <a:hlinkClick r:id="rId6" tooltip="Баум, Лаймен Фрэнк"/>
              </a:rPr>
              <a:t>Баума</a:t>
            </a:r>
            <a:r>
              <a:rPr lang="ru-RU" sz="1800" b="0" dirty="0" smtClean="0"/>
              <a:t> «</a:t>
            </a:r>
            <a:r>
              <a:rPr lang="ru-RU" sz="1800" b="0" dirty="0" smtClean="0">
                <a:hlinkClick r:id="rId7" tooltip="Удивительный Волшебник из Страны Оз"/>
              </a:rPr>
              <a:t>Удивительный Волшебник из Страны </a:t>
            </a:r>
            <a:r>
              <a:rPr lang="ru-RU" sz="1800" b="0" dirty="0" err="1" smtClean="0">
                <a:hlinkClick r:id="rId7" tooltip="Удивительный Волшебник из Страны Оз"/>
              </a:rPr>
              <a:t>Оз</a:t>
            </a:r>
            <a:r>
              <a:rPr lang="ru-RU" sz="1800" b="0" dirty="0" smtClean="0"/>
              <a:t>» </a:t>
            </a:r>
            <a:r>
              <a:rPr lang="ru-RU" sz="1800" b="0" dirty="0" smtClean="0"/>
              <a:t>с </a:t>
            </a:r>
            <a:r>
              <a:rPr lang="ru-RU" sz="1800" b="0" dirty="0" smtClean="0"/>
              <a:t>некоторыми переработками. За неимением специального, общего для всего цикла имени, так называют и цикл, состоящий из продолжений этой сказки, написанных Волковым самостоятельно, лишь с незначительными заимствованиями.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Рисунок 12" descr="008b0cf6ae706526066d8f9cdf4dad52_original.jpg"/>
          <p:cNvPicPr>
            <a:picLocks noGrp="1" noChangeAspect="1"/>
          </p:cNvPicPr>
          <p:nvPr>
            <p:ph type="pic" idx="1"/>
          </p:nvPr>
        </p:nvPicPr>
        <p:blipFill>
          <a:blip r:embed="rId8" cstate="print"/>
          <a:srcRect t="19894" b="19894"/>
          <a:stretch>
            <a:fillRect/>
          </a:stretch>
        </p:blipFill>
        <p:spPr>
          <a:xfrm>
            <a:off x="827584" y="1124744"/>
            <a:ext cx="4419600" cy="4464496"/>
          </a:xfrm>
        </p:spPr>
      </p:pic>
    </p:spTree>
    <p:custDataLst>
      <p:tags r:id="rId1"/>
    </p:custDataLst>
  </p:cSld>
  <p:clrMapOvr>
    <a:masterClrMapping/>
  </p:clrMapOvr>
  <p:transition advTm="162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810000" cy="8640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0" dirty="0" smtClean="0"/>
              <a:t>Главные герои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484784"/>
            <a:ext cx="3737992" cy="511838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5100" dirty="0" err="1" smtClean="0">
                <a:hlinkClick r:id="rId3" tooltip="Элли Смит"/>
              </a:rPr>
              <a:t>Элли</a:t>
            </a:r>
            <a:endParaRPr lang="ru-RU" sz="5100" dirty="0" smtClean="0"/>
          </a:p>
          <a:p>
            <a:r>
              <a:rPr lang="ru-RU" sz="5100" dirty="0" err="1" smtClean="0">
                <a:hlinkClick r:id="rId4" tooltip="Тотошка"/>
              </a:rPr>
              <a:t>Тотошка</a:t>
            </a:r>
            <a:endParaRPr lang="ru-RU" sz="5100" dirty="0" smtClean="0"/>
          </a:p>
          <a:p>
            <a:r>
              <a:rPr lang="ru-RU" sz="5100" u="sng" dirty="0" smtClean="0">
                <a:hlinkClick r:id="rId5" tooltip="Страшила Мудрый"/>
              </a:rPr>
              <a:t>Страшила</a:t>
            </a:r>
            <a:endParaRPr lang="ru-RU" sz="5100" dirty="0" smtClean="0"/>
          </a:p>
          <a:p>
            <a:r>
              <a:rPr lang="ru-RU" sz="5100" dirty="0" smtClean="0">
                <a:hlinkClick r:id="rId6" tooltip="Железный Дровосек"/>
              </a:rPr>
              <a:t>Железный Дровосек</a:t>
            </a:r>
            <a:endParaRPr lang="ru-RU" sz="5100" dirty="0" smtClean="0"/>
          </a:p>
          <a:p>
            <a:r>
              <a:rPr lang="ru-RU" sz="5100" dirty="0" smtClean="0">
                <a:hlinkClick r:id="rId7" tooltip="Смелый Лев"/>
              </a:rPr>
              <a:t>Трусливый Лев</a:t>
            </a:r>
            <a:endParaRPr lang="ru-RU" sz="51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04664"/>
            <a:ext cx="4274109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b="1" dirty="0" smtClean="0"/>
              <a:t>Волшебники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1700808"/>
            <a:ext cx="4788024" cy="3477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dirty="0" err="1" smtClean="0">
                <a:hlinkClick r:id="rId8" tooltip="Гингема"/>
              </a:rPr>
              <a:t>Гингема</a:t>
            </a:r>
            <a:r>
              <a:rPr lang="ru-RU" sz="4400" dirty="0" smtClean="0"/>
              <a:t> (злая)</a:t>
            </a:r>
          </a:p>
          <a:p>
            <a:r>
              <a:rPr lang="ru-RU" sz="4400" u="sng" dirty="0" err="1" smtClean="0">
                <a:hlinkClick r:id="rId9" tooltip="Виллина"/>
              </a:rPr>
              <a:t>Виллина</a:t>
            </a:r>
            <a:r>
              <a:rPr lang="ru-RU" sz="4400" dirty="0" smtClean="0"/>
              <a:t> (добрая)</a:t>
            </a:r>
          </a:p>
          <a:p>
            <a:r>
              <a:rPr lang="ru-RU" sz="4400" dirty="0" err="1" smtClean="0">
                <a:hlinkClick r:id="rId10" tooltip="Бастинда"/>
              </a:rPr>
              <a:t>Бастинда</a:t>
            </a:r>
            <a:r>
              <a:rPr lang="ru-RU" sz="4400" dirty="0" smtClean="0"/>
              <a:t> (злая)</a:t>
            </a:r>
          </a:p>
          <a:p>
            <a:r>
              <a:rPr lang="ru-RU" sz="4400" dirty="0" err="1" smtClean="0">
                <a:hlinkClick r:id="rId11" tooltip="Стелла (Волшебная страна)"/>
              </a:rPr>
              <a:t>Стелла</a:t>
            </a:r>
            <a:r>
              <a:rPr lang="ru-RU" sz="4400" dirty="0" smtClean="0"/>
              <a:t> (добрая)</a:t>
            </a:r>
          </a:p>
          <a:p>
            <a:r>
              <a:rPr lang="ru-RU" sz="4400" dirty="0" smtClean="0">
                <a:hlinkClick r:id="rId12" tooltip="Великий Гудвин"/>
              </a:rPr>
              <a:t>Гудвин</a:t>
            </a:r>
            <a:r>
              <a:rPr lang="ru-RU" sz="4400" dirty="0" smtClean="0"/>
              <a:t> (мудрый)</a:t>
            </a:r>
            <a:endParaRPr lang="ru-RU" sz="4400" dirty="0"/>
          </a:p>
        </p:txBody>
      </p:sp>
    </p:spTree>
    <p:custDataLst>
      <p:tags r:id="rId1"/>
    </p:custDataLst>
  </p:cSld>
  <p:clrMapOvr>
    <a:masterClrMapping/>
  </p:clrMapOvr>
  <p:transition advTm="1228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3754760" cy="11181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Другие положительные персонажи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hlinkClick r:id="rId3" tooltip="Прем Кокус"/>
              </a:rPr>
              <a:t>Прем </a:t>
            </a:r>
            <a:r>
              <a:rPr lang="ru-RU" sz="4800" dirty="0" err="1" smtClean="0">
                <a:hlinkClick r:id="rId3" tooltip="Прем Кокус"/>
              </a:rPr>
              <a:t>Кокус</a:t>
            </a:r>
            <a:endParaRPr lang="ru-RU" sz="4800" dirty="0" smtClean="0"/>
          </a:p>
          <a:p>
            <a:r>
              <a:rPr lang="ru-RU" sz="4800" dirty="0" err="1" smtClean="0">
                <a:hlinkClick r:id="rId4" tooltip="Фарамант"/>
              </a:rPr>
              <a:t>Фарамант</a:t>
            </a:r>
            <a:endParaRPr lang="ru-RU" sz="4800" dirty="0" smtClean="0"/>
          </a:p>
          <a:p>
            <a:r>
              <a:rPr lang="ru-RU" sz="4800" dirty="0" smtClean="0">
                <a:hlinkClick r:id="rId5" tooltip="Дин Гиор"/>
              </a:rPr>
              <a:t>Дин </a:t>
            </a:r>
            <a:r>
              <a:rPr lang="ru-RU" sz="4800" dirty="0" err="1" smtClean="0">
                <a:hlinkClick r:id="rId5" tooltip="Дин Гиор"/>
              </a:rPr>
              <a:t>Гиор</a:t>
            </a:r>
            <a:endParaRPr lang="ru-RU" sz="4800" dirty="0" smtClean="0"/>
          </a:p>
          <a:p>
            <a:r>
              <a:rPr lang="ru-RU" sz="4800" u="sng" dirty="0" err="1" smtClean="0">
                <a:hlinkClick r:id="rId6" tooltip="Лестар"/>
              </a:rPr>
              <a:t>Лестар</a:t>
            </a:r>
            <a:endParaRPr lang="ru-RU" sz="4800" dirty="0" smtClean="0"/>
          </a:p>
          <a:p>
            <a:r>
              <a:rPr lang="ru-RU" sz="4800" dirty="0" err="1" smtClean="0">
                <a:hlinkClick r:id="rId7" tooltip="Фрегоза"/>
              </a:rPr>
              <a:t>Фрегоза</a:t>
            </a:r>
            <a:endParaRPr lang="ru-RU" sz="4800" dirty="0" smtClean="0"/>
          </a:p>
          <a:p>
            <a:r>
              <a:rPr lang="ru-RU" sz="4800" dirty="0" err="1" smtClean="0">
                <a:hlinkClick r:id="rId8" tooltip="Рамина (Волшебная страна)"/>
              </a:rPr>
              <a:t>Рамина</a:t>
            </a:r>
            <a:endParaRPr lang="ru-RU" sz="4800" dirty="0" smtClean="0"/>
          </a:p>
          <a:p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499992" y="1484784"/>
            <a:ext cx="4114800" cy="1728192"/>
          </a:xfrm>
        </p:spPr>
        <p:txBody>
          <a:bodyPr/>
          <a:lstStyle/>
          <a:p>
            <a:r>
              <a:rPr lang="ru-RU" dirty="0" smtClean="0">
                <a:hlinkClick r:id="rId9" tooltip="Людоед (Волшебная страна)"/>
              </a:rPr>
              <a:t>Людоед</a:t>
            </a:r>
            <a:endParaRPr lang="ru-RU" dirty="0" smtClean="0"/>
          </a:p>
          <a:p>
            <a:r>
              <a:rPr lang="ru-RU" u="sng" dirty="0" smtClean="0">
                <a:hlinkClick r:id="rId10" tooltip="Саблезубые тигры (Волшебная страна)"/>
              </a:rPr>
              <a:t>Саблезубые тигры</a:t>
            </a:r>
            <a:endParaRPr lang="ru-RU" dirty="0" smtClean="0"/>
          </a:p>
          <a:p>
            <a:r>
              <a:rPr lang="ru-RU" dirty="0" smtClean="0">
                <a:hlinkClick r:id="rId11" tooltip="Паук (Волшебная страна)"/>
              </a:rPr>
              <a:t>Гигантский Паук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6715" y="260648"/>
            <a:ext cx="4997285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Другие отрицательные персонажи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3284984"/>
            <a:ext cx="479650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Нейтральные персонажи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29309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hlinkClick r:id="rId12" tooltip="Волшебная страна (Волков)"/>
              </a:rPr>
              <a:t>Марраны</a:t>
            </a:r>
            <a:endParaRPr lang="ru-RU" sz="3600" dirty="0" smtClean="0"/>
          </a:p>
          <a:p>
            <a:r>
              <a:rPr lang="ru-RU" sz="3600" u="sng" dirty="0" smtClean="0">
                <a:hlinkClick r:id="rId12" tooltip="Волшебная страна (Волков)"/>
              </a:rPr>
              <a:t>Летучие обезьяны</a:t>
            </a:r>
            <a:endParaRPr lang="ru-RU" sz="3600" dirty="0"/>
          </a:p>
        </p:txBody>
      </p:sp>
    </p:spTree>
    <p:custDataLst>
      <p:tags r:id="rId1"/>
    </p:custDataLst>
  </p:cSld>
  <p:clrMapOvr>
    <a:masterClrMapping/>
  </p:clrMapOvr>
  <p:transition advTm="201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43200" cy="6926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Оформление книги</a:t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6" name="Рисунок 5" descr="33965_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3357" b="13357"/>
          <a:stretch>
            <a:fillRect/>
          </a:stretch>
        </p:blipFill>
        <p:spPr>
          <a:xfrm>
            <a:off x="737458" y="1052736"/>
            <a:ext cx="4626630" cy="4608512"/>
          </a:xfrm>
        </p:spPr>
      </p:pic>
      <p:sp>
        <p:nvSpPr>
          <p:cNvPr id="5" name="Прямоугольник 4"/>
          <p:cNvSpPr/>
          <p:nvPr/>
        </p:nvSpPr>
        <p:spPr>
          <a:xfrm>
            <a:off x="5417840" y="948690"/>
            <a:ext cx="3726160" cy="59093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Первое издание книги в 1939 году содержало черно-белые штриховые рисунки Николая Радлова. В 1959 году книга выходит с цветными рисунками художника Леонида Владимирского. Образы героев, созданные Владимирским, стали наиболее популярными, художник оформил все шесть книг сказочного цикла. Первое издание книги в 1939 году содержало черно-белые штриховые рисунки </a:t>
            </a:r>
            <a:r>
              <a:rPr lang="ru-RU" dirty="0" smtClean="0">
                <a:hlinkClick r:id="rId4" tooltip="Радлов, Николай Эрнестович"/>
              </a:rPr>
              <a:t>Николая Радлова</a:t>
            </a:r>
            <a:r>
              <a:rPr lang="ru-RU" dirty="0" smtClean="0"/>
              <a:t>. В 1959 году книга выходит с цветными рисунками художника </a:t>
            </a:r>
            <a:r>
              <a:rPr lang="ru-RU" dirty="0" smtClean="0">
                <a:hlinkClick r:id="rId5" tooltip="Владимирский, Леонид Викторович"/>
              </a:rPr>
              <a:t>Леонида Владимирского</a:t>
            </a:r>
            <a:r>
              <a:rPr lang="ru-RU" dirty="0" smtClean="0"/>
              <a:t>. Образы героев, созданные Владимирским, стали наиболее популярными, художник оформил все шесть книг сказочного цикла.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4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4000" dirty="0" smtClean="0"/>
              <a:t>     Переводы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60648"/>
            <a:ext cx="4023360" cy="7920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Последовательность книг А. Волкова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5484000"/>
          </a:xfrm>
        </p:spPr>
        <p:txBody>
          <a:bodyPr>
            <a:noAutofit/>
          </a:bodyPr>
          <a:lstStyle/>
          <a:p>
            <a:r>
              <a:rPr lang="ru-RU" sz="1700" dirty="0" smtClean="0"/>
              <a:t>Несмотря на то, что книга сама является переводом, она была переведена на очень многие языки, включая </a:t>
            </a:r>
            <a:r>
              <a:rPr lang="ru-RU" sz="1700" dirty="0" smtClean="0">
                <a:hlinkClick r:id="rId3" tooltip="Английский язык"/>
              </a:rPr>
              <a:t>английский</a:t>
            </a:r>
            <a:r>
              <a:rPr lang="ru-RU" sz="1700" dirty="0" smtClean="0"/>
              <a:t> и </a:t>
            </a:r>
            <a:r>
              <a:rPr lang="ru-RU" sz="1700" dirty="0" smtClean="0">
                <a:hlinkClick r:id="rId4" tooltip="Немецкий язык"/>
              </a:rPr>
              <a:t>немецкий</a:t>
            </a:r>
            <a:r>
              <a:rPr lang="ru-RU" sz="1700" dirty="0" smtClean="0"/>
              <a:t>, и издана практически во всех бывших социалистических странах.</a:t>
            </a:r>
          </a:p>
          <a:p>
            <a:r>
              <a:rPr lang="ru-RU" sz="1700" dirty="0" smtClean="0"/>
              <a:t>Первое немецкое издание Волшебника вышло в </a:t>
            </a:r>
            <a:r>
              <a:rPr lang="ru-RU" sz="1700" dirty="0" smtClean="0">
                <a:hlinkClick r:id="rId5" tooltip="ГДР"/>
              </a:rPr>
              <a:t>ГДР</a:t>
            </a:r>
            <a:r>
              <a:rPr lang="ru-RU" sz="1700" dirty="0" smtClean="0"/>
              <a:t> и </a:t>
            </a:r>
            <a:r>
              <a:rPr lang="ru-RU" sz="1700" dirty="0" smtClean="0">
                <a:hlinkClick r:id="rId6" tooltip="ФРГ"/>
              </a:rPr>
              <a:t>ФРГ</a:t>
            </a:r>
            <a:r>
              <a:rPr lang="ru-RU" sz="1700" dirty="0" smtClean="0"/>
              <a:t> в середине </a:t>
            </a:r>
            <a:r>
              <a:rPr lang="ru-RU" sz="1700" dirty="0" smtClean="0">
                <a:hlinkClick r:id="rId7" tooltip="1960-е"/>
              </a:rPr>
              <a:t>1960-х</a:t>
            </a:r>
            <a:r>
              <a:rPr lang="ru-RU" sz="1700" dirty="0" smtClean="0"/>
              <a:t>. За 40 лет книга выдержала 10 изданий; даже после объединения Германии, когда для восточных немцев стали доступны оригинальные книги </a:t>
            </a:r>
            <a:r>
              <a:rPr lang="ru-RU" sz="1700" dirty="0" err="1" smtClean="0"/>
              <a:t>Баума</a:t>
            </a:r>
            <a:r>
              <a:rPr lang="ru-RU" sz="1700" dirty="0" smtClean="0"/>
              <a:t>, переводы книг Волкова продолжают выходить неизменно раскупаемыми тиражами. В текст 11-го издания, вышедшего в </a:t>
            </a:r>
            <a:r>
              <a:rPr lang="ru-RU" sz="1700" dirty="0" smtClean="0">
                <a:hlinkClick r:id="rId8" tooltip="2005"/>
              </a:rPr>
              <a:t>2005</a:t>
            </a:r>
            <a:r>
              <a:rPr lang="ru-RU" sz="1700" dirty="0" smtClean="0"/>
              <a:t>, и последующих были внесены некоторые изменения, также книга получила новое оформление.</a:t>
            </a:r>
          </a:p>
          <a:p>
            <a:endParaRPr lang="ru-RU" sz="17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5484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Волшебник Изумрудного города</a:t>
            </a:r>
          </a:p>
          <a:p>
            <a:r>
              <a:rPr lang="ru-RU" dirty="0" err="1" smtClean="0">
                <a:hlinkClick r:id="rId9" tooltip="Урфин Джюс и его деревянные солдаты"/>
              </a:rPr>
              <a:t>Урфин</a:t>
            </a:r>
            <a:r>
              <a:rPr lang="ru-RU" dirty="0" smtClean="0">
                <a:hlinkClick r:id="rId9" tooltip="Урфин Джюс и его деревянные солдаты"/>
              </a:rPr>
              <a:t> </a:t>
            </a:r>
            <a:r>
              <a:rPr lang="ru-RU" dirty="0" err="1" smtClean="0">
                <a:hlinkClick r:id="rId9" tooltip="Урфин Джюс и его деревянные солдаты"/>
              </a:rPr>
              <a:t>Джюс</a:t>
            </a:r>
            <a:r>
              <a:rPr lang="ru-RU" dirty="0" smtClean="0">
                <a:hlinkClick r:id="rId9" tooltip="Урфин Джюс и его деревянные солдаты"/>
              </a:rPr>
              <a:t> и его деревянные солдаты</a:t>
            </a:r>
            <a:endParaRPr lang="ru-RU" dirty="0" smtClean="0"/>
          </a:p>
          <a:p>
            <a:r>
              <a:rPr lang="ru-RU" dirty="0" smtClean="0">
                <a:hlinkClick r:id="rId10" tooltip="Семь подземных королей"/>
              </a:rPr>
              <a:t>Семь подземных королей</a:t>
            </a:r>
            <a:endParaRPr lang="ru-RU" dirty="0" smtClean="0"/>
          </a:p>
          <a:p>
            <a:r>
              <a:rPr lang="ru-RU" dirty="0" smtClean="0">
                <a:hlinkClick r:id="rId11" tooltip="Огненный бог Марранов"/>
              </a:rPr>
              <a:t>Огненный бог </a:t>
            </a:r>
            <a:r>
              <a:rPr lang="ru-RU" dirty="0" err="1" smtClean="0">
                <a:hlinkClick r:id="rId11" tooltip="Огненный бог Марранов"/>
              </a:rPr>
              <a:t>Марранов</a:t>
            </a:r>
            <a:endParaRPr lang="ru-RU" dirty="0" smtClean="0"/>
          </a:p>
          <a:p>
            <a:r>
              <a:rPr lang="ru-RU" dirty="0" smtClean="0">
                <a:hlinkClick r:id="rId12" tooltip="Жёлтый Туман"/>
              </a:rPr>
              <a:t>Жёлтый Туман</a:t>
            </a:r>
            <a:endParaRPr lang="ru-RU" dirty="0" smtClean="0"/>
          </a:p>
          <a:p>
            <a:r>
              <a:rPr lang="ru-RU" dirty="0" smtClean="0">
                <a:hlinkClick r:id="rId13" tooltip="Тайна заброшенного замка"/>
              </a:rPr>
              <a:t>Тайна заброшенного замка</a:t>
            </a:r>
            <a:endParaRPr lang="ru-RU" dirty="0" smtClean="0"/>
          </a:p>
          <a:p>
            <a:r>
              <a:rPr lang="ru-RU" dirty="0" smtClean="0"/>
              <a:t>Если в первых трёх книгах главной героиней остаётся девочка </a:t>
            </a:r>
            <a:r>
              <a:rPr lang="ru-RU" dirty="0" err="1" smtClean="0"/>
              <a:t>Элли</a:t>
            </a:r>
            <a:r>
              <a:rPr lang="ru-RU" dirty="0" smtClean="0"/>
              <a:t>, то уже в четвёртой книге автор вводит новую героиню, а именно младшую сестру </a:t>
            </a:r>
            <a:r>
              <a:rPr lang="ru-RU" dirty="0" err="1" smtClean="0"/>
              <a:t>Элли</a:t>
            </a:r>
            <a:r>
              <a:rPr lang="ru-RU" dirty="0" smtClean="0"/>
              <a:t> — </a:t>
            </a:r>
            <a:r>
              <a:rPr lang="ru-RU" dirty="0" err="1" smtClean="0"/>
              <a:t>Энни</a:t>
            </a:r>
            <a:r>
              <a:rPr lang="ru-RU" dirty="0" smtClean="0"/>
              <a:t>, которая заменяет </a:t>
            </a:r>
            <a:r>
              <a:rPr lang="ru-RU" dirty="0" err="1" smtClean="0"/>
              <a:t>Элли</a:t>
            </a:r>
            <a:r>
              <a:rPr lang="ru-RU" dirty="0" smtClean="0"/>
              <a:t> в её волшебных приключениях.</a:t>
            </a:r>
          </a:p>
          <a:p>
            <a:r>
              <a:rPr lang="ru-RU" dirty="0" smtClean="0"/>
              <a:t>Существуют продолжения истории: повесть «</a:t>
            </a:r>
            <a:r>
              <a:rPr lang="ru-RU" dirty="0" smtClean="0">
                <a:hlinkClick r:id="rId14" tooltip="Изумрудный дождь (страница отсутствует)"/>
              </a:rPr>
              <a:t>Изумрудный дождь</a:t>
            </a:r>
            <a:r>
              <a:rPr lang="ru-RU" dirty="0" smtClean="0"/>
              <a:t>», написанная </a:t>
            </a:r>
            <a:r>
              <a:rPr lang="ru-RU" dirty="0" smtClean="0">
                <a:hlinkClick r:id="rId15" tooltip="Кузнецов, Юрий Николаевич (писатель)"/>
              </a:rPr>
              <a:t>Юрием Кузнецовым</a:t>
            </a:r>
            <a:r>
              <a:rPr lang="ru-RU" dirty="0" smtClean="0"/>
              <a:t>, а также серии книг «Изумрудный город» и «Сказки Изумрудного города», написанные </a:t>
            </a:r>
            <a:r>
              <a:rPr lang="ru-RU" dirty="0" smtClean="0">
                <a:hlinkClick r:id="rId16" tooltip="Сухинов, Сергей Стефанович"/>
              </a:rPr>
              <a:t>Сергеем </a:t>
            </a:r>
            <a:r>
              <a:rPr lang="ru-RU" dirty="0" err="1" smtClean="0">
                <a:hlinkClick r:id="rId16" tooltip="Сухинов, Сергей Стефанович"/>
              </a:rPr>
              <a:t>Сухиновым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14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     Викторина.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Autofit/>
          </a:bodyPr>
          <a:lstStyle/>
          <a:p>
            <a:pPr fontAlgn="t"/>
            <a:r>
              <a:rPr lang="ru-RU" sz="2600" dirty="0" smtClean="0">
                <a:solidFill>
                  <a:srgbClr val="C00000"/>
                </a:solidFill>
              </a:rPr>
              <a:t>В каком городе родился А.Волков?</a:t>
            </a:r>
          </a:p>
          <a:p>
            <a:pPr fontAlgn="t"/>
            <a:r>
              <a:rPr lang="ru-RU" sz="2600" dirty="0" smtClean="0">
                <a:solidFill>
                  <a:srgbClr val="FF0000"/>
                </a:solidFill>
              </a:rPr>
              <a:t>Кем работал А.Волков?</a:t>
            </a:r>
          </a:p>
          <a:p>
            <a:pPr fontAlgn="t"/>
            <a:r>
              <a:rPr lang="ru-RU" sz="2600" dirty="0" smtClean="0">
                <a:solidFill>
                  <a:srgbClr val="FFC000"/>
                </a:solidFill>
              </a:rPr>
              <a:t>Кто из писателей посоветовал Александру </a:t>
            </a:r>
            <a:r>
              <a:rPr lang="ru-RU" sz="2600" dirty="0" err="1" smtClean="0">
                <a:solidFill>
                  <a:srgbClr val="FFC000"/>
                </a:solidFill>
              </a:rPr>
              <a:t>Мелентьевичу</a:t>
            </a:r>
            <a:r>
              <a:rPr lang="ru-RU" sz="2600" dirty="0" smtClean="0">
                <a:solidFill>
                  <a:srgbClr val="FFC000"/>
                </a:solidFill>
              </a:rPr>
              <a:t> заняться серьёзно литературой?</a:t>
            </a:r>
          </a:p>
          <a:p>
            <a:pPr fontAlgn="t"/>
            <a:r>
              <a:rPr lang="ru-RU" sz="2600" dirty="0" smtClean="0">
                <a:solidFill>
                  <a:srgbClr val="002060"/>
                </a:solidFill>
              </a:rPr>
              <a:t>Как звали родителей </a:t>
            </a:r>
            <a:r>
              <a:rPr lang="ru-RU" sz="2600" dirty="0" err="1" smtClean="0">
                <a:solidFill>
                  <a:srgbClr val="002060"/>
                </a:solidFill>
              </a:rPr>
              <a:t>Элли</a:t>
            </a:r>
            <a:r>
              <a:rPr lang="ru-RU" sz="2600" dirty="0" smtClean="0">
                <a:solidFill>
                  <a:srgbClr val="002060"/>
                </a:solidFill>
              </a:rPr>
              <a:t>? </a:t>
            </a:r>
            <a:r>
              <a:rPr lang="ru-RU" sz="2600" dirty="0" smtClean="0"/>
              <a:t> </a:t>
            </a:r>
          </a:p>
          <a:p>
            <a:pPr fontAlgn="t"/>
            <a:r>
              <a:rPr lang="ru-RU" sz="2600" dirty="0" smtClean="0">
                <a:solidFill>
                  <a:srgbClr val="92D050"/>
                </a:solidFill>
              </a:rPr>
              <a:t>В каком штате жила девочка </a:t>
            </a:r>
            <a:r>
              <a:rPr lang="ru-RU" sz="2600" dirty="0" err="1" smtClean="0">
                <a:solidFill>
                  <a:srgbClr val="92D050"/>
                </a:solidFill>
              </a:rPr>
              <a:t>Элли</a:t>
            </a:r>
            <a:r>
              <a:rPr lang="ru-RU" sz="2600" dirty="0" smtClean="0">
                <a:solidFill>
                  <a:srgbClr val="92D050"/>
                </a:solidFill>
              </a:rPr>
              <a:t>? </a:t>
            </a:r>
            <a:r>
              <a:rPr lang="ru-RU" sz="2600" dirty="0" smtClean="0"/>
              <a:t> </a:t>
            </a:r>
          </a:p>
          <a:p>
            <a:pPr fontAlgn="t"/>
            <a:r>
              <a:rPr lang="ru-RU" sz="2600" dirty="0" smtClean="0">
                <a:solidFill>
                  <a:srgbClr val="00B050"/>
                </a:solidFill>
              </a:rPr>
              <a:t>Из чего был сделан домик </a:t>
            </a:r>
            <a:r>
              <a:rPr lang="ru-RU" sz="2600" dirty="0" err="1" smtClean="0">
                <a:solidFill>
                  <a:srgbClr val="00B050"/>
                </a:solidFill>
              </a:rPr>
              <a:t>Элли</a:t>
            </a:r>
            <a:r>
              <a:rPr lang="ru-RU" sz="2600" dirty="0" smtClean="0">
                <a:solidFill>
                  <a:srgbClr val="00B050"/>
                </a:solidFill>
              </a:rPr>
              <a:t> и её родителей?</a:t>
            </a:r>
            <a:br>
              <a:rPr lang="ru-RU" sz="2600" dirty="0" smtClean="0">
                <a:solidFill>
                  <a:srgbClr val="00B050"/>
                </a:solidFill>
              </a:rPr>
            </a:br>
            <a:r>
              <a:rPr lang="ru-RU" sz="2600" dirty="0" smtClean="0">
                <a:solidFill>
                  <a:srgbClr val="00B050"/>
                </a:solidFill>
              </a:rPr>
              <a:t>Чем занимались родители </a:t>
            </a:r>
            <a:r>
              <a:rPr lang="ru-RU" sz="2600" dirty="0" err="1" smtClean="0">
                <a:solidFill>
                  <a:srgbClr val="00B050"/>
                </a:solidFill>
              </a:rPr>
              <a:t>Элли</a:t>
            </a:r>
            <a:r>
              <a:rPr lang="ru-RU" sz="2600" dirty="0" smtClean="0">
                <a:solidFill>
                  <a:srgbClr val="00B050"/>
                </a:solidFill>
              </a:rPr>
              <a:t>?</a:t>
            </a:r>
          </a:p>
          <a:p>
            <a:pPr fontAlgn="t"/>
            <a:r>
              <a:rPr lang="ru-RU" sz="2600" dirty="0" smtClean="0">
                <a:solidFill>
                  <a:srgbClr val="00B0F0"/>
                </a:solidFill>
              </a:rPr>
              <a:t>Как звали пёсика </a:t>
            </a:r>
            <a:r>
              <a:rPr lang="ru-RU" sz="2600" dirty="0" err="1" smtClean="0">
                <a:solidFill>
                  <a:srgbClr val="00B0F0"/>
                </a:solidFill>
              </a:rPr>
              <a:t>Элли</a:t>
            </a:r>
            <a:r>
              <a:rPr lang="ru-RU" sz="2600" dirty="0" smtClean="0">
                <a:solidFill>
                  <a:srgbClr val="00B0F0"/>
                </a:solidFill>
              </a:rPr>
              <a:t>?</a:t>
            </a:r>
          </a:p>
          <a:p>
            <a:pPr fontAlgn="t"/>
            <a:r>
              <a:rPr lang="ru-RU" sz="2600" dirty="0" smtClean="0">
                <a:solidFill>
                  <a:srgbClr val="0070C0"/>
                </a:solidFill>
              </a:rPr>
              <a:t>Как </a:t>
            </a:r>
            <a:r>
              <a:rPr lang="ru-RU" sz="2600" dirty="0" err="1" smtClean="0">
                <a:solidFill>
                  <a:srgbClr val="0070C0"/>
                </a:solidFill>
              </a:rPr>
              <a:t>Элли</a:t>
            </a:r>
            <a:r>
              <a:rPr lang="ru-RU" sz="2600" dirty="0" smtClean="0">
                <a:solidFill>
                  <a:srgbClr val="0070C0"/>
                </a:solidFill>
              </a:rPr>
              <a:t> очутилась в фургоне во время бури?</a:t>
            </a:r>
          </a:p>
          <a:p>
            <a:pPr fontAlgn="t"/>
            <a:r>
              <a:rPr lang="ru-RU" sz="2600" dirty="0" smtClean="0">
                <a:solidFill>
                  <a:srgbClr val="0070C0"/>
                </a:solidFill>
              </a:rPr>
              <a:t>                                 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Молодцы !!!</a:t>
            </a:r>
            <a:b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Volshebnik Izumrudnogo Goroda - Pesnya Strazhnikov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165304"/>
            <a:ext cx="467544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03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4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|0.9|0.6|1|1.1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|0.9|1.2|0.9|1.1|1.3|1.4|1.1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|1.5|4.4|2.3|3|9.3|2.7|1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390</Words>
  <Application>Microsoft Office PowerPoint</Application>
  <PresentationFormat>Экран (4:3)</PresentationFormat>
  <Paragraphs>64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     Моя любимая книга-</vt:lpstr>
      <vt:lpstr>                  Биография.</vt:lpstr>
      <vt:lpstr>Алекса́ндр Меле́нтьевич Во́лков.</vt:lpstr>
      <vt:lpstr>«Волшебник Изумрудного города» — сказочная повесть Александра Мелентьевича Волкова, написанная в 1939 году на основе сказки Фрэнка Баума «Удивительный Волшебник из Страны Оз» с некоторыми переработками. За неимением специального, общего для всего цикла имени, так называют и цикл, состоящий из продолжений этой сказки, написанных Волковым самостоятельно, лишь с незначительными заимствованиями.</vt:lpstr>
      <vt:lpstr>Главные герои </vt:lpstr>
      <vt:lpstr>Другие положительные персонажи </vt:lpstr>
      <vt:lpstr>    Оформление книги </vt:lpstr>
      <vt:lpstr>Слайд 8</vt:lpstr>
      <vt:lpstr>                  Викторина.</vt:lpstr>
      <vt:lpstr>            Книги А.М.Волкова. </vt:lpstr>
      <vt:lpstr>                Заключение.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"Моя любимая книга "</dc:title>
  <dc:creator>REANIMATOR</dc:creator>
  <cp:lastModifiedBy>Гулуса</cp:lastModifiedBy>
  <cp:revision>21</cp:revision>
  <dcterms:created xsi:type="dcterms:W3CDTF">2013-03-20T15:34:42Z</dcterms:created>
  <dcterms:modified xsi:type="dcterms:W3CDTF">2013-04-26T16:43:30Z</dcterms:modified>
</cp:coreProperties>
</file>