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82" r:id="rId3"/>
    <p:sldId id="291" r:id="rId4"/>
    <p:sldId id="284" r:id="rId5"/>
    <p:sldId id="285" r:id="rId6"/>
    <p:sldId id="286" r:id="rId7"/>
    <p:sldId id="287" r:id="rId8"/>
    <p:sldId id="288" r:id="rId9"/>
    <p:sldId id="295" r:id="rId10"/>
    <p:sldId id="298" r:id="rId11"/>
    <p:sldId id="299" r:id="rId12"/>
    <p:sldId id="300" r:id="rId13"/>
    <p:sldId id="30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2D03"/>
    <a:srgbClr val="940657"/>
    <a:srgbClr val="954605"/>
    <a:srgbClr val="863514"/>
    <a:srgbClr val="144C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06" autoAdjust="0"/>
    <p:restoredTop sz="94660"/>
  </p:normalViewPr>
  <p:slideViewPr>
    <p:cSldViewPr>
      <p:cViewPr varScale="1">
        <p:scale>
          <a:sx n="44" d="100"/>
          <a:sy n="44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325B7-BE39-42B1-BC3E-81E5148C646C}" type="datetimeFigureOut">
              <a:rPr lang="de-DE" smtClean="0"/>
              <a:pPr/>
              <a:t>26.04.2013</a:t>
            </a:fld>
            <a:endParaRPr lang="de-D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E1A1B3-5D2D-4168-9AFC-AEFE23A53347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0143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224E0-8979-430C-A1CE-EC885324B4C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224E0-8979-430C-A1CE-EC885324B4C5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224E0-8979-430C-A1CE-EC885324B4C5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224E0-8979-430C-A1CE-EC885324B4C5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224E0-8979-430C-A1CE-EC885324B4C5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224E0-8979-430C-A1CE-EC885324B4C5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224E0-8979-430C-A1CE-EC885324B4C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224E0-8979-430C-A1CE-EC885324B4C5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224E0-8979-430C-A1CE-EC885324B4C5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224E0-8979-430C-A1CE-EC885324B4C5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224E0-8979-430C-A1CE-EC885324B4C5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224E0-8979-430C-A1CE-EC885324B4C5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224E0-8979-430C-A1CE-EC885324B4C5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39D37-8E06-4CE8-957E-9B0543788C54}" type="datetimeFigureOut">
              <a:rPr lang="de-DE" smtClean="0"/>
              <a:pPr/>
              <a:t>26.04.2013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6942-B696-4A22-9165-B7EB48CF03C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39D37-8E06-4CE8-957E-9B0543788C54}" type="datetimeFigureOut">
              <a:rPr lang="de-DE" smtClean="0"/>
              <a:pPr/>
              <a:t>26.04.2013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6942-B696-4A22-9165-B7EB48CF03C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39D37-8E06-4CE8-957E-9B0543788C54}" type="datetimeFigureOut">
              <a:rPr lang="de-DE" smtClean="0"/>
              <a:pPr/>
              <a:t>26.04.2013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6942-B696-4A22-9165-B7EB48CF03C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39D37-8E06-4CE8-957E-9B0543788C54}" type="datetimeFigureOut">
              <a:rPr lang="de-DE" smtClean="0"/>
              <a:pPr/>
              <a:t>26.04.2013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6942-B696-4A22-9165-B7EB48CF03C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39D37-8E06-4CE8-957E-9B0543788C54}" type="datetimeFigureOut">
              <a:rPr lang="de-DE" smtClean="0"/>
              <a:pPr/>
              <a:t>26.04.2013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6942-B696-4A22-9165-B7EB48CF03C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39D37-8E06-4CE8-957E-9B0543788C54}" type="datetimeFigureOut">
              <a:rPr lang="de-DE" smtClean="0"/>
              <a:pPr/>
              <a:t>26.04.2013</a:t>
            </a:fld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6942-B696-4A22-9165-B7EB48CF03C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39D37-8E06-4CE8-957E-9B0543788C54}" type="datetimeFigureOut">
              <a:rPr lang="de-DE" smtClean="0"/>
              <a:pPr/>
              <a:t>26.04.2013</a:t>
            </a:fld>
            <a:endParaRPr lang="de-D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6942-B696-4A22-9165-B7EB48CF03C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39D37-8E06-4CE8-957E-9B0543788C54}" type="datetimeFigureOut">
              <a:rPr lang="de-DE" smtClean="0"/>
              <a:pPr/>
              <a:t>26.04.2013</a:t>
            </a:fld>
            <a:endParaRPr lang="de-D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6942-B696-4A22-9165-B7EB48CF03C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39D37-8E06-4CE8-957E-9B0543788C54}" type="datetimeFigureOut">
              <a:rPr lang="de-DE" smtClean="0"/>
              <a:pPr/>
              <a:t>26.04.2013</a:t>
            </a:fld>
            <a:endParaRPr lang="de-D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6942-B696-4A22-9165-B7EB48CF03C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39D37-8E06-4CE8-957E-9B0543788C54}" type="datetimeFigureOut">
              <a:rPr lang="de-DE" smtClean="0"/>
              <a:pPr/>
              <a:t>26.04.2013</a:t>
            </a:fld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6942-B696-4A22-9165-B7EB48CF03C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39D37-8E06-4CE8-957E-9B0543788C54}" type="datetimeFigureOut">
              <a:rPr lang="de-DE" smtClean="0"/>
              <a:pPr/>
              <a:t>26.04.2013</a:t>
            </a:fld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6942-B696-4A22-9165-B7EB48CF03C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39D37-8E06-4CE8-957E-9B0543788C54}" type="datetimeFigureOut">
              <a:rPr lang="de-DE" smtClean="0"/>
              <a:pPr/>
              <a:t>26.04.2013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B6942-B696-4A22-9165-B7EB48CF03C1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74;&#1077;&#1090;&#1083;&#1072;&#1085;&#1072;\Desktop\Project%20Music%20in%20our%20life\50_cent_ft._eminem_adam_levine_-_my_life_(zaycev.net)_mp3cut.foxcom.su_.mp3" TargetMode="Externa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Excel_97-2003_Worksheet1.xls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Microsoft_Excel_97-2003_Worksheet2.xls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1.jpeg"/><Relationship Id="rId7" Type="http://schemas.openxmlformats.org/officeDocument/2006/relationships/image" Target="../media/image27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gif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74;&#1077;&#1090;&#1083;&#1072;&#1085;&#1072;\Desktop\Project%20Music%20in%20our%20life\&#1041;&#1077;&#1090;&#1093;&#1086;&#1074;&#1077;&#1085;%20&#1057;&#1080;&#1084;&#1092;&#1086;&#1085;&#1080;&#1103;%20&#8470;5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74;&#1077;&#1090;&#1083;&#1072;&#1085;&#1072;\Desktop\2013\&#1044;&#1077;&#1073;&#1102;&#1089;&#1089;&#1080;%20&#1051;&#1091;&#1085;&#1085;&#1099;&#1081;%20&#1089;&#1074;&#1077;&#1090;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1.jpe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74;&#1077;&#1090;&#1083;&#1072;&#1085;&#1072;\Downloads\Bezzabotniy_dzhaz_20-h_-_Bez_nazvaniya_(get-tune.net).mp3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74;&#1077;&#1090;&#1083;&#1072;&#1085;&#1072;\Downloads\Ella%20Fitzgerald%20-%20Blues%20In%20The%20Night%20%20(audiopoisk.com).mp3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adropbox.com/dropbox.nsf/0/EAEBF2F8E4BDB382882576FF0072FE14/%24file/Mus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683568" y="1268760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n w="1905">
                  <a:solidFill>
                    <a:schemeClr val="tx1"/>
                  </a:solidFill>
                </a:ln>
                <a:solidFill>
                  <a:schemeClr val="bg2">
                    <a:lumMod val="1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empus Sans ITC" pitchFamily="82" charset="0"/>
              </a:rPr>
              <a:t>Music In Our Life</a:t>
            </a:r>
            <a:r>
              <a:rPr lang="ru-RU" sz="7200" dirty="0" smtClean="0">
                <a:ln w="1905">
                  <a:solidFill>
                    <a:schemeClr val="tx1"/>
                  </a:solidFill>
                </a:ln>
                <a:solidFill>
                  <a:schemeClr val="bg2">
                    <a:lumMod val="1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7200" dirty="0" smtClean="0">
                <a:ln w="1905">
                  <a:solidFill>
                    <a:schemeClr val="tx1"/>
                  </a:solidFill>
                </a:ln>
                <a:solidFill>
                  <a:schemeClr val="bg2">
                    <a:lumMod val="1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de-DE" sz="7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139952" y="2924944"/>
            <a:ext cx="46622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2060"/>
                </a:solidFill>
                <a:latin typeface="Tempus Sans ITC" pitchFamily="82" charset="0"/>
                <a:cs typeface="Times New Roman" pitchFamily="18" charset="0"/>
              </a:rPr>
              <a:t>b</a:t>
            </a:r>
            <a:r>
              <a:rPr lang="en-US" sz="2000" dirty="0" smtClean="0">
                <a:solidFill>
                  <a:srgbClr val="002060"/>
                </a:solidFill>
                <a:latin typeface="Tempus Sans ITC" pitchFamily="82" charset="0"/>
                <a:cs typeface="Times New Roman" pitchFamily="18" charset="0"/>
              </a:rPr>
              <a:t>y</a:t>
            </a:r>
          </a:p>
          <a:p>
            <a:pPr>
              <a:defRPr/>
            </a:pPr>
            <a:r>
              <a:rPr lang="en-US" sz="2800" dirty="0" smtClean="0">
                <a:solidFill>
                  <a:srgbClr val="940657"/>
                </a:solidFill>
                <a:latin typeface="Tempus Sans ITC" pitchFamily="82" charset="0"/>
                <a:cs typeface="Times New Roman" pitchFamily="18" charset="0"/>
              </a:rPr>
              <a:t>M. Andrianova, M. </a:t>
            </a:r>
            <a:r>
              <a:rPr lang="en-US" sz="2800" dirty="0" err="1" smtClean="0">
                <a:solidFill>
                  <a:srgbClr val="940657"/>
                </a:solidFill>
                <a:latin typeface="Tempus Sans ITC" pitchFamily="82" charset="0"/>
                <a:cs typeface="Times New Roman" pitchFamily="18" charset="0"/>
              </a:rPr>
              <a:t>Korobova</a:t>
            </a:r>
            <a:endParaRPr lang="en-US" sz="2800" dirty="0" smtClean="0">
              <a:solidFill>
                <a:srgbClr val="940657"/>
              </a:solidFill>
              <a:latin typeface="Tempus Sans ITC" pitchFamily="82" charset="0"/>
              <a:cs typeface="Times New Roman" pitchFamily="18" charset="0"/>
            </a:endParaRPr>
          </a:p>
          <a:p>
            <a:pPr>
              <a:defRPr/>
            </a:pPr>
            <a:r>
              <a:rPr lang="en-US" sz="2400" dirty="0" smtClean="0">
                <a:solidFill>
                  <a:srgbClr val="C00000"/>
                </a:solidFill>
                <a:latin typeface="Tempus Sans ITC" pitchFamily="82" charset="0"/>
                <a:cs typeface="Times New Roman" pitchFamily="18" charset="0"/>
              </a:rPr>
              <a:t>Form 8A </a:t>
            </a:r>
          </a:p>
          <a:p>
            <a:pPr>
              <a:defRPr/>
            </a:pPr>
            <a:r>
              <a:rPr lang="en-US" sz="2400" dirty="0" smtClean="0">
                <a:solidFill>
                  <a:srgbClr val="C00000"/>
                </a:solidFill>
                <a:latin typeface="Tempus Sans ITC" pitchFamily="82" charset="0"/>
                <a:cs typeface="Times New Roman" pitchFamily="18" charset="0"/>
              </a:rPr>
              <a:t>School  297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0" y="24208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31" name="TextBox 30"/>
          <p:cNvSpPr txBox="1"/>
          <p:nvPr/>
        </p:nvSpPr>
        <p:spPr>
          <a:xfrm>
            <a:off x="4211960" y="4653136"/>
            <a:ext cx="42389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empus Sans ITC" pitchFamily="82" charset="0"/>
                <a:cs typeface="Gisha" pitchFamily="34" charset="-79"/>
              </a:rPr>
              <a:t>Teachers: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empus Sans ITC" pitchFamily="82" charset="0"/>
                <a:cs typeface="Gisha" pitchFamily="34" charset="-79"/>
              </a:rPr>
              <a:t> </a:t>
            </a:r>
            <a:r>
              <a:rPr lang="en-US" sz="2400" dirty="0" smtClean="0">
                <a:solidFill>
                  <a:srgbClr val="972D03"/>
                </a:solidFill>
                <a:latin typeface="Tempus Sans ITC" pitchFamily="82" charset="0"/>
                <a:cs typeface="Gisha" pitchFamily="34" charset="-79"/>
              </a:rPr>
              <a:t>S.A. Nasevich,</a:t>
            </a:r>
          </a:p>
          <a:p>
            <a:r>
              <a:rPr lang="en-US" sz="2400" dirty="0" smtClean="0">
                <a:solidFill>
                  <a:srgbClr val="972D03"/>
                </a:solidFill>
                <a:latin typeface="Tempus Sans ITC" pitchFamily="82" charset="0"/>
                <a:cs typeface="Gisha" pitchFamily="34" charset="-79"/>
              </a:rPr>
              <a:t>                A.S. Ponochevnaya</a:t>
            </a:r>
            <a:endParaRPr lang="de-DE" sz="2400" dirty="0" smtClean="0">
              <a:solidFill>
                <a:srgbClr val="972D03"/>
              </a:solidFill>
              <a:latin typeface="Tempus Sans ITC" pitchFamily="82" charset="0"/>
              <a:cs typeface="Gisha" pitchFamily="34" charset="-79"/>
            </a:endParaRPr>
          </a:p>
          <a:p>
            <a:endParaRPr lang="de-DE" dirty="0"/>
          </a:p>
        </p:txBody>
      </p:sp>
      <p:sp>
        <p:nvSpPr>
          <p:cNvPr id="32" name="TextBox 31"/>
          <p:cNvSpPr txBox="1"/>
          <p:nvPr/>
        </p:nvSpPr>
        <p:spPr>
          <a:xfrm>
            <a:off x="3491880" y="5877272"/>
            <a:ext cx="228839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empus Sans ITC" pitchFamily="82" charset="0"/>
              </a:rPr>
              <a:t>Moscow 2013</a:t>
            </a:r>
            <a:endParaRPr lang="de-DE" sz="2000" dirty="0" smtClean="0">
              <a:solidFill>
                <a:schemeClr val="bg2">
                  <a:lumMod val="10000"/>
                </a:schemeClr>
              </a:solidFill>
              <a:latin typeface="Tempus Sans ITC" pitchFamily="82" charset="0"/>
            </a:endParaRPr>
          </a:p>
          <a:p>
            <a:endParaRPr lang="de-DE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adropbox.com/dropbox.nsf/0/EAEBF2F8E4BDB382882576FF0072FE14/%24file/Mus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listverse.files.wordpress.com/2008/10/emine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33959" y="0"/>
            <a:ext cx="4710041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://www.angels-rappers.ru/images/50-cen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524250"/>
            <a:ext cx="5019675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691680" y="1124744"/>
            <a:ext cx="15893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latin typeface="Algerian" pitchFamily="82" charset="0"/>
              </a:rPr>
              <a:t>RAP</a:t>
            </a:r>
            <a:endParaRPr lang="de-DE" sz="4400" dirty="0">
              <a:latin typeface="Algerian" pitchFamily="82" charset="0"/>
            </a:endParaRPr>
          </a:p>
        </p:txBody>
      </p:sp>
      <p:pic>
        <p:nvPicPr>
          <p:cNvPr id="6" name="50_cent_ft._eminem_adam_levine_-_my_life_(zaycev.net)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6301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adropbox.com/dropbox.nsf/0/EAEBF2F8E4BDB382882576FF0072FE14/%24file/Mus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7586" name="Диаграмма 59"/>
          <p:cNvGraphicFramePr>
            <a:graphicFrameLocks/>
          </p:cNvGraphicFramePr>
          <p:nvPr/>
        </p:nvGraphicFramePr>
        <p:xfrm>
          <a:off x="683568" y="980728"/>
          <a:ext cx="7812360" cy="4941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90" r:id="rId6" imgW="8071804" imgH="5188146" progId="Excel.Sheet.8">
                  <p:embed/>
                </p:oleObj>
              </mc:Choice>
              <mc:Fallback>
                <p:oleObj r:id="rId6" imgW="8071804" imgH="5188146" progId="Excel.Sheet.8">
                  <p:embed/>
                  <p:pic>
                    <p:nvPicPr>
                      <p:cNvPr id="0" name="Диаграмма 59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980728"/>
                        <a:ext cx="7812360" cy="49411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adropbox.com/dropbox.nsf/0/EAEBF2F8E4BDB382882576FF0072FE14/%24file/Mus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8610" name="Диаграмма 6"/>
          <p:cNvGraphicFramePr>
            <a:graphicFrameLocks/>
          </p:cNvGraphicFramePr>
          <p:nvPr/>
        </p:nvGraphicFramePr>
        <p:xfrm>
          <a:off x="1187624" y="1124744"/>
          <a:ext cx="6859588" cy="5332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4" r:id="rId6" imgW="6858594" imgH="5328366" progId="Excel.Sheet.8">
                  <p:embed/>
                </p:oleObj>
              </mc:Choice>
              <mc:Fallback>
                <p:oleObj r:id="rId6" imgW="6858594" imgH="5328366" progId="Excel.Sheet.8">
                  <p:embed/>
                  <p:pic>
                    <p:nvPicPr>
                      <p:cNvPr id="0" name="Диаграмма 6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124744"/>
                        <a:ext cx="6859588" cy="5332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4" descr="http://f1.pepst.com/c/2E60BD/490041/ssc3/home/043/sound007/sangeetham.gif_480_480_0_64000_0_1_0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92280" y="1"/>
            <a:ext cx="2051720" cy="2735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adropbox.com/dropbox.nsf/0/EAEBF2F8E4BDB382882576FF0072FE14/%24file/Mus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67744" y="1196752"/>
            <a:ext cx="4857834" cy="2585323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  <a:sp3d>
            <a:bevelT prst="slope"/>
          </a:sp3d>
        </p:spPr>
        <p:txBody>
          <a:bodyPr wrap="square">
            <a:spAutoFit/>
          </a:bodyPr>
          <a:lstStyle/>
          <a:p>
            <a:pPr algn="ctr"/>
            <a:r>
              <a:rPr lang="en-US" sz="5400" dirty="0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  <a:t>Thank you for attention</a:t>
            </a:r>
            <a:endParaRPr lang="de-DE" sz="5400" dirty="0">
              <a:solidFill>
                <a:schemeClr val="bg2">
                  <a:lumMod val="10000"/>
                </a:schemeClr>
              </a:solidFill>
              <a:latin typeface="Algerian" pitchFamily="82" charset="0"/>
            </a:endParaRPr>
          </a:p>
        </p:txBody>
      </p:sp>
      <p:pic>
        <p:nvPicPr>
          <p:cNvPr id="4" name="Picture 37" descr="Z:\newtek\_backgrounds_1.02\Tim\powerpoint templates\61-80\sheet_music\treble_cle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0"/>
            <a:ext cx="835732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8" descr="Z:\newtek\_backgrounds_1.02\Tim\powerpoint templates\61-80\sheet_music\bass_cle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2360" y="404664"/>
            <a:ext cx="105761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http://smayli.ru/data/smiles/muzikaa-1130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3933056"/>
            <a:ext cx="1834764" cy="1228636"/>
          </a:xfrm>
          <a:prstGeom prst="rect">
            <a:avLst/>
          </a:prstGeom>
          <a:noFill/>
        </p:spPr>
      </p:pic>
      <p:pic>
        <p:nvPicPr>
          <p:cNvPr id="9" name="Picture 6" descr="http://school58.tomsk.ru/files/img/forte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720" y="4509120"/>
            <a:ext cx="1368152" cy="1368153"/>
          </a:xfrm>
          <a:prstGeom prst="rect">
            <a:avLst/>
          </a:prstGeom>
          <a:noFill/>
        </p:spPr>
      </p:pic>
      <p:pic>
        <p:nvPicPr>
          <p:cNvPr id="76802" name="Picture 2" descr="http://img01.chitalnya.ru/upload2/291/819618746638297984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3140968"/>
            <a:ext cx="1323975" cy="1371601"/>
          </a:xfrm>
          <a:prstGeom prst="rect">
            <a:avLst/>
          </a:prstGeom>
          <a:noFill/>
        </p:spPr>
      </p:pic>
      <p:pic>
        <p:nvPicPr>
          <p:cNvPr id="76808" name="Picture 8" descr="http://post.queensu.ca/~ab25/FCCB/sax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55976" y="4509120"/>
            <a:ext cx="1368152" cy="171019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adropbox.com/dropbox.nsf/0/EAEBF2F8E4BDB382882576FF0072FE14/%24file/Mus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1772816"/>
            <a:ext cx="69127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0638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Tempus Sans ITC" pitchFamily="82" charset="0"/>
              </a:rPr>
              <a:t>Early Music (before 9th Century) </a:t>
            </a:r>
          </a:p>
          <a:p>
            <a:pPr indent="20638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Tempus Sans ITC" pitchFamily="82" charset="0"/>
              </a:rPr>
              <a:t>Medieval or Gothic music (9th to 14th centuries) </a:t>
            </a:r>
          </a:p>
          <a:p>
            <a:pPr indent="20638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Tempus Sans ITC" pitchFamily="82" charset="0"/>
              </a:rPr>
              <a:t>Renaissance music (15th and 16th centuries) </a:t>
            </a:r>
          </a:p>
          <a:p>
            <a:pPr indent="20638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Tempus Sans ITC" pitchFamily="82" charset="0"/>
              </a:rPr>
              <a:t>Baroque music (1600 - 1750) </a:t>
            </a:r>
          </a:p>
          <a:p>
            <a:pPr indent="20638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Tempus Sans ITC" pitchFamily="82" charset="0"/>
              </a:rPr>
              <a:t>Classical music (1750 - 1820) </a:t>
            </a:r>
          </a:p>
          <a:p>
            <a:pPr indent="20638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Tempus Sans ITC" pitchFamily="82" charset="0"/>
              </a:rPr>
              <a:t>Romantic music (1820 - 1910) </a:t>
            </a:r>
          </a:p>
          <a:p>
            <a:pPr indent="20638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Tempus Sans ITC" pitchFamily="82" charset="0"/>
              </a:rPr>
              <a:t>Modern music (1910 - present)</a:t>
            </a:r>
            <a:endParaRPr lang="de-DE" dirty="0">
              <a:solidFill>
                <a:srgbClr val="C00000"/>
              </a:solidFill>
              <a:latin typeface="Tempus Sans ITC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548680"/>
            <a:ext cx="5040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chemeClr val="accent2">
                    <a:lumMod val="50000"/>
                  </a:schemeClr>
                </a:solidFill>
                <a:latin typeface="Algerian" pitchFamily="82" charset="0"/>
                <a:ea typeface="Adobe Myungjo Std M" pitchFamily="18" charset="-128"/>
              </a:rPr>
              <a:t>MUSICAL ERAS</a:t>
            </a:r>
            <a:endParaRPr lang="de-DE" sz="4400" dirty="0">
              <a:solidFill>
                <a:schemeClr val="accent2">
                  <a:lumMod val="50000"/>
                </a:schemeClr>
              </a:solidFill>
              <a:latin typeface="Algerian" pitchFamily="82" charset="0"/>
              <a:ea typeface="Adobe Myungjo Std M" pitchFamily="18" charset="-12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adropbox.com/dropbox.nsf/0/EAEBF2F8E4BDB382882576FF0072FE14/%24file/Mus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1340768"/>
            <a:ext cx="554461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 dirty="0" smtClean="0">
                <a:latin typeface="Adobe Garamond Pro Bold" pitchFamily="18" charset="0"/>
              </a:rPr>
              <a:t> </a:t>
            </a:r>
            <a:r>
              <a:rPr lang="en-US" sz="2800" dirty="0" smtClean="0">
                <a:latin typeface="Tempus Sans ITC" pitchFamily="82" charset="0"/>
              </a:rPr>
              <a:t>complexity </a:t>
            </a:r>
          </a:p>
          <a:p>
            <a:pPr>
              <a:buFont typeface="Arial" charset="0"/>
              <a:buChar char="•"/>
            </a:pPr>
            <a:r>
              <a:rPr lang="en-US" sz="2800" dirty="0" smtClean="0">
                <a:latin typeface="Tempus Sans ITC" pitchFamily="82" charset="0"/>
              </a:rPr>
              <a:t> the combination of 2 or more melodies</a:t>
            </a:r>
          </a:p>
          <a:p>
            <a:pPr>
              <a:buFont typeface="Arial" charset="0"/>
              <a:buChar char="•"/>
            </a:pPr>
            <a:r>
              <a:rPr lang="en-US" sz="2800" dirty="0" smtClean="0">
                <a:latin typeface="Tempus Sans ITC" pitchFamily="82" charset="0"/>
              </a:rPr>
              <a:t> elaborate melody (not easy to remember)</a:t>
            </a:r>
          </a:p>
          <a:p>
            <a:r>
              <a:rPr lang="en-US" sz="2800" dirty="0" smtClean="0">
                <a:latin typeface="Adobe Garamond Pro Bold" pitchFamily="18" charset="0"/>
              </a:rPr>
              <a:t> </a:t>
            </a:r>
          </a:p>
          <a:p>
            <a:endParaRPr lang="en-US" b="1" dirty="0" smtClean="0">
              <a:latin typeface="Adobe Garamond Pro Bold" pitchFamily="18" charset="0"/>
              <a:cs typeface="Gisha" pitchFamily="34" charset="-79"/>
            </a:endParaRPr>
          </a:p>
          <a:p>
            <a:r>
              <a:rPr lang="en-US" b="1" dirty="0" smtClean="0">
                <a:latin typeface="Adobe Garamond Pro Bold" pitchFamily="18" charset="0"/>
                <a:cs typeface="Gisha" pitchFamily="34" charset="-79"/>
              </a:rPr>
              <a:t>               </a:t>
            </a:r>
            <a:endParaRPr lang="en-US" sz="1200" dirty="0">
              <a:latin typeface="Adobe Garamond Pro" pitchFamily="18" charset="0"/>
              <a:cs typeface="Gisha" pitchFamily="34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476672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  <a:t>BAROQUE MUSIC (1600-1750)</a:t>
            </a:r>
            <a:endParaRPr lang="de-DE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Picture 2" descr="http://www.baroquemusic.org/CGcompge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571875"/>
            <a:ext cx="3286125" cy="3286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436096" y="5301208"/>
            <a:ext cx="3707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Tempus Sans ITC" pitchFamily="82" charset="0"/>
                <a:cs typeface="Gisha" pitchFamily="34" charset="-79"/>
              </a:rPr>
              <a:t>Harpsichord</a:t>
            </a:r>
            <a:r>
              <a:rPr lang="en-US" sz="2400" dirty="0" smtClean="0">
                <a:latin typeface="Tempus Sans ITC" pitchFamily="82" charset="0"/>
                <a:cs typeface="Gisha" pitchFamily="34" charset="-79"/>
              </a:rPr>
              <a:t>,</a:t>
            </a:r>
          </a:p>
          <a:p>
            <a:r>
              <a:rPr lang="en-US" sz="2400" dirty="0" smtClean="0">
                <a:latin typeface="Tempus Sans ITC" pitchFamily="82" charset="0"/>
                <a:cs typeface="Gisha" pitchFamily="34" charset="-79"/>
              </a:rPr>
              <a:t>     the most important</a:t>
            </a:r>
          </a:p>
          <a:p>
            <a:r>
              <a:rPr lang="en-US" sz="2400" dirty="0" smtClean="0">
                <a:latin typeface="Tempus Sans ITC" pitchFamily="82" charset="0"/>
                <a:cs typeface="Gisha" pitchFamily="34" charset="-79"/>
              </a:rPr>
              <a:t>     Baroque instrument</a:t>
            </a:r>
            <a:r>
              <a:rPr lang="en-US" sz="2400" dirty="0" smtClean="0">
                <a:latin typeface="Adobe Garamond Pro" pitchFamily="18" charset="0"/>
                <a:cs typeface="Gisha" pitchFamily="34" charset="-79"/>
              </a:rPr>
              <a:t> </a:t>
            </a:r>
            <a:endParaRPr lang="de-DE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adropbox.com/dropbox.nsf/0/EAEBF2F8E4BDB382882576FF0072FE14/%24file/Mus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://www.musicwithease.com/vivaldi-0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564904"/>
            <a:ext cx="2448272" cy="29197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Johann Sebastian Bach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1772816"/>
            <a:ext cx="2210408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www.baroquemusic.org/CGHandel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2348880"/>
            <a:ext cx="2369884" cy="2808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11560" y="5661248"/>
            <a:ext cx="20162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Antonio Vivaldi </a:t>
            </a:r>
          </a:p>
          <a:p>
            <a:pPr algn="ctr"/>
            <a:r>
              <a:rPr lang="en-US" sz="2000" dirty="0" smtClean="0"/>
              <a:t>(1678-1741)</a:t>
            </a:r>
            <a:endParaRPr lang="de-DE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203848" y="4653136"/>
            <a:ext cx="288032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</a:rPr>
              <a:t>Johann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10000"/>
                  </a:schemeClr>
                </a:solidFill>
              </a:rPr>
              <a:t>Sebastian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10000"/>
                  </a:schemeClr>
                </a:solidFill>
              </a:rPr>
              <a:t>Bach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en-US" sz="2000" dirty="0" smtClean="0">
              <a:solidFill>
                <a:schemeClr val="bg2">
                  <a:lumMod val="10000"/>
                </a:schemeClr>
              </a:solidFill>
              <a:latin typeface="Tempus Sans ITC" pitchFamily="82" charset="0"/>
            </a:endParaRPr>
          </a:p>
          <a:p>
            <a:pPr algn="ctr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(1685-1750)</a:t>
            </a:r>
            <a:endParaRPr lang="de-DE" sz="2000" dirty="0" smtClean="0">
              <a:solidFill>
                <a:schemeClr val="bg2">
                  <a:lumMod val="10000"/>
                </a:schemeClr>
              </a:solidFill>
              <a:latin typeface="Tempus Sans ITC" pitchFamily="82" charset="0"/>
            </a:endParaRPr>
          </a:p>
          <a:p>
            <a:endParaRPr lang="de-DE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372200" y="5373216"/>
            <a:ext cx="2771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/>
              <a:t>George</a:t>
            </a:r>
            <a:r>
              <a:rPr lang="ru-RU" sz="2000" dirty="0" smtClean="0"/>
              <a:t> </a:t>
            </a:r>
            <a:r>
              <a:rPr lang="ru-RU" sz="2000" dirty="0" err="1" smtClean="0"/>
              <a:t>Frideric</a:t>
            </a:r>
            <a:r>
              <a:rPr lang="ru-RU" sz="2000" dirty="0" smtClean="0"/>
              <a:t> </a:t>
            </a:r>
            <a:r>
              <a:rPr lang="ru-RU" sz="2000" dirty="0" err="1" smtClean="0"/>
              <a:t>Handel</a:t>
            </a:r>
            <a:endParaRPr lang="en-US" sz="2000" dirty="0" smtClean="0">
              <a:latin typeface="Tempus Sans ITC" pitchFamily="82" charset="0"/>
            </a:endParaRPr>
          </a:p>
          <a:p>
            <a:pPr algn="ctr"/>
            <a:r>
              <a:rPr lang="en-US" sz="2000" dirty="0" smtClean="0">
                <a:latin typeface="Tempus Sans ITC" pitchFamily="82" charset="0"/>
              </a:rPr>
              <a:t> 1685-1759)</a:t>
            </a:r>
            <a:endParaRPr lang="de-DE" sz="2000" dirty="0">
              <a:latin typeface="Tempus Sans ITC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75656" y="692696"/>
            <a:ext cx="60241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  <a:cs typeface="Gisha" pitchFamily="34" charset="-79"/>
              </a:rPr>
              <a:t>Baroque composers</a:t>
            </a:r>
            <a:endParaRPr lang="de-DE" sz="4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800" decel="100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800" decel="100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800" decel="100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adropbox.com/dropbox.nsf/0/EAEBF2F8E4BDB382882576FF0072FE14/%24file/Mus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35696" y="260649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600" dirty="0" err="1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  <a:t>Classical</a:t>
            </a:r>
            <a:r>
              <a:rPr lang="de-DE" sz="3600" dirty="0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  <a:t> </a:t>
            </a:r>
            <a:r>
              <a:rPr lang="en-GB" sz="3600" dirty="0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  <a:t>music</a:t>
            </a:r>
            <a:r>
              <a:rPr lang="de-DE" sz="3600" dirty="0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  <a:t/>
            </a:r>
            <a:br>
              <a:rPr lang="de-DE" sz="3600" dirty="0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</a:br>
            <a:r>
              <a:rPr lang="de-DE" sz="3600" dirty="0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  <a:t>(1750–1820)</a:t>
            </a:r>
            <a:endParaRPr lang="de-DE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484784"/>
            <a:ext cx="46805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200" b="1" dirty="0" smtClean="0">
                <a:latin typeface="Adobe Garamond Pro" pitchFamily="18" charset="0"/>
              </a:rPr>
              <a:t> </a:t>
            </a:r>
            <a:r>
              <a:rPr lang="en-US" sz="3200" b="1" dirty="0" smtClean="0">
                <a:latin typeface="Tempus Sans ITC" pitchFamily="82" charset="0"/>
              </a:rPr>
              <a:t>simplicity</a:t>
            </a:r>
          </a:p>
          <a:p>
            <a:pPr>
              <a:buFont typeface="Arial" charset="0"/>
              <a:buChar char="•"/>
            </a:pPr>
            <a:r>
              <a:rPr lang="en-US" sz="3200" b="1" dirty="0" smtClean="0">
                <a:latin typeface="Tempus Sans ITC" pitchFamily="82" charset="0"/>
              </a:rPr>
              <a:t> balance</a:t>
            </a:r>
          </a:p>
          <a:p>
            <a:pPr>
              <a:buFont typeface="Arial" charset="0"/>
              <a:buChar char="•"/>
            </a:pPr>
            <a:r>
              <a:rPr lang="en-US" sz="3200" b="1" dirty="0" smtClean="0">
                <a:latin typeface="Tempus Sans ITC" pitchFamily="82" charset="0"/>
              </a:rPr>
              <a:t> clarity of structure</a:t>
            </a:r>
            <a:endParaRPr lang="de-DE" sz="3200" b="1" dirty="0">
              <a:latin typeface="Tempus Sans ITC" pitchFamily="82" charset="0"/>
            </a:endParaRPr>
          </a:p>
        </p:txBody>
      </p:sp>
      <p:pic>
        <p:nvPicPr>
          <p:cNvPr id="6" name="Picture 2" descr="http://www.victorianbazaar.com/few_composer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1340768"/>
            <a:ext cx="373411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Бетховен Симфония №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9492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adropbox.com/dropbox.nsf/0/EAEBF2F8E4BDB382882576FF0072FE14/%24file/Mus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55776" y="260648"/>
            <a:ext cx="43022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4000" dirty="0" err="1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  <a:t>Romantic</a:t>
            </a:r>
            <a:r>
              <a:rPr lang="de-DE" sz="4000" dirty="0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  <a:t> </a:t>
            </a:r>
            <a:r>
              <a:rPr lang="de-DE" sz="4000" dirty="0" err="1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  <a:t>music</a:t>
            </a:r>
            <a:r>
              <a:rPr lang="de-DE" sz="4000" dirty="0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  <a:t/>
            </a:r>
            <a:br>
              <a:rPr lang="de-DE" sz="4000" dirty="0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</a:br>
            <a:r>
              <a:rPr lang="de-DE" sz="4000" dirty="0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  <a:t> (1</a:t>
            </a:r>
            <a:r>
              <a:rPr lang="de-DE" sz="4400" dirty="0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  <a:t>820-1900) </a:t>
            </a:r>
            <a:endParaRPr lang="de-DE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2" descr="Johannes Brahm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268760"/>
            <a:ext cx="2195513" cy="2195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Frederic Chopi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077072"/>
            <a:ext cx="2267744" cy="2267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laude Debussy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1196752"/>
            <a:ext cx="2267744" cy="2269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8" descr="Franz Lisz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13449" y="4149080"/>
            <a:ext cx="2230551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131840" y="2636912"/>
            <a:ext cx="33123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200" b="1" dirty="0" smtClean="0">
                <a:latin typeface="Adobe Garamond Pro" pitchFamily="18" charset="0"/>
              </a:rPr>
              <a:t> </a:t>
            </a:r>
            <a:r>
              <a:rPr lang="en-US" sz="3200" b="1" dirty="0" smtClean="0">
                <a:latin typeface="Tempus Sans ITC" pitchFamily="82" charset="0"/>
              </a:rPr>
              <a:t>emotion</a:t>
            </a:r>
          </a:p>
          <a:p>
            <a:pPr>
              <a:buFont typeface="Arial" charset="0"/>
              <a:buChar char="•"/>
            </a:pPr>
            <a:r>
              <a:rPr lang="en-US" sz="3200" b="1" dirty="0" smtClean="0">
                <a:latin typeface="Tempus Sans ITC" pitchFamily="82" charset="0"/>
              </a:rPr>
              <a:t> imagination</a:t>
            </a:r>
          </a:p>
          <a:p>
            <a:pPr>
              <a:buFont typeface="Arial" charset="0"/>
              <a:buChar char="•"/>
            </a:pPr>
            <a:r>
              <a:rPr lang="en-US" sz="3200" b="1" dirty="0" smtClean="0">
                <a:latin typeface="Tempus Sans ITC" pitchFamily="82" charset="0"/>
              </a:rPr>
              <a:t> freedom</a:t>
            </a:r>
          </a:p>
          <a:p>
            <a:pPr>
              <a:buFont typeface="Arial" charset="0"/>
              <a:buChar char="•"/>
            </a:pPr>
            <a:r>
              <a:rPr lang="en-US" sz="3200" b="1" dirty="0" smtClean="0">
                <a:latin typeface="Tempus Sans ITC" pitchFamily="82" charset="0"/>
              </a:rPr>
              <a:t> individualism</a:t>
            </a:r>
            <a:endParaRPr lang="de-DE" sz="3200" b="1" dirty="0">
              <a:latin typeface="Tempus Sans ITC" pitchFamily="8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3429000"/>
            <a:ext cx="21602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Johannes Brahms</a:t>
            </a:r>
            <a:endParaRPr lang="de-DE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685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6309320"/>
            <a:ext cx="20162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Frederic Chopin</a:t>
            </a:r>
            <a:endParaRPr lang="de-DE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092280" y="3501008"/>
            <a:ext cx="1826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Claude Debussy</a:t>
            </a:r>
            <a:endParaRPr lang="de-DE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452320" y="6309320"/>
            <a:ext cx="14736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Franz Liszt</a:t>
            </a:r>
            <a:endParaRPr lang="de-DE" sz="2000" dirty="0"/>
          </a:p>
        </p:txBody>
      </p:sp>
      <p:pic>
        <p:nvPicPr>
          <p:cNvPr id="15" name="Дебюсси Лунный с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17951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4" dur="6220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adropbox.com/dropbox.nsf/0/EAEBF2F8E4BDB382882576FF0072FE14/%24file/Mus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404665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  <a:t>Popular</a:t>
            </a:r>
            <a:r>
              <a:rPr lang="de-DE" sz="4000" dirty="0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  <a:t> Music Genres</a:t>
            </a:r>
          </a:p>
          <a:p>
            <a:pPr algn="ctr"/>
            <a:endParaRPr lang="de-DE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5" y="1196753"/>
            <a:ext cx="446449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2400" b="1" dirty="0" smtClean="0">
                <a:latin typeface="Tempus Sans ITC" pitchFamily="82" charset="0"/>
              </a:rPr>
              <a:t>1910s – Blues</a:t>
            </a:r>
          </a:p>
          <a:p>
            <a:pPr marL="457200" indent="-457200"/>
            <a:r>
              <a:rPr lang="en-US" sz="2400" b="1" dirty="0" smtClean="0">
                <a:latin typeface="Tempus Sans ITC" pitchFamily="82" charset="0"/>
              </a:rPr>
              <a:t>1920s – Jazz </a:t>
            </a:r>
            <a:endParaRPr lang="de-DE" sz="2400" b="1" dirty="0" smtClean="0">
              <a:latin typeface="Tempus Sans ITC" pitchFamily="82" charset="0"/>
            </a:endParaRPr>
          </a:p>
          <a:p>
            <a:pPr marL="457200" indent="-457200"/>
            <a:r>
              <a:rPr lang="de-DE" sz="2400" b="1" dirty="0" smtClean="0">
                <a:latin typeface="Tempus Sans ITC" pitchFamily="82" charset="0"/>
              </a:rPr>
              <a:t>1930s – Swing </a:t>
            </a:r>
          </a:p>
          <a:p>
            <a:pPr marL="457200" indent="-457200"/>
            <a:r>
              <a:rPr lang="de-DE" sz="2400" b="1" dirty="0" smtClean="0">
                <a:latin typeface="Tempus Sans ITC" pitchFamily="82" charset="0"/>
              </a:rPr>
              <a:t>1950s – Rock-n-Roll </a:t>
            </a:r>
          </a:p>
          <a:p>
            <a:pPr marL="457200" indent="-457200"/>
            <a:r>
              <a:rPr lang="de-DE" sz="2400" b="1" dirty="0" smtClean="0">
                <a:latin typeface="Tempus Sans ITC" pitchFamily="82" charset="0"/>
              </a:rPr>
              <a:t>1960s – Pop</a:t>
            </a:r>
          </a:p>
          <a:p>
            <a:pPr marL="457200" indent="-457200"/>
            <a:r>
              <a:rPr lang="de-DE" sz="2400" b="1" dirty="0" smtClean="0">
                <a:latin typeface="Tempus Sans ITC" pitchFamily="82" charset="0"/>
              </a:rPr>
              <a:t>1970s – Soul, Reggae</a:t>
            </a:r>
          </a:p>
          <a:p>
            <a:pPr marL="457200" indent="-457200"/>
            <a:r>
              <a:rPr lang="de-DE" sz="2400" b="1" dirty="0" smtClean="0">
                <a:latin typeface="Tempus Sans ITC" pitchFamily="82" charset="0"/>
              </a:rPr>
              <a:t>1980s – Disco </a:t>
            </a:r>
          </a:p>
          <a:p>
            <a:pPr marL="457200" indent="-457200"/>
            <a:r>
              <a:rPr lang="de-DE" sz="2400" b="1" dirty="0" smtClean="0">
                <a:latin typeface="Tempus Sans ITC" pitchFamily="82" charset="0"/>
              </a:rPr>
              <a:t>             Hip-Hop</a:t>
            </a:r>
          </a:p>
          <a:p>
            <a:pPr marL="457200" indent="-457200"/>
            <a:r>
              <a:rPr lang="de-DE" sz="2400" b="1" dirty="0" smtClean="0">
                <a:latin typeface="Tempus Sans ITC" pitchFamily="82" charset="0"/>
              </a:rPr>
              <a:t>             </a:t>
            </a:r>
            <a:r>
              <a:rPr lang="de-DE" sz="2400" b="1" dirty="0" err="1" smtClean="0">
                <a:latin typeface="Tempus Sans ITC" pitchFamily="82" charset="0"/>
              </a:rPr>
              <a:t>Electro</a:t>
            </a:r>
            <a:endParaRPr lang="de-DE" sz="2400" b="1" dirty="0" smtClean="0">
              <a:latin typeface="Tempus Sans ITC" pitchFamily="82" charset="0"/>
            </a:endParaRPr>
          </a:p>
          <a:p>
            <a:pPr marL="457200" indent="-457200"/>
            <a:r>
              <a:rPr lang="de-DE" sz="2400" b="1" dirty="0" smtClean="0">
                <a:latin typeface="Tempus Sans ITC" pitchFamily="82" charset="0"/>
              </a:rPr>
              <a:t>             Rock</a:t>
            </a:r>
          </a:p>
          <a:p>
            <a:pPr marL="457200" indent="-457200"/>
            <a:r>
              <a:rPr lang="de-DE" sz="2400" b="1" dirty="0" smtClean="0">
                <a:latin typeface="Tempus Sans ITC" pitchFamily="82" charset="0"/>
              </a:rPr>
              <a:t>1990s – </a:t>
            </a:r>
            <a:r>
              <a:rPr lang="en-US" sz="2400" b="1" dirty="0" smtClean="0">
                <a:latin typeface="Tempus Sans ITC" pitchFamily="82" charset="0"/>
              </a:rPr>
              <a:t>Rhythm &amp; Blues (R&amp;B) </a:t>
            </a:r>
          </a:p>
          <a:p>
            <a:pPr marL="457200" indent="-457200"/>
            <a:r>
              <a:rPr lang="en-US" sz="2400" b="1" dirty="0" smtClean="0">
                <a:latin typeface="Tempus Sans ITC" pitchFamily="82" charset="0"/>
              </a:rPr>
              <a:t>             </a:t>
            </a:r>
            <a:r>
              <a:rPr lang="de-DE" sz="2400" b="1" dirty="0" smtClean="0">
                <a:latin typeface="Tempus Sans ITC" pitchFamily="82" charset="0"/>
              </a:rPr>
              <a:t>Rap</a:t>
            </a:r>
          </a:p>
          <a:p>
            <a:pPr marL="457200" indent="-457200"/>
            <a:r>
              <a:rPr lang="en-US" sz="2400" b="1" dirty="0" smtClean="0">
                <a:latin typeface="Tempus Sans ITC" pitchFamily="82" charset="0"/>
              </a:rPr>
              <a:t>             Rave</a:t>
            </a:r>
          </a:p>
          <a:p>
            <a:pPr marL="457200" indent="-457200"/>
            <a:r>
              <a:rPr lang="en-US" sz="2400" b="1" dirty="0" smtClean="0">
                <a:latin typeface="Tempus Sans ITC" pitchFamily="82" charset="0"/>
              </a:rPr>
              <a:t>2000s – Industrial Rock</a:t>
            </a:r>
          </a:p>
          <a:p>
            <a:pPr marL="457200" indent="-457200"/>
            <a:r>
              <a:rPr lang="en-US" sz="2400" b="1" dirty="0" smtClean="0">
                <a:latin typeface="Tempus Sans ITC" pitchFamily="82" charset="0"/>
              </a:rPr>
              <a:t>             </a:t>
            </a:r>
            <a:r>
              <a:rPr lang="en-US" sz="2400" b="1" dirty="0" err="1" smtClean="0">
                <a:latin typeface="Tempus Sans ITC" pitchFamily="82" charset="0"/>
              </a:rPr>
              <a:t>Emo</a:t>
            </a:r>
            <a:endParaRPr lang="de-DE" sz="2400" b="1" dirty="0" smtClean="0">
              <a:latin typeface="Tempus Sans ITC" pitchFamily="82" charset="0"/>
            </a:endParaRPr>
          </a:p>
          <a:p>
            <a:endParaRPr lang="de-DE" sz="2400" dirty="0">
              <a:latin typeface="Baskerville Old Fac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adropbox.com/dropbox.nsf/0/EAEBF2F8E4BDB382882576FF0072FE14/%24file/Mus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1" descr="http://0.tqn.com/d/musiced/1/0/v/8/armstro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2852936"/>
            <a:ext cx="4643438" cy="3622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http://www.examiner.com/images/blog/wysiwyg/image/jazz(17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1412776"/>
            <a:ext cx="2699792" cy="2699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Bezzabotniy_dzhaz_20-h_-_Bez_nazvaniy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323528" y="630932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5736" y="836712"/>
            <a:ext cx="23458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latin typeface="Algerian" pitchFamily="82" charset="0"/>
              </a:rPr>
              <a:t>Jazz</a:t>
            </a:r>
            <a:endParaRPr lang="de-DE" sz="4400" dirty="0">
              <a:latin typeface="Algerian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adropbox.com/dropbox.nsf/0/EAEBF2F8E4BDB382882576FF0072FE14/%24file/Mus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11" descr="http://www.perfectmusicforweddings.com/info/wp-content/uploads/2008/12/swing-dancers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11613" y="1556792"/>
            <a:ext cx="5132387" cy="386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Ella Fitzgerald - Blues In The Night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79512" y="6381328"/>
            <a:ext cx="3048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64088" y="332656"/>
            <a:ext cx="18389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dirty="0" smtClean="0">
                <a:latin typeface="Algerian" pitchFamily="82" charset="0"/>
              </a:rPr>
              <a:t>SWING</a:t>
            </a:r>
            <a:endParaRPr lang="de-DE" sz="4400" dirty="0">
              <a:latin typeface="Algerian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235</Words>
  <Application>Microsoft Office PowerPoint</Application>
  <PresentationFormat>Экран (4:3)</PresentationFormat>
  <Paragraphs>79</Paragraphs>
  <Slides>13</Slides>
  <Notes>13</Notes>
  <HiddenSlides>0</HiddenSlides>
  <MMClips>5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Лист Microsoft Excel 97-2003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Admin</cp:lastModifiedBy>
  <cp:revision>86</cp:revision>
  <dcterms:created xsi:type="dcterms:W3CDTF">2013-04-10T18:29:14Z</dcterms:created>
  <dcterms:modified xsi:type="dcterms:W3CDTF">2013-04-26T07:48:18Z</dcterms:modified>
</cp:coreProperties>
</file>