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9" r:id="rId3"/>
    <p:sldId id="257" r:id="rId4"/>
    <p:sldId id="259" r:id="rId5"/>
    <p:sldId id="263" r:id="rId6"/>
    <p:sldId id="261" r:id="rId7"/>
    <p:sldId id="265" r:id="rId8"/>
    <p:sldId id="267" r:id="rId9"/>
    <p:sldId id="268" r:id="rId10"/>
    <p:sldId id="272" r:id="rId11"/>
    <p:sldId id="270" r:id="rId12"/>
    <p:sldId id="273" r:id="rId13"/>
    <p:sldId id="274" r:id="rId14"/>
    <p:sldId id="275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A2AF04B-3823-47F8-8C82-0119416EE6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6004D24-9C67-41CF-89A4-5C87E03563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66EE93E-23F0-4E88-BAF7-70AF68AC60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0A8D02-1F8E-47A9-8CD3-9824C82BB1DA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FB9E1EB-5630-4513-AC13-D1FA7F1B3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e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714752"/>
            <a:ext cx="8377238" cy="3143248"/>
          </a:xfrm>
        </p:spPr>
        <p:txBody>
          <a:bodyPr/>
          <a:lstStyle/>
          <a:p>
            <a:pPr algn="l"/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Ученик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 класса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МОБУ «ООШ с.Андреевка»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Рвачёв Павел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Руководитель работы: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Рвачёва Наталья Сергеевна  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истории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МОБУ «основная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общеобразовательная  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школа с.Андреевка</a:t>
            </a:r>
          </a:p>
          <a:p>
            <a:pPr algn="l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71472" y="214290"/>
            <a:ext cx="8358246" cy="3357586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Былина</a:t>
            </a:r>
          </a:p>
          <a:p>
            <a:pPr algn="ctr"/>
            <a:r>
              <a:rPr lang="ru-RU" sz="4800" dirty="0" smtClean="0"/>
              <a:t>« Герои земли Амурской»</a:t>
            </a:r>
          </a:p>
          <a:p>
            <a:pPr algn="ctr"/>
            <a:endParaRPr lang="ru-RU" sz="4800" dirty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93925" y="3244334"/>
            <a:ext cx="2556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села Андреевка».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3455988" cy="1143000"/>
          </a:xfrm>
          <a:noFill/>
          <a:ln/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5400" b="1">
                <a:latin typeface="Times New Roman" pitchFamily="18" charset="0"/>
              </a:rPr>
              <a:t>ОСТРОГ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67175" y="692150"/>
            <a:ext cx="4752975" cy="9366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b="1">
                <a:solidFill>
                  <a:srgbClr val="FFD699"/>
                </a:solidFill>
              </a:rPr>
              <a:t>небольшая русская деревянная крепость.</a:t>
            </a:r>
          </a:p>
        </p:txBody>
      </p:sp>
      <p:pic>
        <p:nvPicPr>
          <p:cNvPr id="143365" name="Picture 5" descr="Resize of Копия Албазин до 1682 г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038350"/>
            <a:ext cx="9144000" cy="4819650"/>
          </a:xfrm>
        </p:spPr>
      </p:pic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323850" y="2276475"/>
            <a:ext cx="46085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Албазинский острог до 1682 г.</a:t>
            </a:r>
          </a:p>
        </p:txBody>
      </p:sp>
      <p:pic>
        <p:nvPicPr>
          <p:cNvPr id="143364" name="Picture 4" descr="J0354376">
            <a:hlinkClick r:id="rId4" action="ppaction://hlinksldjump"/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8839200" y="6572250"/>
            <a:ext cx="304800" cy="285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/>
      <p:bldP spid="143363" grpId="0" build="p"/>
      <p:bldP spid="1433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Resize of Resize of DSC009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4543" r="2431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05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122863" cy="1143000"/>
          </a:xfrm>
        </p:spPr>
        <p:txBody>
          <a:bodyPr/>
          <a:lstStyle/>
          <a:p>
            <a:r>
              <a:rPr lang="ru-RU" sz="5400" b="1">
                <a:latin typeface="Arial" charset="0"/>
              </a:rPr>
              <a:t>1686 </a:t>
            </a:r>
            <a:r>
              <a:rPr lang="ru-RU" sz="5400" b="1">
                <a:solidFill>
                  <a:srgbClr val="D45600"/>
                </a:solidFill>
                <a:latin typeface="Arial" charset="0"/>
              </a:rPr>
              <a:t>–</a:t>
            </a:r>
            <a:r>
              <a:rPr lang="ru-RU" sz="5400" b="1">
                <a:latin typeface="Arial" charset="0"/>
              </a:rPr>
              <a:t> </a:t>
            </a:r>
            <a:r>
              <a:rPr lang="ru-RU" sz="5400" b="1">
                <a:solidFill>
                  <a:srgbClr val="983E00"/>
                </a:solidFill>
                <a:latin typeface="Arial" charset="0"/>
              </a:rPr>
              <a:t>1687</a:t>
            </a:r>
            <a:r>
              <a:rPr lang="ru-RU" b="1">
                <a:solidFill>
                  <a:srgbClr val="983E00"/>
                </a:solidFill>
                <a:latin typeface="Arial" charset="0"/>
              </a:rPr>
              <a:t> гг.</a:t>
            </a:r>
          </a:p>
        </p:txBody>
      </p:sp>
      <p:pic>
        <p:nvPicPr>
          <p:cNvPr id="150532" name="Picture 4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684213" y="5805488"/>
            <a:ext cx="806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Героическая оборона Албазина.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/>
      <p:bldP spid="1505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9" descr="Русские в Сибир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9" y="214290"/>
            <a:ext cx="4357718" cy="6357982"/>
          </a:xfrm>
        </p:spPr>
      </p:pic>
      <p:sp>
        <p:nvSpPr>
          <p:cNvPr id="8" name="Вертикальный свиток 7"/>
          <p:cNvSpPr/>
          <p:nvPr/>
        </p:nvSpPr>
        <p:spPr>
          <a:xfrm>
            <a:off x="4714876" y="142852"/>
            <a:ext cx="4429124" cy="6500858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 шепнул- то на ушко царю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 голос тайный: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«Ты пошли царь- батюшка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В земли просторные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Николушку Муравьёва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Николай Николаевич Муравьёв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7" descr="Муравьё Амурский Н Н 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428736"/>
            <a:ext cx="4037680" cy="5072098"/>
          </a:xfrm>
          <a:ln w="57150" cmpd="thickThin" algn="ctr">
            <a:solidFill>
              <a:srgbClr val="DC9300"/>
            </a:solidFill>
          </a:ln>
          <a:effectLst>
            <a:outerShdw dist="81320" dir="13119588" algn="ctr" rotWithShape="0">
              <a:srgbClr val="420000"/>
            </a:outerShdw>
          </a:effectLst>
        </p:spPr>
      </p:pic>
      <p:sp>
        <p:nvSpPr>
          <p:cNvPr id="8" name="Вертикальный свиток 7"/>
          <p:cNvSpPr/>
          <p:nvPr/>
        </p:nvSpPr>
        <p:spPr>
          <a:xfrm>
            <a:off x="4500562" y="1214422"/>
            <a:ext cx="4357718" cy="492922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«Ты детинушка- 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богатырюшка!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Бери мужей храбрых, 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русских,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Да езжай в земли Амурские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15" descr="Resize of 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3735315" cy="5000660"/>
          </a:xfrm>
          <a:noFill/>
          <a:ln w="57150" cap="flat" cmpd="thickThin" algn="ctr">
            <a:solidFill>
              <a:srgbClr val="DC9300"/>
            </a:solidFill>
          </a:ln>
          <a:effectLst>
            <a:outerShdw dist="117088" dir="13763922" algn="ctr" rotWithShape="0">
              <a:srgbClr val="420000"/>
            </a:outerShdw>
          </a:effectLst>
        </p:spPr>
      </p:pic>
      <p:pic>
        <p:nvPicPr>
          <p:cNvPr id="6" name="Picture 6" descr="Resize of Resize of Транспорт Байкал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2285992"/>
            <a:ext cx="4038600" cy="4143404"/>
          </a:xfrm>
          <a:ln w="57150" cap="flat" cmpd="thickThin" algn="ctr">
            <a:solidFill>
              <a:srgbClr val="7C5D38"/>
            </a:solidFill>
          </a:ln>
          <a:effectLst>
            <a:outerShdw dist="81320" dir="13880412" algn="ctr" rotWithShape="0">
              <a:srgbClr val="420000"/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Геннадий Иванович </a:t>
            </a:r>
            <a:r>
              <a:rPr lang="ru-RU" sz="4000" b="1" dirty="0" err="1" smtClean="0"/>
              <a:t>Невельской</a:t>
            </a:r>
            <a:endParaRPr lang="ru-RU" sz="40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sz="6000" dirty="0" smtClean="0">
                <a:latin typeface="Times New Roman" pitchFamily="18" charset="0"/>
              </a:rPr>
              <a:t>«Байкал»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3168650" cy="1143000"/>
          </a:xfrm>
          <a:effectLst>
            <a:outerShdw dist="63500" dir="2212194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r>
              <a:rPr lang="ru-RU" sz="7200" b="1">
                <a:solidFill>
                  <a:schemeClr val="folHlink"/>
                </a:solidFill>
              </a:rPr>
              <a:t>1858</a:t>
            </a:r>
          </a:p>
        </p:txBody>
      </p:sp>
      <p:pic>
        <p:nvPicPr>
          <p:cNvPr id="70662" name="Picture 6" descr="Resize of айгу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2420938"/>
            <a:ext cx="5338763" cy="4071937"/>
          </a:xfrm>
          <a:noFill/>
          <a:ln w="57150" cap="flat" cmpd="thickThin" algn="ctr">
            <a:solidFill>
              <a:srgbClr val="DC9300"/>
            </a:solidFill>
          </a:ln>
          <a:effectLst>
            <a:outerShdw dist="117088" dir="13763922" algn="ctr" rotWithShape="0">
              <a:srgbClr val="420000"/>
            </a:outerShdw>
          </a:effectLst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419475" y="620713"/>
            <a:ext cx="5327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Айгунский договор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79388" y="5661025"/>
            <a:ext cx="3024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Айгунский договор.           (с картины В. Е.Романова)</a:t>
            </a:r>
          </a:p>
        </p:txBody>
      </p:sp>
      <p:pic>
        <p:nvPicPr>
          <p:cNvPr id="70664" name="Picture 8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357158" y="214290"/>
            <a:ext cx="8215370" cy="6286544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Гой, еси, ты Русь великая!</a:t>
            </a:r>
          </a:p>
          <a:p>
            <a:pPr algn="ctr"/>
            <a:r>
              <a:rPr lang="ru-RU" sz="4400" dirty="0" smtClean="0"/>
              <a:t>Гой, еси, ты Русь могучая!</a:t>
            </a:r>
          </a:p>
          <a:p>
            <a:pPr algn="ctr"/>
            <a:r>
              <a:rPr lang="ru-RU" sz="4400" dirty="0" smtClean="0"/>
              <a:t>Да не переведутся богатыри добрые, </a:t>
            </a:r>
          </a:p>
          <a:p>
            <a:pPr algn="ctr"/>
            <a:r>
              <a:rPr lang="ru-RU" sz="4400" dirty="0" smtClean="0"/>
              <a:t>Отстоят землю русскую.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285992"/>
            <a:ext cx="8305800" cy="3571900"/>
          </a:xfrm>
        </p:spPr>
        <p:txBody>
          <a:bodyPr/>
          <a:lstStyle/>
          <a:p>
            <a:r>
              <a:rPr lang="ru-RU" sz="3600" dirty="0" smtClean="0"/>
              <a:t>Осветить основные вехи в истории освоения земли Амурской</a:t>
            </a:r>
          </a:p>
          <a:p>
            <a:r>
              <a:rPr lang="ru-RU" sz="3600" dirty="0" err="1" smtClean="0"/>
              <a:t>Посвещено</a:t>
            </a:r>
            <a:r>
              <a:rPr lang="ru-RU" sz="3600" dirty="0" smtClean="0"/>
              <a:t> 360-летию освоения Амурской земли Е.П.Хабаровым.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1643074"/>
          </a:xfrm>
        </p:spPr>
        <p:txBody>
          <a:bodyPr/>
          <a:lstStyle/>
          <a:p>
            <a:r>
              <a:rPr lang="ru-RU" b="1" dirty="0" smtClean="0"/>
              <a:t>Цель работы: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В том- то веке семнадцатом</a:t>
            </a:r>
            <a:endParaRPr lang="ru-RU" sz="4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1\Мои документы\Андреевская школа\династия Романовах и Рюриковичей\Романовы - правители России_ Династия Романовых.files\image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9747"/>
            <a:ext cx="3357586" cy="5071087"/>
          </a:xfrm>
          <a:prstGeom prst="rect">
            <a:avLst/>
          </a:prstGeom>
          <a:noFill/>
        </p:spPr>
      </p:pic>
      <p:sp>
        <p:nvSpPr>
          <p:cNvPr id="8" name="Вертикальный свиток 7"/>
          <p:cNvSpPr/>
          <p:nvPr/>
        </p:nvSpPr>
        <p:spPr>
          <a:xfrm>
            <a:off x="4643438" y="1428736"/>
            <a:ext cx="4071966" cy="4714908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Оборотил свой взгляд царь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–батюшка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 земли- то Сибирские да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Дальневосточные.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8" name="Picture 6" descr="Сибирь Васнецов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 l="1552" r="1950"/>
          <a:stretch>
            <a:fillRect/>
          </a:stretch>
        </p:blipFill>
        <p:spPr>
          <a:xfrm>
            <a:off x="0" y="1111250"/>
            <a:ext cx="9144000" cy="5746750"/>
          </a:xfrm>
        </p:spPr>
      </p:pic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88913"/>
            <a:ext cx="8572528" cy="70643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СИБИРЬ  (С картины В. М. Васнецова)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61795" name="Picture 3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900113" y="2060575"/>
            <a:ext cx="4032250" cy="4321175"/>
          </a:xfrm>
          <a:prstGeom prst="rect">
            <a:avLst/>
          </a:prstGeom>
          <a:solidFill>
            <a:srgbClr val="333200"/>
          </a:solidFill>
          <a:ln w="57150" cmpd="thickThin" algn="ctr">
            <a:solidFill>
              <a:srgbClr val="DC9300"/>
            </a:solidFill>
            <a:miter lim="800000"/>
            <a:headEnd/>
            <a:tailEnd/>
          </a:ln>
          <a:effectLst>
            <a:outerShdw dist="135003" dir="13728844" algn="ctr" rotWithShape="0">
              <a:srgbClr val="420000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hlink"/>
                </a:solidFill>
                <a:latin typeface="Times New Roman" pitchFamily="18" charset="0"/>
              </a:rPr>
              <a:t>Поярков</a:t>
            </a:r>
            <a:r>
              <a:rPr lang="ru-RU" sz="4000" b="1">
                <a:solidFill>
                  <a:schemeClr val="hlink"/>
                </a:solidFill>
                <a:latin typeface="Times New Roman" pitchFamily="18" charset="0"/>
              </a:rPr>
              <a:t>  </a:t>
            </a:r>
            <a:r>
              <a:rPr lang="ru-RU" sz="4000">
                <a:solidFill>
                  <a:schemeClr val="hlink"/>
                </a:solidFill>
                <a:latin typeface="Times New Roman" pitchFamily="18" charset="0"/>
              </a:rPr>
              <a:t>Василий Данилович</a:t>
            </a:r>
            <a:r>
              <a:rPr lang="ru-RU"/>
              <a:t> </a:t>
            </a:r>
          </a:p>
        </p:txBody>
      </p:sp>
      <p:pic>
        <p:nvPicPr>
          <p:cNvPr id="154628" name="Picture 4" descr="J0354376">
            <a:hlinkClick r:id="rId2" action="ppaction://hlinksldjump"/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5256213" y="2420938"/>
            <a:ext cx="38877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– служилый человек, 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1643 – 1646 гг. возглавил первый поход  на Амур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154630" name="Picture 6" descr="Поярков ах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clrChange>
              <a:clrFrom>
                <a:srgbClr val="4B4524"/>
              </a:clrFrom>
              <a:clrTo>
                <a:srgbClr val="4B452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00113" y="2276475"/>
            <a:ext cx="3398837" cy="4032250"/>
          </a:xfrm>
        </p:spPr>
      </p:pic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5614988" y="5084763"/>
            <a:ext cx="3205162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A97037"/>
                </a:solidFill>
                <a:latin typeface="Times New Roman" pitchFamily="18" charset="0"/>
              </a:rPr>
              <a:t>В Амурской области в честь него назван посёлок в Михайловском районе – Поярково.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 animBg="1"/>
      <p:bldP spid="154627" grpId="0"/>
      <p:bldP spid="154629" grpId="0"/>
      <p:bldP spid="1546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Resize of 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5411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4967288" cy="1143000"/>
          </a:xfrm>
          <a:noFill/>
          <a:ln/>
        </p:spPr>
        <p:txBody>
          <a:bodyPr/>
          <a:lstStyle/>
          <a:p>
            <a:r>
              <a:rPr lang="ru-RU" sz="4800" b="1">
                <a:solidFill>
                  <a:schemeClr val="tx1"/>
                </a:solidFill>
              </a:rPr>
              <a:t>1</a:t>
            </a:r>
            <a:r>
              <a:rPr lang="ru-RU" sz="4800" b="1">
                <a:solidFill>
                  <a:srgbClr val="EAEAEA"/>
                </a:solidFill>
              </a:rPr>
              <a:t>6</a:t>
            </a:r>
            <a:r>
              <a:rPr lang="ru-RU" sz="4800" b="1">
                <a:solidFill>
                  <a:srgbClr val="DDDDDD"/>
                </a:solidFill>
              </a:rPr>
              <a:t>4</a:t>
            </a:r>
            <a:r>
              <a:rPr lang="ru-RU" sz="4800" b="1">
                <a:solidFill>
                  <a:srgbClr val="C0C0C0"/>
                </a:solidFill>
              </a:rPr>
              <a:t>3 </a:t>
            </a:r>
            <a:r>
              <a:rPr lang="ru-RU" sz="4800" b="1">
                <a:solidFill>
                  <a:srgbClr val="B2B2B2"/>
                </a:solidFill>
              </a:rPr>
              <a:t>-</a:t>
            </a:r>
            <a:r>
              <a:rPr lang="ru-RU" sz="4800" b="1">
                <a:solidFill>
                  <a:srgbClr val="969696"/>
                </a:solidFill>
              </a:rPr>
              <a:t>1</a:t>
            </a:r>
            <a:r>
              <a:rPr lang="ru-RU" sz="4800" b="1">
                <a:solidFill>
                  <a:srgbClr val="808080"/>
                </a:solidFill>
              </a:rPr>
              <a:t>6</a:t>
            </a:r>
            <a:r>
              <a:rPr lang="ru-RU" sz="4800" b="1">
                <a:solidFill>
                  <a:srgbClr val="777777"/>
                </a:solidFill>
              </a:rPr>
              <a:t>4</a:t>
            </a:r>
            <a:r>
              <a:rPr lang="ru-RU" sz="4800" b="1">
                <a:solidFill>
                  <a:srgbClr val="5F5F5F"/>
                </a:solidFill>
              </a:rPr>
              <a:t>6</a:t>
            </a:r>
            <a:r>
              <a:rPr lang="ru-RU" sz="4800" b="1">
                <a:solidFill>
                  <a:srgbClr val="A9E8FF"/>
                </a:solidFill>
              </a:rPr>
              <a:t> </a:t>
            </a:r>
            <a:r>
              <a:rPr lang="ru-RU" sz="3200">
                <a:solidFill>
                  <a:srgbClr val="5F5F5F"/>
                </a:solidFill>
                <a:latin typeface="Times New Roman" pitchFamily="18" charset="0"/>
              </a:rPr>
              <a:t>ГГ</a:t>
            </a:r>
            <a:r>
              <a:rPr lang="ru-RU" sz="2800">
                <a:solidFill>
                  <a:srgbClr val="5F5F5F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45412" name="Picture 4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  <p:pic>
        <p:nvPicPr>
          <p:cNvPr id="145413" name="Picture 5" descr="Resize of Копия Ладья первопроходцев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clrChange>
              <a:clrFrom>
                <a:srgbClr val="E38A48"/>
              </a:clrFrom>
              <a:clrTo>
                <a:srgbClr val="E38A4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00113" y="692150"/>
            <a:ext cx="2295525" cy="5759450"/>
          </a:xfrm>
        </p:spPr>
      </p:pic>
      <p:pic>
        <p:nvPicPr>
          <p:cNvPr id="145415" name="Picture 7" descr="Копия Resize of Копия Ладья первопроходцев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clrChange>
              <a:clrFrom>
                <a:srgbClr val="E38A48"/>
              </a:clrFrom>
              <a:clrTo>
                <a:srgbClr val="E38A4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56325" y="3933825"/>
            <a:ext cx="398463" cy="549275"/>
          </a:xfrm>
        </p:spPr>
      </p:pic>
      <p:pic>
        <p:nvPicPr>
          <p:cNvPr id="145416" name="Picture 8" descr="Копия Resize of Копия Ладья первопроходцев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38A48"/>
              </a:clrFrom>
              <a:clrTo>
                <a:srgbClr val="E38A4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3716338"/>
            <a:ext cx="920750" cy="1268412"/>
          </a:xfrm>
          <a:prstGeom prst="rect">
            <a:avLst/>
          </a:prstGeom>
          <a:noFill/>
        </p:spPr>
      </p:pic>
      <p:pic>
        <p:nvPicPr>
          <p:cNvPr id="145417" name="Picture 9" descr="Копия Resize of Копия Ладья первопроходцев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38A48"/>
              </a:clrFrom>
              <a:clrTo>
                <a:srgbClr val="E38A4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3284538"/>
            <a:ext cx="1827213" cy="2520950"/>
          </a:xfrm>
          <a:prstGeom prst="rect">
            <a:avLst/>
          </a:prstGeom>
          <a:noFill/>
        </p:spPr>
      </p:pic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5219700" y="4437063"/>
            <a:ext cx="34559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95B8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Экспедиция   Пояркова     на Амур.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7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700"/>
                            </p:stCondLst>
                            <p:childTnLst>
                              <p:par>
                                <p:cTn id="42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45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7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/>
      <p:bldP spid="1454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>
                <a:solidFill>
                  <a:schemeClr val="hlink"/>
                </a:solidFill>
                <a:latin typeface="Times New Roman" pitchFamily="18" charset="0"/>
              </a:rPr>
              <a:t>Хабаров-Святицкий </a:t>
            </a:r>
            <a:br>
              <a:rPr lang="ru-RU" sz="4800" b="1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4000">
                <a:solidFill>
                  <a:schemeClr val="hlink"/>
                </a:solidFill>
                <a:latin typeface="Times New Roman" pitchFamily="18" charset="0"/>
              </a:rPr>
              <a:t>Ерофей Павлович</a:t>
            </a:r>
            <a:r>
              <a:rPr lang="ru-RU"/>
              <a:t> </a:t>
            </a:r>
          </a:p>
        </p:txBody>
      </p:sp>
      <p:pic>
        <p:nvPicPr>
          <p:cNvPr id="156675" name="Picture 3" descr="J0354376">
            <a:hlinkClick r:id="rId2" action="ppaction://hlinksldjump"/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0" y="2133600"/>
            <a:ext cx="38877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Tx/>
              <a:buChar char="-"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казачий атаман, 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с 1649 г. возглавлял вторую экспедицию на Амур, начавший присоединение Приамурья к России.</a:t>
            </a:r>
          </a:p>
        </p:txBody>
      </p:sp>
      <p:pic>
        <p:nvPicPr>
          <p:cNvPr id="156677" name="Picture 5" descr="Копия Хабаров фас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84213" y="2276475"/>
            <a:ext cx="3270250" cy="4248150"/>
          </a:xfrm>
          <a:ln w="57150" cap="flat" cmpd="thickThin" algn="ctr">
            <a:solidFill>
              <a:srgbClr val="DC9300"/>
            </a:solidFill>
          </a:ln>
          <a:effectLst>
            <a:outerShdw dist="135003" dir="13728844" algn="ctr" rotWithShape="0">
              <a:srgbClr val="420000"/>
            </a:outerShdw>
          </a:effectLst>
        </p:spPr>
      </p:pic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4211638" y="6165850"/>
            <a:ext cx="446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Фрагмент памятника в городе Хабаровске.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4572000" y="5013325"/>
            <a:ext cx="43926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A97037"/>
                </a:solidFill>
                <a:latin typeface="Times New Roman" pitchFamily="18" charset="0"/>
              </a:rPr>
              <a:t>Его именем  назван посёлок в </a:t>
            </a:r>
            <a:r>
              <a:rPr lang="ru-RU">
                <a:solidFill>
                  <a:srgbClr val="A97037"/>
                </a:solidFill>
                <a:latin typeface="Times New Roman" pitchFamily="18" charset="0"/>
              </a:rPr>
              <a:t>Сковородинском районе - </a:t>
            </a:r>
            <a:r>
              <a:rPr lang="ru-RU" b="1">
                <a:solidFill>
                  <a:srgbClr val="A97037"/>
                </a:solidFill>
                <a:latin typeface="Times New Roman" pitchFamily="18" charset="0"/>
              </a:rPr>
              <a:t>Ерофей Павлович</a:t>
            </a:r>
            <a:endParaRPr lang="ru-RU">
              <a:solidFill>
                <a:srgbClr val="A97037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/>
      <p:bldP spid="156678" grpId="0"/>
      <p:bldP spid="1566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Resize of Поярков и Хабаро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3542" t="-70"/>
          <a:stretch>
            <a:fillRect/>
          </a:stretch>
        </p:blipFill>
        <p:spPr>
          <a:xfrm>
            <a:off x="-36513" y="-26988"/>
            <a:ext cx="9180513" cy="6884988"/>
          </a:xfrm>
        </p:spPr>
      </p:pic>
      <p:sp>
        <p:nvSpPr>
          <p:cNvPr id="131075" name="Rectangle 3"/>
          <p:cNvSpPr>
            <a:spLocks noGrp="1" noChangeArrowheads="1"/>
          </p:cNvSpPr>
          <p:nvPr>
            <p:ph type="title"/>
          </p:nvPr>
        </p:nvSpPr>
        <p:spPr>
          <a:xfrm>
            <a:off x="-36513" y="-26988"/>
            <a:ext cx="3313113" cy="935038"/>
          </a:xfr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r>
              <a:rPr lang="ru-RU" sz="2400" b="1">
                <a:solidFill>
                  <a:srgbClr val="FF0000"/>
                </a:solidFill>
              </a:rPr>
              <a:t>ПОХОД  ХАБАРОВА 1649 – 1651 гг.</a:t>
            </a:r>
          </a:p>
        </p:txBody>
      </p:sp>
      <p:pic>
        <p:nvPicPr>
          <p:cNvPr id="131076" name="Picture 4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  <a:noFill/>
          <a:ln/>
        </p:spPr>
      </p:pic>
      <p:pic>
        <p:nvPicPr>
          <p:cNvPr id="131077" name="Picture 5" descr="Копия lp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3C5400"/>
              </a:clrFrom>
              <a:clrTo>
                <a:srgbClr val="3C54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125538"/>
            <a:ext cx="1824038" cy="2232025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31078" name="Oval 6"/>
          <p:cNvSpPr>
            <a:spLocks noChangeArrowheads="1"/>
          </p:cNvSpPr>
          <p:nvPr/>
        </p:nvSpPr>
        <p:spPr bwMode="auto">
          <a:xfrm>
            <a:off x="6227763" y="2636838"/>
            <a:ext cx="144462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79" name="WordArt 7"/>
          <p:cNvSpPr>
            <a:spLocks noChangeArrowheads="1" noChangeShapeType="1" noTextEdit="1"/>
          </p:cNvSpPr>
          <p:nvPr/>
        </p:nvSpPr>
        <p:spPr bwMode="auto">
          <a:xfrm>
            <a:off x="5076825" y="2349500"/>
            <a:ext cx="136683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Удский ост. (1651)</a:t>
            </a:r>
          </a:p>
        </p:txBody>
      </p:sp>
      <p:sp>
        <p:nvSpPr>
          <p:cNvPr id="131080" name="Oval 8"/>
          <p:cNvSpPr>
            <a:spLocks noChangeArrowheads="1"/>
          </p:cNvSpPr>
          <p:nvPr/>
        </p:nvSpPr>
        <p:spPr bwMode="auto">
          <a:xfrm>
            <a:off x="3348038" y="1989138"/>
            <a:ext cx="144462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81" name="WordArt 9"/>
          <p:cNvSpPr>
            <a:spLocks noChangeArrowheads="1" noChangeShapeType="1" noTextEdit="1"/>
          </p:cNvSpPr>
          <p:nvPr/>
        </p:nvSpPr>
        <p:spPr bwMode="auto">
          <a:xfrm>
            <a:off x="3563938" y="1916113"/>
            <a:ext cx="1944687" cy="214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Алёкминский ост.  (1651)</a:t>
            </a:r>
          </a:p>
        </p:txBody>
      </p:sp>
      <p:sp>
        <p:nvSpPr>
          <p:cNvPr id="131082" name="Oval 10"/>
          <p:cNvSpPr>
            <a:spLocks noChangeArrowheads="1"/>
          </p:cNvSpPr>
          <p:nvPr/>
        </p:nvSpPr>
        <p:spPr bwMode="auto">
          <a:xfrm>
            <a:off x="4356100" y="836613"/>
            <a:ext cx="144463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83" name="WordArt 11"/>
          <p:cNvSpPr>
            <a:spLocks noChangeArrowheads="1" noChangeShapeType="1" noTextEdit="1"/>
          </p:cNvSpPr>
          <p:nvPr/>
        </p:nvSpPr>
        <p:spPr bwMode="auto">
          <a:xfrm>
            <a:off x="3492500" y="981075"/>
            <a:ext cx="1081088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Якутск (1632)</a:t>
            </a:r>
          </a:p>
        </p:txBody>
      </p:sp>
      <p:sp>
        <p:nvSpPr>
          <p:cNvPr id="131084" name="Oval 12"/>
          <p:cNvSpPr>
            <a:spLocks noChangeArrowheads="1"/>
          </p:cNvSpPr>
          <p:nvPr/>
        </p:nvSpPr>
        <p:spPr bwMode="auto">
          <a:xfrm>
            <a:off x="1979613" y="4365625"/>
            <a:ext cx="144462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85" name="WordArt 13"/>
          <p:cNvSpPr>
            <a:spLocks noChangeArrowheads="1" noChangeShapeType="1" noTextEdit="1"/>
          </p:cNvSpPr>
          <p:nvPr/>
        </p:nvSpPr>
        <p:spPr bwMode="auto">
          <a:xfrm>
            <a:off x="2195513" y="4221163"/>
            <a:ext cx="1944687" cy="214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Бургузинский ост. (1648)</a:t>
            </a:r>
          </a:p>
        </p:txBody>
      </p:sp>
      <p:sp>
        <p:nvSpPr>
          <p:cNvPr id="131086" name="Oval 14"/>
          <p:cNvSpPr>
            <a:spLocks noChangeArrowheads="1"/>
          </p:cNvSpPr>
          <p:nvPr/>
        </p:nvSpPr>
        <p:spPr bwMode="auto">
          <a:xfrm>
            <a:off x="6588125" y="476250"/>
            <a:ext cx="144463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87" name="WordArt 15"/>
          <p:cNvSpPr>
            <a:spLocks noChangeArrowheads="1" noChangeShapeType="1" noTextEdit="1"/>
          </p:cNvSpPr>
          <p:nvPr/>
        </p:nvSpPr>
        <p:spPr bwMode="auto">
          <a:xfrm>
            <a:off x="6877050" y="404813"/>
            <a:ext cx="1511300" cy="214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Охотский ост. (1649)</a:t>
            </a:r>
          </a:p>
        </p:txBody>
      </p:sp>
      <p:sp>
        <p:nvSpPr>
          <p:cNvPr id="131088" name="Oval 16"/>
          <p:cNvSpPr>
            <a:spLocks noChangeArrowheads="1"/>
          </p:cNvSpPr>
          <p:nvPr/>
        </p:nvSpPr>
        <p:spPr bwMode="auto">
          <a:xfrm>
            <a:off x="5364163" y="1125538"/>
            <a:ext cx="144462" cy="12065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2332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89" name="WordArt 17"/>
          <p:cNvSpPr>
            <a:spLocks noChangeArrowheads="1" noChangeShapeType="1" noTextEdit="1"/>
          </p:cNvSpPr>
          <p:nvPr/>
        </p:nvSpPr>
        <p:spPr bwMode="auto">
          <a:xfrm>
            <a:off x="5508625" y="908050"/>
            <a:ext cx="1800225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Times New Roman"/>
                <a:cs typeface="Times New Roman"/>
              </a:rPr>
              <a:t>Бутальский ост. (1638)</a:t>
            </a:r>
          </a:p>
        </p:txBody>
      </p:sp>
      <p:sp>
        <p:nvSpPr>
          <p:cNvPr id="131090" name="AutoShape 18"/>
          <p:cNvSpPr>
            <a:spLocks noChangeArrowheads="1"/>
          </p:cNvSpPr>
          <p:nvPr/>
        </p:nvSpPr>
        <p:spPr bwMode="auto">
          <a:xfrm rot="4440665">
            <a:off x="4448176" y="960437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1" name="AutoShape 19"/>
          <p:cNvSpPr>
            <a:spLocks noChangeArrowheads="1"/>
          </p:cNvSpPr>
          <p:nvPr/>
        </p:nvSpPr>
        <p:spPr bwMode="auto">
          <a:xfrm rot="3901970">
            <a:off x="3440113" y="20415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2" name="AutoShape 20"/>
          <p:cNvSpPr>
            <a:spLocks noChangeArrowheads="1"/>
          </p:cNvSpPr>
          <p:nvPr/>
        </p:nvSpPr>
        <p:spPr bwMode="auto">
          <a:xfrm rot="8683297">
            <a:off x="4067175" y="1341438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3" name="AutoShape 21"/>
          <p:cNvSpPr>
            <a:spLocks noChangeArrowheads="1"/>
          </p:cNvSpPr>
          <p:nvPr/>
        </p:nvSpPr>
        <p:spPr bwMode="auto">
          <a:xfrm rot="8163635">
            <a:off x="3779838" y="1557338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4" name="AutoShape 22"/>
          <p:cNvSpPr>
            <a:spLocks noChangeArrowheads="1"/>
          </p:cNvSpPr>
          <p:nvPr/>
        </p:nvSpPr>
        <p:spPr bwMode="auto">
          <a:xfrm rot="4280170">
            <a:off x="3582988" y="2328862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5" name="AutoShape 23"/>
          <p:cNvSpPr>
            <a:spLocks noChangeArrowheads="1"/>
          </p:cNvSpPr>
          <p:nvPr/>
        </p:nvSpPr>
        <p:spPr bwMode="auto">
          <a:xfrm rot="9048598">
            <a:off x="3492500" y="1773238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6" name="AutoShape 24"/>
          <p:cNvSpPr>
            <a:spLocks noChangeArrowheads="1"/>
          </p:cNvSpPr>
          <p:nvPr/>
        </p:nvSpPr>
        <p:spPr bwMode="auto">
          <a:xfrm rot="3568246">
            <a:off x="3727451" y="3194050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7" name="AutoShape 25"/>
          <p:cNvSpPr>
            <a:spLocks noChangeArrowheads="1"/>
          </p:cNvSpPr>
          <p:nvPr/>
        </p:nvSpPr>
        <p:spPr bwMode="auto">
          <a:xfrm rot="-1763508">
            <a:off x="4356100" y="39338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8" name="AutoShape 26"/>
          <p:cNvSpPr>
            <a:spLocks noChangeArrowheads="1"/>
          </p:cNvSpPr>
          <p:nvPr/>
        </p:nvSpPr>
        <p:spPr bwMode="auto">
          <a:xfrm rot="5400000">
            <a:off x="3798888" y="3481387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099" name="AutoShape 27"/>
          <p:cNvSpPr>
            <a:spLocks noChangeArrowheads="1"/>
          </p:cNvSpPr>
          <p:nvPr/>
        </p:nvSpPr>
        <p:spPr bwMode="auto">
          <a:xfrm rot="1375595">
            <a:off x="4067175" y="4005263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0" name="AutoShape 28"/>
          <p:cNvSpPr>
            <a:spLocks noChangeArrowheads="1"/>
          </p:cNvSpPr>
          <p:nvPr/>
        </p:nvSpPr>
        <p:spPr bwMode="auto">
          <a:xfrm rot="648586">
            <a:off x="4643438" y="39338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1" name="AutoShape 29"/>
          <p:cNvSpPr>
            <a:spLocks noChangeArrowheads="1"/>
          </p:cNvSpPr>
          <p:nvPr/>
        </p:nvSpPr>
        <p:spPr bwMode="auto">
          <a:xfrm rot="709727">
            <a:off x="5867400" y="47974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2" name="AutoShape 30"/>
          <p:cNvSpPr>
            <a:spLocks noChangeArrowheads="1"/>
          </p:cNvSpPr>
          <p:nvPr/>
        </p:nvSpPr>
        <p:spPr bwMode="auto">
          <a:xfrm>
            <a:off x="6156325" y="47974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3" name="AutoShape 31"/>
          <p:cNvSpPr>
            <a:spLocks noChangeArrowheads="1"/>
          </p:cNvSpPr>
          <p:nvPr/>
        </p:nvSpPr>
        <p:spPr bwMode="auto">
          <a:xfrm rot="1746283">
            <a:off x="6443663" y="4868863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4" name="AutoShape 32"/>
          <p:cNvSpPr>
            <a:spLocks noChangeArrowheads="1"/>
          </p:cNvSpPr>
          <p:nvPr/>
        </p:nvSpPr>
        <p:spPr bwMode="auto">
          <a:xfrm rot="2373310">
            <a:off x="6659563" y="5084763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5" name="AutoShape 33"/>
          <p:cNvSpPr>
            <a:spLocks noChangeArrowheads="1"/>
          </p:cNvSpPr>
          <p:nvPr/>
        </p:nvSpPr>
        <p:spPr bwMode="auto">
          <a:xfrm rot="-37349612">
            <a:off x="3656013" y="290512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6" name="AutoShape 34"/>
          <p:cNvSpPr>
            <a:spLocks noChangeArrowheads="1"/>
          </p:cNvSpPr>
          <p:nvPr/>
        </p:nvSpPr>
        <p:spPr bwMode="auto">
          <a:xfrm rot="5211853">
            <a:off x="3727451" y="2617787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7" name="AutoShape 35"/>
          <p:cNvSpPr>
            <a:spLocks noChangeArrowheads="1"/>
          </p:cNvSpPr>
          <p:nvPr/>
        </p:nvSpPr>
        <p:spPr bwMode="auto">
          <a:xfrm rot="-61697710">
            <a:off x="3895725" y="3744913"/>
            <a:ext cx="273050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8" name="AutoShape 36"/>
          <p:cNvSpPr>
            <a:spLocks noChangeArrowheads="1"/>
          </p:cNvSpPr>
          <p:nvPr/>
        </p:nvSpPr>
        <p:spPr bwMode="auto">
          <a:xfrm rot="-99192678">
            <a:off x="4356100" y="1196975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09" name="WordArt 37"/>
          <p:cNvSpPr>
            <a:spLocks noChangeArrowheads="1" noChangeShapeType="1" noTextEdit="1"/>
          </p:cNvSpPr>
          <p:nvPr/>
        </p:nvSpPr>
        <p:spPr bwMode="auto">
          <a:xfrm rot="559048">
            <a:off x="4643438" y="3573463"/>
            <a:ext cx="1662112" cy="39687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FF99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effectLst>
                  <a:outerShdw dist="17961" dir="2700000" algn="ctr" rotWithShape="0">
                    <a:srgbClr val="00000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ДАУРЫ</a:t>
            </a:r>
          </a:p>
        </p:txBody>
      </p:sp>
      <p:sp>
        <p:nvSpPr>
          <p:cNvPr id="131110" name="AutoShape 38"/>
          <p:cNvSpPr>
            <a:spLocks noChangeArrowheads="1"/>
          </p:cNvSpPr>
          <p:nvPr/>
        </p:nvSpPr>
        <p:spPr bwMode="auto">
          <a:xfrm rot="5400000">
            <a:off x="6939756" y="5237957"/>
            <a:ext cx="309563" cy="2921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11" name="AutoShape 39"/>
          <p:cNvSpPr>
            <a:spLocks noChangeArrowheads="1"/>
          </p:cNvSpPr>
          <p:nvPr/>
        </p:nvSpPr>
        <p:spPr bwMode="auto">
          <a:xfrm rot="12405405">
            <a:off x="6732588" y="5300663"/>
            <a:ext cx="285750" cy="15398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12" name="Freeform 40"/>
          <p:cNvSpPr>
            <a:spLocks/>
          </p:cNvSpPr>
          <p:nvPr/>
        </p:nvSpPr>
        <p:spPr bwMode="auto">
          <a:xfrm>
            <a:off x="4889500" y="3892550"/>
            <a:ext cx="1027113" cy="846138"/>
          </a:xfrm>
          <a:custGeom>
            <a:avLst/>
            <a:gdLst/>
            <a:ahLst/>
            <a:cxnLst>
              <a:cxn ang="0">
                <a:pos x="25" y="95"/>
              </a:cxn>
              <a:cxn ang="0">
                <a:pos x="106" y="86"/>
              </a:cxn>
              <a:cxn ang="0">
                <a:pos x="133" y="104"/>
              </a:cxn>
              <a:cxn ang="0">
                <a:pos x="199" y="140"/>
              </a:cxn>
              <a:cxn ang="0">
                <a:pos x="262" y="185"/>
              </a:cxn>
              <a:cxn ang="0">
                <a:pos x="295" y="236"/>
              </a:cxn>
              <a:cxn ang="0">
                <a:pos x="310" y="260"/>
              </a:cxn>
              <a:cxn ang="0">
                <a:pos x="331" y="296"/>
              </a:cxn>
              <a:cxn ang="0">
                <a:pos x="355" y="323"/>
              </a:cxn>
              <a:cxn ang="0">
                <a:pos x="367" y="350"/>
              </a:cxn>
              <a:cxn ang="0">
                <a:pos x="403" y="368"/>
              </a:cxn>
              <a:cxn ang="0">
                <a:pos x="460" y="422"/>
              </a:cxn>
              <a:cxn ang="0">
                <a:pos x="484" y="467"/>
              </a:cxn>
              <a:cxn ang="0">
                <a:pos x="514" y="476"/>
              </a:cxn>
              <a:cxn ang="0">
                <a:pos x="535" y="497"/>
              </a:cxn>
              <a:cxn ang="0">
                <a:pos x="553" y="533"/>
              </a:cxn>
              <a:cxn ang="0">
                <a:pos x="556" y="488"/>
              </a:cxn>
              <a:cxn ang="0">
                <a:pos x="553" y="404"/>
              </a:cxn>
              <a:cxn ang="0">
                <a:pos x="583" y="401"/>
              </a:cxn>
              <a:cxn ang="0">
                <a:pos x="589" y="344"/>
              </a:cxn>
              <a:cxn ang="0">
                <a:pos x="592" y="293"/>
              </a:cxn>
              <a:cxn ang="0">
                <a:pos x="625" y="224"/>
              </a:cxn>
              <a:cxn ang="0">
                <a:pos x="637" y="197"/>
              </a:cxn>
              <a:cxn ang="0">
                <a:pos x="640" y="188"/>
              </a:cxn>
              <a:cxn ang="0">
                <a:pos x="616" y="116"/>
              </a:cxn>
              <a:cxn ang="0">
                <a:pos x="565" y="134"/>
              </a:cxn>
              <a:cxn ang="0">
                <a:pos x="511" y="113"/>
              </a:cxn>
              <a:cxn ang="0">
                <a:pos x="484" y="101"/>
              </a:cxn>
              <a:cxn ang="0">
                <a:pos x="436" y="98"/>
              </a:cxn>
              <a:cxn ang="0">
                <a:pos x="370" y="74"/>
              </a:cxn>
              <a:cxn ang="0">
                <a:pos x="322" y="92"/>
              </a:cxn>
              <a:cxn ang="0">
                <a:pos x="268" y="77"/>
              </a:cxn>
              <a:cxn ang="0">
                <a:pos x="241" y="98"/>
              </a:cxn>
              <a:cxn ang="0">
                <a:pos x="208" y="83"/>
              </a:cxn>
              <a:cxn ang="0">
                <a:pos x="199" y="77"/>
              </a:cxn>
              <a:cxn ang="0">
                <a:pos x="181" y="53"/>
              </a:cxn>
              <a:cxn ang="0">
                <a:pos x="124" y="23"/>
              </a:cxn>
              <a:cxn ang="0">
                <a:pos x="103" y="17"/>
              </a:cxn>
              <a:cxn ang="0">
                <a:pos x="85" y="5"/>
              </a:cxn>
              <a:cxn ang="0">
                <a:pos x="37" y="29"/>
              </a:cxn>
              <a:cxn ang="0">
                <a:pos x="13" y="44"/>
              </a:cxn>
              <a:cxn ang="0">
                <a:pos x="31" y="98"/>
              </a:cxn>
              <a:cxn ang="0">
                <a:pos x="25" y="95"/>
              </a:cxn>
            </a:cxnLst>
            <a:rect l="0" t="0" r="r" b="b"/>
            <a:pathLst>
              <a:path w="647" h="533">
                <a:moveTo>
                  <a:pt x="25" y="95"/>
                </a:moveTo>
                <a:cubicBezTo>
                  <a:pt x="86" y="85"/>
                  <a:pt x="0" y="80"/>
                  <a:pt x="106" y="86"/>
                </a:cubicBezTo>
                <a:cubicBezTo>
                  <a:pt x="116" y="93"/>
                  <a:pt x="124" y="95"/>
                  <a:pt x="133" y="104"/>
                </a:cubicBezTo>
                <a:cubicBezTo>
                  <a:pt x="149" y="152"/>
                  <a:pt x="116" y="136"/>
                  <a:pt x="199" y="140"/>
                </a:cubicBezTo>
                <a:cubicBezTo>
                  <a:pt x="207" y="171"/>
                  <a:pt x="235" y="176"/>
                  <a:pt x="262" y="185"/>
                </a:cubicBezTo>
                <a:cubicBezTo>
                  <a:pt x="278" y="209"/>
                  <a:pt x="262" y="228"/>
                  <a:pt x="295" y="236"/>
                </a:cubicBezTo>
                <a:cubicBezTo>
                  <a:pt x="299" y="248"/>
                  <a:pt x="297" y="256"/>
                  <a:pt x="310" y="260"/>
                </a:cubicBezTo>
                <a:cubicBezTo>
                  <a:pt x="315" y="276"/>
                  <a:pt x="313" y="290"/>
                  <a:pt x="331" y="296"/>
                </a:cubicBezTo>
                <a:cubicBezTo>
                  <a:pt x="342" y="312"/>
                  <a:pt x="334" y="302"/>
                  <a:pt x="355" y="323"/>
                </a:cubicBezTo>
                <a:cubicBezTo>
                  <a:pt x="362" y="330"/>
                  <a:pt x="364" y="341"/>
                  <a:pt x="367" y="350"/>
                </a:cubicBezTo>
                <a:cubicBezTo>
                  <a:pt x="369" y="356"/>
                  <a:pt x="397" y="366"/>
                  <a:pt x="403" y="368"/>
                </a:cubicBezTo>
                <a:cubicBezTo>
                  <a:pt x="412" y="414"/>
                  <a:pt x="412" y="418"/>
                  <a:pt x="460" y="422"/>
                </a:cubicBezTo>
                <a:cubicBezTo>
                  <a:pt x="463" y="431"/>
                  <a:pt x="476" y="465"/>
                  <a:pt x="484" y="467"/>
                </a:cubicBezTo>
                <a:cubicBezTo>
                  <a:pt x="494" y="470"/>
                  <a:pt x="514" y="476"/>
                  <a:pt x="514" y="476"/>
                </a:cubicBezTo>
                <a:cubicBezTo>
                  <a:pt x="517" y="485"/>
                  <a:pt x="535" y="497"/>
                  <a:pt x="535" y="497"/>
                </a:cubicBezTo>
                <a:cubicBezTo>
                  <a:pt x="539" y="513"/>
                  <a:pt x="539" y="524"/>
                  <a:pt x="553" y="533"/>
                </a:cubicBezTo>
                <a:cubicBezTo>
                  <a:pt x="570" y="522"/>
                  <a:pt x="562" y="505"/>
                  <a:pt x="556" y="488"/>
                </a:cubicBezTo>
                <a:cubicBezTo>
                  <a:pt x="555" y="475"/>
                  <a:pt x="544" y="415"/>
                  <a:pt x="553" y="404"/>
                </a:cubicBezTo>
                <a:cubicBezTo>
                  <a:pt x="559" y="396"/>
                  <a:pt x="573" y="402"/>
                  <a:pt x="583" y="401"/>
                </a:cubicBezTo>
                <a:cubicBezTo>
                  <a:pt x="581" y="379"/>
                  <a:pt x="569" y="357"/>
                  <a:pt x="589" y="344"/>
                </a:cubicBezTo>
                <a:cubicBezTo>
                  <a:pt x="590" y="327"/>
                  <a:pt x="589" y="310"/>
                  <a:pt x="592" y="293"/>
                </a:cubicBezTo>
                <a:cubicBezTo>
                  <a:pt x="593" y="284"/>
                  <a:pt x="618" y="228"/>
                  <a:pt x="625" y="224"/>
                </a:cubicBezTo>
                <a:cubicBezTo>
                  <a:pt x="635" y="210"/>
                  <a:pt x="630" y="218"/>
                  <a:pt x="637" y="197"/>
                </a:cubicBezTo>
                <a:cubicBezTo>
                  <a:pt x="638" y="194"/>
                  <a:pt x="640" y="188"/>
                  <a:pt x="640" y="188"/>
                </a:cubicBezTo>
                <a:cubicBezTo>
                  <a:pt x="638" y="159"/>
                  <a:pt x="647" y="126"/>
                  <a:pt x="616" y="116"/>
                </a:cubicBezTo>
                <a:cubicBezTo>
                  <a:pt x="579" y="119"/>
                  <a:pt x="588" y="118"/>
                  <a:pt x="565" y="134"/>
                </a:cubicBezTo>
                <a:cubicBezTo>
                  <a:pt x="529" y="127"/>
                  <a:pt x="541" y="133"/>
                  <a:pt x="511" y="113"/>
                </a:cubicBezTo>
                <a:cubicBezTo>
                  <a:pt x="503" y="108"/>
                  <a:pt x="484" y="101"/>
                  <a:pt x="484" y="101"/>
                </a:cubicBezTo>
                <a:cubicBezTo>
                  <a:pt x="468" y="106"/>
                  <a:pt x="452" y="103"/>
                  <a:pt x="436" y="98"/>
                </a:cubicBezTo>
                <a:cubicBezTo>
                  <a:pt x="419" y="81"/>
                  <a:pt x="394" y="77"/>
                  <a:pt x="370" y="74"/>
                </a:cubicBezTo>
                <a:cubicBezTo>
                  <a:pt x="352" y="78"/>
                  <a:pt x="338" y="87"/>
                  <a:pt x="322" y="92"/>
                </a:cubicBezTo>
                <a:cubicBezTo>
                  <a:pt x="301" y="90"/>
                  <a:pt x="285" y="88"/>
                  <a:pt x="268" y="77"/>
                </a:cubicBezTo>
                <a:cubicBezTo>
                  <a:pt x="257" y="81"/>
                  <a:pt x="241" y="98"/>
                  <a:pt x="241" y="98"/>
                </a:cubicBezTo>
                <a:cubicBezTo>
                  <a:pt x="219" y="94"/>
                  <a:pt x="230" y="98"/>
                  <a:pt x="208" y="83"/>
                </a:cubicBezTo>
                <a:cubicBezTo>
                  <a:pt x="205" y="81"/>
                  <a:pt x="199" y="77"/>
                  <a:pt x="199" y="77"/>
                </a:cubicBezTo>
                <a:cubicBezTo>
                  <a:pt x="195" y="65"/>
                  <a:pt x="191" y="60"/>
                  <a:pt x="181" y="53"/>
                </a:cubicBezTo>
                <a:cubicBezTo>
                  <a:pt x="173" y="28"/>
                  <a:pt x="146" y="25"/>
                  <a:pt x="124" y="23"/>
                </a:cubicBezTo>
                <a:cubicBezTo>
                  <a:pt x="121" y="22"/>
                  <a:pt x="107" y="19"/>
                  <a:pt x="103" y="17"/>
                </a:cubicBezTo>
                <a:cubicBezTo>
                  <a:pt x="97" y="13"/>
                  <a:pt x="85" y="5"/>
                  <a:pt x="85" y="5"/>
                </a:cubicBezTo>
                <a:cubicBezTo>
                  <a:pt x="52" y="8"/>
                  <a:pt x="47" y="0"/>
                  <a:pt x="37" y="29"/>
                </a:cubicBezTo>
                <a:cubicBezTo>
                  <a:pt x="34" y="38"/>
                  <a:pt x="13" y="44"/>
                  <a:pt x="13" y="44"/>
                </a:cubicBezTo>
                <a:cubicBezTo>
                  <a:pt x="9" y="56"/>
                  <a:pt x="11" y="98"/>
                  <a:pt x="31" y="98"/>
                </a:cubicBezTo>
                <a:cubicBezTo>
                  <a:pt x="33" y="98"/>
                  <a:pt x="27" y="96"/>
                  <a:pt x="25" y="95"/>
                </a:cubicBezTo>
                <a:close/>
              </a:path>
            </a:pathLst>
          </a:custGeom>
          <a:gradFill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>
            <a:outerShdw dist="28398" dir="1593903" algn="ctr" rotWithShape="0">
              <a:schemeClr val="tx1">
                <a:alpha val="8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31113" name="AutoShape 41"/>
          <p:cNvSpPr>
            <a:spLocks noChangeArrowheads="1"/>
          </p:cNvSpPr>
          <p:nvPr/>
        </p:nvSpPr>
        <p:spPr bwMode="auto">
          <a:xfrm rot="2866855">
            <a:off x="5383213" y="4418012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14" name="AutoShape 42"/>
          <p:cNvSpPr>
            <a:spLocks noChangeArrowheads="1"/>
          </p:cNvSpPr>
          <p:nvPr/>
        </p:nvSpPr>
        <p:spPr bwMode="auto">
          <a:xfrm rot="2819790">
            <a:off x="5167313" y="4202112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15" name="AutoShape 43"/>
          <p:cNvSpPr>
            <a:spLocks noChangeArrowheads="1"/>
          </p:cNvSpPr>
          <p:nvPr/>
        </p:nvSpPr>
        <p:spPr bwMode="auto">
          <a:xfrm rot="1456966">
            <a:off x="4932363" y="4005263"/>
            <a:ext cx="273050" cy="1682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116" name="AutoShape 44"/>
          <p:cNvSpPr>
            <a:spLocks noChangeArrowheads="1"/>
          </p:cNvSpPr>
          <p:nvPr/>
        </p:nvSpPr>
        <p:spPr bwMode="auto">
          <a:xfrm rot="2378880">
            <a:off x="5580063" y="4652963"/>
            <a:ext cx="273050" cy="1428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3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3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3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3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/>
      <p:bldP spid="131079" grpId="0" animBg="1"/>
      <p:bldP spid="131080" grpId="0" animBg="1"/>
      <p:bldP spid="131081" grpId="0" animBg="1"/>
      <p:bldP spid="131082" grpId="0" animBg="1"/>
      <p:bldP spid="131083" grpId="0" animBg="1"/>
      <p:bldP spid="131084" grpId="0" animBg="1"/>
      <p:bldP spid="131085" grpId="0" animBg="1"/>
      <p:bldP spid="131086" grpId="0" animBg="1"/>
      <p:bldP spid="131087" grpId="0" animBg="1"/>
      <p:bldP spid="131088" grpId="0" animBg="1"/>
      <p:bldP spid="131089" grpId="0" animBg="1"/>
      <p:bldP spid="131090" grpId="0" animBg="1"/>
      <p:bldP spid="131091" grpId="0" animBg="1"/>
      <p:bldP spid="131092" grpId="0" animBg="1"/>
      <p:bldP spid="131093" grpId="0" animBg="1"/>
      <p:bldP spid="131094" grpId="0" animBg="1"/>
      <p:bldP spid="131095" grpId="0" animBg="1"/>
      <p:bldP spid="131096" grpId="0" animBg="1"/>
      <p:bldP spid="131097" grpId="0" animBg="1"/>
      <p:bldP spid="131098" grpId="0" animBg="1"/>
      <p:bldP spid="131099" grpId="0" animBg="1"/>
      <p:bldP spid="131100" grpId="0" animBg="1"/>
      <p:bldP spid="131101" grpId="0" animBg="1"/>
      <p:bldP spid="131102" grpId="0" animBg="1"/>
      <p:bldP spid="131103" grpId="0" animBg="1"/>
      <p:bldP spid="131104" grpId="0" animBg="1"/>
      <p:bldP spid="131105" grpId="0" animBg="1"/>
      <p:bldP spid="131106" grpId="0" animBg="1"/>
      <p:bldP spid="131107" grpId="0" animBg="1"/>
      <p:bldP spid="131108" grpId="0" animBg="1"/>
      <p:bldP spid="131109" grpId="0" animBg="1"/>
      <p:bldP spid="131110" grpId="0" animBg="1"/>
      <p:bldP spid="131111" grpId="0" animBg="1"/>
      <p:bldP spid="131112" grpId="0" animBg="1"/>
      <p:bldP spid="131113" grpId="0" animBg="1"/>
      <p:bldP spid="131114" grpId="0" animBg="1"/>
      <p:bldP spid="131115" grpId="0" animBg="1"/>
      <p:bldP spid="1311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Посольство Спафар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3" y="214290"/>
            <a:ext cx="4572032" cy="6357982"/>
          </a:xfrm>
        </p:spPr>
      </p:pic>
      <p:sp>
        <p:nvSpPr>
          <p:cNvPr id="8" name="Вертикальный свиток 7"/>
          <p:cNvSpPr/>
          <p:nvPr/>
        </p:nvSpPr>
        <p:spPr>
          <a:xfrm>
            <a:off x="4643438" y="214290"/>
            <a:ext cx="4500562" cy="5857916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Да только не захотели- то</a:t>
            </a:r>
          </a:p>
          <a:p>
            <a:pPr algn="ctr"/>
            <a:r>
              <a:rPr lang="ru-RU" sz="2000" b="1" dirty="0" smtClean="0"/>
              <a:t>  </a:t>
            </a:r>
          </a:p>
          <a:p>
            <a:pPr algn="ctr"/>
            <a:r>
              <a:rPr lang="ru-RU" sz="2000" b="1" dirty="0" smtClean="0"/>
              <a:t>Даурские князьки царю-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 батюшке 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В ноженьки кланяться,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 да ясак платить.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343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Слайд 1</vt:lpstr>
      <vt:lpstr>Цель работы:</vt:lpstr>
      <vt:lpstr>В том- то веке семнадцатом</vt:lpstr>
      <vt:lpstr>СИБИРЬ  (С картины В. М. Васнецова) </vt:lpstr>
      <vt:lpstr>Поярков  Василий Данилович </vt:lpstr>
      <vt:lpstr>1643 -1646 ГГ.</vt:lpstr>
      <vt:lpstr>Хабаров-Святицкий  Ерофей Павлович </vt:lpstr>
      <vt:lpstr>ПОХОД  ХАБАРОВА 1649 – 1651 гг.</vt:lpstr>
      <vt:lpstr>Слайд 9</vt:lpstr>
      <vt:lpstr>ОСТРОГ</vt:lpstr>
      <vt:lpstr>1686 – 1687 гг.</vt:lpstr>
      <vt:lpstr>Слайд 12</vt:lpstr>
      <vt:lpstr>Николай Николаевич Муравьёв</vt:lpstr>
      <vt:lpstr>Геннадий Иванович Невельской</vt:lpstr>
      <vt:lpstr>1858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Rvachev</dc:creator>
  <cp:lastModifiedBy>Rvachev</cp:lastModifiedBy>
  <cp:revision>12</cp:revision>
  <dcterms:created xsi:type="dcterms:W3CDTF">2012-03-25T14:11:08Z</dcterms:created>
  <dcterms:modified xsi:type="dcterms:W3CDTF">2013-04-14T11:09:51Z</dcterms:modified>
</cp:coreProperties>
</file>