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0F24C2-FFAD-4ACA-A97F-4ED0BF787FCE}" type="datetimeFigureOut">
              <a:rPr lang="ru-RU" smtClean="0"/>
              <a:pPr/>
              <a:t>26.04.2013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FA0EF0-7A4A-4828-B752-5DA822F359C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2FA0EF0-7A4A-4828-B752-5DA822F359C5}" type="slidenum">
              <a:rPr lang="ru-RU" smtClean="0"/>
              <a:pPr/>
              <a:t>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26.04.2013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26.04.2013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26.04.2013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26.04.2013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26.04.2013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26.04.2013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26.04.2013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26.04.2013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26.04.2013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26.04.2013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26.04.2013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26.04.2013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2.wav"/><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3.wav"/><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4.wav"/><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6.wav"/><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7.wav"/><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8.wav"/><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audio" Target="../media/audio9.wav"/><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London attractions</a:t>
            </a:r>
            <a:endParaRPr lang="ru-RU" dirty="0"/>
          </a:p>
        </p:txBody>
      </p:sp>
      <p:sp>
        <p:nvSpPr>
          <p:cNvPr id="3" name="Подзаголовок 2"/>
          <p:cNvSpPr>
            <a:spLocks noGrp="1"/>
          </p:cNvSpPr>
          <p:nvPr>
            <p:ph type="subTitle" idx="1"/>
          </p:nvPr>
        </p:nvSpPr>
        <p:spPr/>
        <p:txBody>
          <a:bodyPr>
            <a:normAutofit lnSpcReduction="10000"/>
          </a:bodyPr>
          <a:lstStyle/>
          <a:p>
            <a:r>
              <a:rPr lang="en-US" dirty="0" err="1" smtClean="0"/>
              <a:t>Zharikov</a:t>
            </a:r>
            <a:r>
              <a:rPr lang="ru-RU" dirty="0" smtClean="0"/>
              <a:t>   </a:t>
            </a:r>
            <a:r>
              <a:rPr lang="en-US" dirty="0" smtClean="0"/>
              <a:t>Oleg</a:t>
            </a:r>
          </a:p>
          <a:p>
            <a:r>
              <a:rPr lang="ru-RU" dirty="0" smtClean="0"/>
              <a:t> 5»</a:t>
            </a:r>
            <a:r>
              <a:rPr lang="en-US" dirty="0" smtClean="0"/>
              <a:t>B</a:t>
            </a:r>
            <a:r>
              <a:rPr lang="ru-RU" dirty="0" smtClean="0"/>
              <a:t>»</a:t>
            </a:r>
            <a:r>
              <a:rPr lang="en-US" dirty="0" smtClean="0"/>
              <a:t>form</a:t>
            </a:r>
            <a:endParaRPr lang="en-US" dirty="0" smtClean="0"/>
          </a:p>
          <a:p>
            <a:r>
              <a:rPr lang="ru-RU" dirty="0" smtClean="0"/>
              <a:t> </a:t>
            </a:r>
            <a:r>
              <a:rPr lang="en-US" dirty="0" smtClean="0"/>
              <a:t>School</a:t>
            </a:r>
            <a:r>
              <a:rPr lang="ru-RU" dirty="0" smtClean="0"/>
              <a:t>№</a:t>
            </a:r>
            <a:r>
              <a:rPr lang="ru-RU" dirty="0" smtClean="0"/>
              <a:t>1112</a:t>
            </a:r>
            <a:endParaRPr lang="ru-RU" dirty="0"/>
          </a:p>
        </p:txBody>
      </p:sp>
    </p:spTree>
  </p:cSld>
  <p:clrMapOvr>
    <a:masterClrMapping/>
  </p:clrMapOvr>
  <p:transition spd="med">
    <p:dissolve/>
    <p:sndAc>
      <p:stSnd>
        <p:snd r:embed="rId2" name="drumroll.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5"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7" dur="80"/>
                                        <p:tgtEl>
                                          <p:spTgt spid="3">
                                            <p:txEl>
                                              <p:pRg st="0" end="0"/>
                                            </p:txEl>
                                          </p:spTgt>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27" presetClass="entr" presetSubtype="0" fill="hold" grpId="0" nodeType="clickEffect">
                                  <p:stCondLst>
                                    <p:cond delay="0"/>
                                  </p:stCondLst>
                                  <p:iterate type="lt">
                                    <p:tmPct val="50000"/>
                                  </p:iterate>
                                  <p:childTnLst>
                                    <p:set>
                                      <p:cBhvr>
                                        <p:cTn id="21"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22"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4" dur="80"/>
                                        <p:tgtEl>
                                          <p:spTgt spid="3">
                                            <p:txEl>
                                              <p:pRg st="1" end="1"/>
                                            </p:txEl>
                                          </p:spTgt>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27" presetClass="entr" presetSubtype="0" fill="hold" grpId="0" nodeType="clickEffect">
                                  <p:stCondLst>
                                    <p:cond delay="0"/>
                                  </p:stCondLst>
                                  <p:iterate type="lt">
                                    <p:tmPct val="50000"/>
                                  </p:iterate>
                                  <p:childTnLst>
                                    <p:set>
                                      <p:cBhvr>
                                        <p:cTn id="28"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9"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31" dur="80"/>
                                        <p:tgtEl>
                                          <p:spTgt spid="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sz="4000"/>
              <a:t>The British Museum</a:t>
            </a:r>
            <a:endParaRPr lang="ru-RU" sz="4000" dirty="0"/>
          </a:p>
        </p:txBody>
      </p:sp>
      <p:sp>
        <p:nvSpPr>
          <p:cNvPr id="3" name="Текст 2"/>
          <p:cNvSpPr>
            <a:spLocks noGrp="1"/>
          </p:cNvSpPr>
          <p:nvPr>
            <p:ph type="body" idx="2"/>
          </p:nvPr>
        </p:nvSpPr>
        <p:spPr>
          <a:xfrm>
            <a:off x="457200" y="1497416"/>
            <a:ext cx="7472386" cy="4717666"/>
          </a:xfrm>
        </p:spPr>
        <p:txBody>
          <a:bodyPr>
            <a:normAutofit/>
          </a:bodyPr>
          <a:lstStyle/>
          <a:p>
            <a:r>
              <a:rPr lang="en-US" dirty="0" smtClean="0"/>
              <a:t>British Museum - the main historical and archaeological museum of the United Kingdom and one of the largest museums in the world. The museum has works of art of ancient Egypt, Mesopotamia, Ancient Greece, Ancient Rome, the product of medieval masters of Europe and Asia, a collection of coins and medals, drawings, prints, ethnographic collection. The museum building in the Greek style was built in the 19th century. The founder of the museum's collection is considered well-known physician and naturalist, president of the Royal Society </a:t>
            </a:r>
            <a:r>
              <a:rPr lang="en-US" dirty="0" err="1" smtClean="0"/>
              <a:t>Hanse</a:t>
            </a:r>
            <a:r>
              <a:rPr lang="en-US" dirty="0" smtClean="0"/>
              <a:t> Sloan (1660-1753). His collection of coins, antique gems, ancient manuscripts, sculptures, as well as stuffed animals, birds, herbaria, etc. was bequeathed to the state. The collection expanded during the zenith of the British Empire exhibits from around the world and attracted more than 6.5 million copies. Greece and Egypt, which were taken from ancient monuments still require them to return back.</a:t>
            </a:r>
            <a:endParaRPr lang="ru-RU" dirty="0"/>
          </a:p>
        </p:txBody>
      </p:sp>
      <p:pic>
        <p:nvPicPr>
          <p:cNvPr id="5" name="Содержимое 4" descr="Фотография достопримечательности Британский Музей"/>
          <p:cNvPicPr>
            <a:picLocks noGrp="1"/>
          </p:cNvPicPr>
          <p:nvPr>
            <p:ph sz="half" idx="1"/>
          </p:nvPr>
        </p:nvPicPr>
        <p:blipFill>
          <a:blip r:embed="rId3"/>
          <a:srcRect/>
          <a:stretch>
            <a:fillRect/>
          </a:stretch>
        </p:blipFill>
        <p:spPr bwMode="auto">
          <a:xfrm>
            <a:off x="2214546" y="3000372"/>
            <a:ext cx="3876694" cy="2919434"/>
          </a:xfrm>
          <a:prstGeom prst="rect">
            <a:avLst/>
          </a:prstGeom>
          <a:noFill/>
          <a:ln w="9525">
            <a:noFill/>
            <a:miter lim="800000"/>
            <a:headEnd/>
            <a:tailEnd/>
          </a:ln>
        </p:spPr>
      </p:pic>
    </p:spTree>
  </p:cSld>
  <p:clrMapOvr>
    <a:masterClrMapping/>
  </p:clrMapOvr>
  <p:transition>
    <p:newsflash/>
    <p:sndAc>
      <p:stSnd>
        <p:snd r:embed="rId2" name="push.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 calcmode="lin" valueType="num">
                                      <p:cBhvr>
                                        <p:cTn id="14" dur="500" fill="hold"/>
                                        <p:tgtEl>
                                          <p:spTgt spid="5"/>
                                        </p:tgtEl>
                                        <p:attrNameLst>
                                          <p:attrName>style.rotation</p:attrName>
                                        </p:attrNameLst>
                                      </p:cBhvr>
                                      <p:tavLst>
                                        <p:tav tm="0">
                                          <p:val>
                                            <p:fltVal val="360"/>
                                          </p:val>
                                        </p:tav>
                                        <p:tav tm="100000">
                                          <p:val>
                                            <p:fltVal val="0"/>
                                          </p:val>
                                        </p:tav>
                                      </p:tavLst>
                                    </p:anim>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sz="4000" b="0"/>
              <a:t>Buckingham Palace</a:t>
            </a:r>
            <a:endParaRPr lang="ru-RU" sz="4000" dirty="0"/>
          </a:p>
        </p:txBody>
      </p:sp>
      <p:sp>
        <p:nvSpPr>
          <p:cNvPr id="3" name="Текст 2"/>
          <p:cNvSpPr>
            <a:spLocks noGrp="1"/>
          </p:cNvSpPr>
          <p:nvPr>
            <p:ph type="body" idx="2"/>
          </p:nvPr>
        </p:nvSpPr>
        <p:spPr>
          <a:xfrm>
            <a:off x="457200" y="1497416"/>
            <a:ext cx="6972320" cy="2788840"/>
          </a:xfrm>
        </p:spPr>
        <p:txBody>
          <a:bodyPr>
            <a:normAutofit/>
          </a:bodyPr>
          <a:lstStyle/>
          <a:p>
            <a:r>
              <a:rPr lang="en-US" dirty="0" smtClean="0"/>
              <a:t>Buckingham Palace - the official London residence of the British monarch. The court palace guards battalion, consisting of the Guards regiments of infantry and cavalry of the Royal Guards. Every day at 11:30 from April to August, changing of the guard ceremony takes place.</a:t>
            </a:r>
            <a:endParaRPr lang="ru-RU" dirty="0"/>
          </a:p>
        </p:txBody>
      </p:sp>
      <p:pic>
        <p:nvPicPr>
          <p:cNvPr id="5" name="Содержимое 4" descr="Фотография достопримечательности Букингемский дворец"/>
          <p:cNvPicPr>
            <a:picLocks noGrp="1"/>
          </p:cNvPicPr>
          <p:nvPr>
            <p:ph sz="half" idx="1"/>
          </p:nvPr>
        </p:nvPicPr>
        <p:blipFill>
          <a:blip r:embed="rId3"/>
          <a:srcRect/>
          <a:stretch>
            <a:fillRect/>
          </a:stretch>
        </p:blipFill>
        <p:spPr bwMode="auto">
          <a:xfrm>
            <a:off x="1714480" y="2571744"/>
            <a:ext cx="4091008" cy="3276600"/>
          </a:xfrm>
          <a:prstGeom prst="rect">
            <a:avLst/>
          </a:prstGeom>
          <a:noFill/>
          <a:ln w="9525">
            <a:noFill/>
            <a:miter lim="800000"/>
            <a:headEnd/>
            <a:tailEnd/>
          </a:ln>
        </p:spPr>
      </p:pic>
    </p:spTree>
  </p:cSld>
  <p:clrMapOvr>
    <a:masterClrMapping/>
  </p:clrMapOvr>
  <p:transition>
    <p:circle/>
    <p:sndAc>
      <p:stSnd>
        <p:snd r:embed="rId2" name="arrow.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0.70"/>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sz="4000" b="0" smtClean="0"/>
              <a:t>Westminster </a:t>
            </a:r>
            <a:r>
              <a:rPr sz="4000" b="0" smtClean="0"/>
              <a:t>Palace</a:t>
            </a:r>
            <a:endParaRPr lang="ru-RU" sz="4000" dirty="0"/>
          </a:p>
        </p:txBody>
      </p:sp>
      <p:sp>
        <p:nvSpPr>
          <p:cNvPr id="3" name="Текст 2"/>
          <p:cNvSpPr>
            <a:spLocks noGrp="1"/>
          </p:cNvSpPr>
          <p:nvPr>
            <p:ph type="body" idx="2"/>
          </p:nvPr>
        </p:nvSpPr>
        <p:spPr>
          <a:xfrm>
            <a:off x="457200" y="1497416"/>
            <a:ext cx="7400948" cy="4717666"/>
          </a:xfrm>
        </p:spPr>
        <p:txBody>
          <a:bodyPr>
            <a:normAutofit/>
          </a:bodyPr>
          <a:lstStyle/>
          <a:p>
            <a:r>
              <a:rPr lang="en-US" dirty="0" smtClean="0"/>
              <a:t>The Palace of Westminster has for over 900 years is the home of the British government. After the fire of October 16, 1834 the palace was built from scratch in neo-gothic design Charles Barry and AW </a:t>
            </a:r>
            <a:r>
              <a:rPr lang="en-US" dirty="0" err="1" smtClean="0"/>
              <a:t>Pyudzhina</a:t>
            </a:r>
            <a:r>
              <a:rPr lang="en-US" dirty="0" smtClean="0"/>
              <a:t>. The building covers an area of ​​eight hectares and consists of 1,100 rooms, 100 staircases and 11 yards. The House of Lords occupies the southern part of the building, while the House of Commons is the area in the north. The best view is from nearby Parliament Square. In parliament to Westminster Hall, an underground church, the members of parliament. In 1987, the palace and the nearby Church of St. Margaret (1486-1523) were honored to be included on the World Heritage List</a:t>
            </a:r>
            <a:endParaRPr lang="en-US" dirty="0"/>
          </a:p>
        </p:txBody>
      </p:sp>
      <p:sp>
        <p:nvSpPr>
          <p:cNvPr id="4" name="Содержимое 3"/>
          <p:cNvSpPr>
            <a:spLocks noGrp="1"/>
          </p:cNvSpPr>
          <p:nvPr>
            <p:ph sz="half" idx="1"/>
          </p:nvPr>
        </p:nvSpPr>
        <p:spPr/>
        <p:txBody>
          <a:bodyPr/>
          <a:lstStyle/>
          <a:p>
            <a:endParaRPr lang="ru-RU"/>
          </a:p>
        </p:txBody>
      </p:sp>
      <p:pic>
        <p:nvPicPr>
          <p:cNvPr id="5" name="Рисунок 4" descr="Фотография достопримечательности Вестминстерский дворец"/>
          <p:cNvPicPr/>
          <p:nvPr/>
        </p:nvPicPr>
        <p:blipFill>
          <a:blip r:embed="rId3"/>
          <a:srcRect/>
          <a:stretch>
            <a:fillRect/>
          </a:stretch>
        </p:blipFill>
        <p:spPr bwMode="auto">
          <a:xfrm>
            <a:off x="2000232" y="2500306"/>
            <a:ext cx="4024336" cy="3738584"/>
          </a:xfrm>
          <a:prstGeom prst="rect">
            <a:avLst/>
          </a:prstGeom>
          <a:noFill/>
          <a:ln w="9525">
            <a:noFill/>
            <a:miter lim="800000"/>
            <a:headEnd/>
            <a:tailEnd/>
          </a:ln>
        </p:spPr>
      </p:pic>
    </p:spTree>
  </p:cSld>
  <p:clrMapOvr>
    <a:masterClrMapping/>
  </p:clrMapOvr>
  <p:transition>
    <p:cover dir="ru"/>
    <p:sndAc>
      <p:stSnd>
        <p:snd r:embed="rId2" name="laser.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8" dur="5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2"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5"/>
                                        </p:tgtEl>
                                        <p:attrNameLst>
                                          <p:attrName>ppt_x</p:attrName>
                                          <p:attrName>ppt_y</p:attrName>
                                        </p:attrNameLst>
                                      </p:cBhvr>
                                    </p:animMotion>
                                    <p:animEffect transition="in" filter="fade">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sz="4000"/>
              <a:t>Westminster Abbey</a:t>
            </a:r>
            <a:endParaRPr lang="ru-RU" sz="4000" dirty="0"/>
          </a:p>
        </p:txBody>
      </p:sp>
      <p:sp>
        <p:nvSpPr>
          <p:cNvPr id="3" name="Текст 2"/>
          <p:cNvSpPr>
            <a:spLocks noGrp="1"/>
          </p:cNvSpPr>
          <p:nvPr>
            <p:ph type="body" idx="2"/>
          </p:nvPr>
        </p:nvSpPr>
        <p:spPr>
          <a:xfrm>
            <a:off x="457200" y="1497416"/>
            <a:ext cx="7115196" cy="3288906"/>
          </a:xfrm>
        </p:spPr>
        <p:txBody>
          <a:bodyPr>
            <a:normAutofit/>
          </a:bodyPr>
          <a:lstStyle/>
          <a:p>
            <a:r>
              <a:rPr lang="en-US" dirty="0" smtClean="0"/>
              <a:t>Westminster Abbey - the Gothic church in Westminster (London), to the west of the Palace of Westminster. It was built with interruptions, from 1245 to 1745 years. The traditional place of coronation of the monarchs of Great Britain and burials of monarchs of England. It is also a place of religious worship, is to celebrate the most important dates in Britain. On the territory of Westminster Abbey </a:t>
            </a:r>
            <a:r>
              <a:rPr lang="en-US" dirty="0" smtClean="0"/>
              <a:t>many </a:t>
            </a:r>
            <a:r>
              <a:rPr lang="en-US" dirty="0" smtClean="0"/>
              <a:t>famous poets, scholars, musicians, artists and </a:t>
            </a:r>
            <a:r>
              <a:rPr lang="en-US" smtClean="0"/>
              <a:t>writers were buried</a:t>
            </a:r>
            <a:r>
              <a:rPr lang="en-US" dirty="0" smtClean="0"/>
              <a:t>.</a:t>
            </a:r>
            <a:endParaRPr lang="ru-RU" dirty="0"/>
          </a:p>
        </p:txBody>
      </p:sp>
      <p:pic>
        <p:nvPicPr>
          <p:cNvPr id="5" name="Содержимое 4" descr="Фотография достопримечательности Вестминстерское Аббатство"/>
          <p:cNvPicPr>
            <a:picLocks noGrp="1"/>
          </p:cNvPicPr>
          <p:nvPr>
            <p:ph sz="half" idx="1"/>
          </p:nvPr>
        </p:nvPicPr>
        <p:blipFill>
          <a:blip r:embed="rId4"/>
          <a:srcRect/>
          <a:stretch>
            <a:fillRect/>
          </a:stretch>
        </p:blipFill>
        <p:spPr bwMode="auto">
          <a:xfrm>
            <a:off x="2143108" y="3214686"/>
            <a:ext cx="3519504" cy="2919434"/>
          </a:xfrm>
          <a:prstGeom prst="rect">
            <a:avLst/>
          </a:prstGeom>
          <a:noFill/>
          <a:ln w="9525">
            <a:noFill/>
            <a:miter lim="800000"/>
            <a:headEnd/>
            <a:tailEnd/>
          </a:ln>
        </p:spPr>
      </p:pic>
    </p:spTree>
  </p:cSld>
  <p:clrMapOvr>
    <a:masterClrMapping/>
  </p:clrMapOvr>
  <p:transition>
    <p:comb dir="vert"/>
    <p:sndAc>
      <p:stSnd>
        <p:snd r:embed="rId3"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8"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15000" fill="hold"/>
                                        <p:tgtEl>
                                          <p:spTgt spid="5"/>
                                        </p:tgtEl>
                                        <p:attrNameLst>
                                          <p:attrName>ppt_x</p:attrName>
                                        </p:attrNameLst>
                                      </p:cBhvr>
                                      <p:tavLst>
                                        <p:tav tm="0">
                                          <p:val>
                                            <p:strVal val="#ppt_x"/>
                                          </p:val>
                                        </p:tav>
                                        <p:tav tm="100000">
                                          <p:val>
                                            <p:strVal val="#ppt_x"/>
                                          </p:val>
                                        </p:tav>
                                      </p:tavLst>
                                    </p:anim>
                                    <p:anim calcmode="lin" valueType="num">
                                      <p:cBhvr>
                                        <p:cTn id="17" dur="15000" fill="hold"/>
                                        <p:tgtEl>
                                          <p:spTgt spid="5"/>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sz="4000"/>
              <a:t>Tower of London</a:t>
            </a:r>
            <a:endParaRPr lang="ru-RU" sz="4000" dirty="0"/>
          </a:p>
        </p:txBody>
      </p:sp>
      <p:sp>
        <p:nvSpPr>
          <p:cNvPr id="3" name="Текст 2"/>
          <p:cNvSpPr>
            <a:spLocks noGrp="1"/>
          </p:cNvSpPr>
          <p:nvPr>
            <p:ph type="body" idx="2"/>
          </p:nvPr>
        </p:nvSpPr>
        <p:spPr>
          <a:xfrm>
            <a:off x="457200" y="1497416"/>
            <a:ext cx="7329510" cy="5146294"/>
          </a:xfrm>
        </p:spPr>
        <p:txBody>
          <a:bodyPr>
            <a:normAutofit/>
          </a:bodyPr>
          <a:lstStyle/>
          <a:p>
            <a:r>
              <a:rPr lang="en-US" dirty="0" smtClean="0"/>
              <a:t>The Tower of London - a fortress, built on the north bank of the River Thames, the historic center of London. One of the oldest historic buildings of Great Britain, has long served as the residence of the British monarch. Tower also known as a prison. First prisoner imprisoned in the Tower in 1190. Among the most honorable and high-level prisoners of the Tower of London were the kings of Scotland and France and their family members (James I, Scottish prisoners of the Hundred Years War, John II (King of France), and Charles </a:t>
            </a:r>
            <a:r>
              <a:rPr lang="en-US" dirty="0" err="1" smtClean="0"/>
              <a:t>d'Orléans</a:t>
            </a:r>
            <a:r>
              <a:rPr lang="en-US" dirty="0" smtClean="0"/>
              <a:t>), as well as representatives of the aristocracy and the clergy. Most of the killings - mostly decapitation - took place at the nearby Tower Hill. Severed head put on a stake and put up for public display at the London Bridge as a warning to others. The decapitated body is being taken to the Tower and buried in the basement of the chapel. These cellars were buried in a total of more than 1,500 bodies. During the First World War in the Tower were signed and executed 11 German spies. During World War II prisoners of war were kept there temporarily, of which spent several days and Rudolf Hess. Currently, the main building of the Tower of London - a museum and armory, which holds treasures the British crown and was officially still considered to be one of the royal residences.</a:t>
            </a:r>
            <a:endParaRPr lang="ru-RU" dirty="0"/>
          </a:p>
        </p:txBody>
      </p:sp>
      <p:pic>
        <p:nvPicPr>
          <p:cNvPr id="5" name="Содержимое 4" descr="Фотография достопримечательности Лондонский Тауэр"/>
          <p:cNvPicPr>
            <a:picLocks noGrp="1"/>
          </p:cNvPicPr>
          <p:nvPr>
            <p:ph sz="half" idx="1"/>
          </p:nvPr>
        </p:nvPicPr>
        <p:blipFill>
          <a:blip r:embed="rId3"/>
          <a:srcRect/>
          <a:stretch>
            <a:fillRect/>
          </a:stretch>
        </p:blipFill>
        <p:spPr bwMode="auto">
          <a:xfrm>
            <a:off x="1142976" y="2786058"/>
            <a:ext cx="4376760" cy="3276600"/>
          </a:xfrm>
          <a:prstGeom prst="rect">
            <a:avLst/>
          </a:prstGeom>
          <a:noFill/>
          <a:ln w="9525">
            <a:noFill/>
            <a:miter lim="800000"/>
            <a:headEnd/>
            <a:tailEnd/>
          </a:ln>
        </p:spPr>
      </p:pic>
    </p:spTree>
  </p:cSld>
  <p:clrMapOvr>
    <a:masterClrMapping/>
  </p:clrMapOvr>
  <p:transition>
    <p:plus/>
    <p:sndAc>
      <p:stSnd>
        <p:snd r:embed="rId2" name="coin.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5"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ppt_w</p:attrName>
                                        </p:attrNameLst>
                                      </p:cBhvr>
                                      <p:tavLst>
                                        <p:tav tm="0">
                                          <p:val>
                                            <p:fltVal val="0"/>
                                          </p:val>
                                        </p:tav>
                                        <p:tav tm="100000">
                                          <p:val>
                                            <p:strVal val="#ppt_w"/>
                                          </p:val>
                                        </p:tav>
                                      </p:tavLst>
                                    </p:anim>
                                    <p:anim calcmode="lin" valueType="num">
                                      <p:cBhvr>
                                        <p:cTn id="17" dur="1000" fill="hold"/>
                                        <p:tgtEl>
                                          <p:spTgt spid="5"/>
                                        </p:tgtEl>
                                        <p:attrNameLst>
                                          <p:attrName>ppt_h</p:attrName>
                                        </p:attrNameLst>
                                      </p:cBhvr>
                                      <p:tavLst>
                                        <p:tav tm="0">
                                          <p:val>
                                            <p:fltVal val="0"/>
                                          </p:val>
                                        </p:tav>
                                        <p:tav tm="100000">
                                          <p:val>
                                            <p:strVal val="#ppt_h"/>
                                          </p:val>
                                        </p:tav>
                                      </p:tavLst>
                                    </p:anim>
                                    <p:anim calcmode="lin" valueType="num">
                                      <p:cBhvr>
                                        <p:cTn id="18"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sz="4000" b="0"/>
              <a:t>Piccadilly Circus</a:t>
            </a:r>
            <a:endParaRPr lang="ru-RU" sz="4000" dirty="0"/>
          </a:p>
        </p:txBody>
      </p:sp>
      <p:sp>
        <p:nvSpPr>
          <p:cNvPr id="3" name="Текст 2"/>
          <p:cNvSpPr>
            <a:spLocks noGrp="1"/>
          </p:cNvSpPr>
          <p:nvPr>
            <p:ph type="body" idx="2"/>
          </p:nvPr>
        </p:nvSpPr>
        <p:spPr>
          <a:xfrm>
            <a:off x="457200" y="1497416"/>
            <a:ext cx="6186502" cy="1145766"/>
          </a:xfrm>
        </p:spPr>
        <p:txBody>
          <a:bodyPr>
            <a:normAutofit/>
          </a:bodyPr>
          <a:lstStyle/>
          <a:p>
            <a:r>
              <a:rPr lang="en-US" dirty="0" smtClean="0"/>
              <a:t>Piccadilly Circus - London's main square at the junction of five streets. The main attractions of Piccadilly Circus - a huge neon signs and a statue of an angel of Christian charity.</a:t>
            </a:r>
            <a:endParaRPr lang="ru-RU" dirty="0"/>
          </a:p>
        </p:txBody>
      </p:sp>
      <p:pic>
        <p:nvPicPr>
          <p:cNvPr id="5" name="Содержимое 4" descr="Фотография достопримечательности Площадь Пикадилли"/>
          <p:cNvPicPr>
            <a:picLocks noGrp="1"/>
          </p:cNvPicPr>
          <p:nvPr>
            <p:ph sz="half" idx="1"/>
          </p:nvPr>
        </p:nvPicPr>
        <p:blipFill>
          <a:blip r:embed="rId3"/>
          <a:srcRect/>
          <a:stretch>
            <a:fillRect/>
          </a:stretch>
        </p:blipFill>
        <p:spPr bwMode="auto">
          <a:xfrm>
            <a:off x="1428728" y="2357430"/>
            <a:ext cx="3805256" cy="3276600"/>
          </a:xfrm>
          <a:prstGeom prst="rect">
            <a:avLst/>
          </a:prstGeom>
          <a:noFill/>
          <a:ln w="9525">
            <a:noFill/>
            <a:miter lim="800000"/>
            <a:headEnd/>
            <a:tailEnd/>
          </a:ln>
        </p:spPr>
      </p:pic>
    </p:spTree>
  </p:cSld>
  <p:clrMapOvr>
    <a:masterClrMapping/>
  </p:clrMapOvr>
  <p:transition>
    <p:wheel spokes="8"/>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nodeType="clickEffect">
                                  <p:stCondLst>
                                    <p:cond delay="0"/>
                                  </p:stCondLst>
                                  <p:iterate type="lt">
                                    <p:tmPct val="50000"/>
                                  </p:iterate>
                                  <p:childTnLst>
                                    <p:set>
                                      <p:cBhvr>
                                        <p:cTn id="24" dur="1" fill="hold">
                                          <p:stCondLst>
                                            <p:cond delay="0"/>
                                          </p:stCondLst>
                                        </p:cTn>
                                        <p:tgtEl>
                                          <p:spTgt spid="5"/>
                                        </p:tgtEl>
                                        <p:attrNameLst>
                                          <p:attrName>style.visibility</p:attrName>
                                        </p:attrNameLst>
                                      </p:cBhvr>
                                      <p:to>
                                        <p:strVal val="visible"/>
                                      </p:to>
                                    </p:set>
                                    <p:set>
                                      <p:cBhvr>
                                        <p:cTn id="25" dur="455" fill="hold">
                                          <p:stCondLst>
                                            <p:cond delay="0"/>
                                          </p:stCondLst>
                                        </p:cTn>
                                        <p:tgtEl>
                                          <p:spTgt spid="5"/>
                                        </p:tgtEl>
                                        <p:attrNameLst>
                                          <p:attrName>style.rotation</p:attrName>
                                        </p:attrNameLst>
                                      </p:cBhvr>
                                      <p:to>
                                        <p:strVal val="-45.0"/>
                                      </p:to>
                                    </p:set>
                                    <p:anim calcmode="lin" valueType="num">
                                      <p:cBhvr>
                                        <p:cTn id="26"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sz="4000" b="0"/>
              <a:t>Tower Bridge</a:t>
            </a:r>
            <a:endParaRPr lang="ru-RU" sz="4000" dirty="0"/>
          </a:p>
        </p:txBody>
      </p:sp>
      <p:sp>
        <p:nvSpPr>
          <p:cNvPr id="3" name="Текст 2"/>
          <p:cNvSpPr>
            <a:spLocks noGrp="1"/>
          </p:cNvSpPr>
          <p:nvPr>
            <p:ph type="body" idx="2"/>
          </p:nvPr>
        </p:nvSpPr>
        <p:spPr>
          <a:xfrm>
            <a:off x="457200" y="1497416"/>
            <a:ext cx="6615130" cy="1645832"/>
          </a:xfrm>
        </p:spPr>
        <p:txBody>
          <a:bodyPr>
            <a:normAutofit/>
          </a:bodyPr>
          <a:lstStyle/>
          <a:p>
            <a:r>
              <a:rPr lang="en-US" dirty="0" smtClean="0"/>
              <a:t>Tower Bridge - the swing bridge in the center of London on the River Thames, near the Tower of London. Is one of the symbols of Britain, and the most famous bridge in the world. Designed by Horace Jones and opened in 1894. From the bridge offers a beautiful view of the Tower of London and the River Thames.</a:t>
            </a:r>
            <a:endParaRPr lang="ru-RU" dirty="0"/>
          </a:p>
        </p:txBody>
      </p:sp>
      <p:pic>
        <p:nvPicPr>
          <p:cNvPr id="5" name="Содержимое 4" descr="Фотография достопримечательности Тауэрский мост"/>
          <p:cNvPicPr>
            <a:picLocks noGrp="1"/>
          </p:cNvPicPr>
          <p:nvPr>
            <p:ph sz="half" idx="1"/>
          </p:nvPr>
        </p:nvPicPr>
        <p:blipFill>
          <a:blip r:embed="rId3"/>
          <a:srcRect/>
          <a:stretch>
            <a:fillRect/>
          </a:stretch>
        </p:blipFill>
        <p:spPr bwMode="auto">
          <a:xfrm>
            <a:off x="1928794" y="2857496"/>
            <a:ext cx="3448066" cy="2919434"/>
          </a:xfrm>
          <a:prstGeom prst="rect">
            <a:avLst/>
          </a:prstGeom>
          <a:noFill/>
          <a:ln w="9525">
            <a:noFill/>
            <a:miter lim="800000"/>
            <a:headEnd/>
            <a:tailEnd/>
          </a:ln>
        </p:spPr>
      </p:pic>
    </p:spTree>
  </p:cSld>
  <p:clrMapOvr>
    <a:masterClrMapping/>
  </p:clrMapOvr>
  <p:transition>
    <p:wedge/>
    <p:sndAc>
      <p:stSnd>
        <p:snd r:embed="rId2" name="click.wav" builtIn="1"/>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set>
                                      <p:cBhvr>
                                        <p:cTn id="7" dur="455" fill="hold">
                                          <p:stCondLst>
                                            <p:cond delay="0"/>
                                          </p:stCondLst>
                                        </p:cTn>
                                        <p:tgtEl>
                                          <p:spTgt spid="3">
                                            <p:txEl>
                                              <p:pRg st="0" end="0"/>
                                            </p:txEl>
                                          </p:spTgt>
                                        </p:tgtEl>
                                        <p:attrNameLst>
                                          <p:attrName>style.rotation</p:attrName>
                                        </p:attrNameLst>
                                      </p:cBhvr>
                                      <p:to>
                                        <p:strVal val="-45.0"/>
                                      </p:to>
                                    </p:set>
                                    <p:anim calcmode="lin" valueType="num">
                                      <p:cBhvr>
                                        <p:cTn id="8"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125000"/>
                            </p:stCondLst>
                            <p:childTnLst>
                              <p:par>
                                <p:cTn id="13" presetID="38" presetClass="entr" presetSubtype="0" accel="50000" fill="hold" nodeType="afterEffect">
                                  <p:stCondLst>
                                    <p:cond delay="0"/>
                                  </p:stCondLst>
                                  <p:iterate type="lt">
                                    <p:tmPct val="50000"/>
                                  </p:iterate>
                                  <p:childTnLst>
                                    <p:set>
                                      <p:cBhvr>
                                        <p:cTn id="14" dur="1" fill="hold">
                                          <p:stCondLst>
                                            <p:cond delay="0"/>
                                          </p:stCondLst>
                                        </p:cTn>
                                        <p:tgtEl>
                                          <p:spTgt spid="5"/>
                                        </p:tgtEl>
                                        <p:attrNameLst>
                                          <p:attrName>style.visibility</p:attrName>
                                        </p:attrNameLst>
                                      </p:cBhvr>
                                      <p:to>
                                        <p:strVal val="visible"/>
                                      </p:to>
                                    </p:set>
                                    <p:set>
                                      <p:cBhvr>
                                        <p:cTn id="15" dur="455" fill="hold">
                                          <p:stCondLst>
                                            <p:cond delay="0"/>
                                          </p:stCondLst>
                                        </p:cTn>
                                        <p:tgtEl>
                                          <p:spTgt spid="5"/>
                                        </p:tgtEl>
                                        <p:attrNameLst>
                                          <p:attrName>style.rotation</p:attrName>
                                        </p:attrNameLst>
                                      </p:cBhvr>
                                      <p:to>
                                        <p:strVal val="-45.0"/>
                                      </p:to>
                                    </p:set>
                                    <p:anim calcmode="lin" valueType="num">
                                      <p:cBhvr>
                                        <p:cTn id="16"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17"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8"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9"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8000" dirty="0" smtClean="0"/>
              <a:t>The end</a:t>
            </a:r>
            <a:r>
              <a:rPr lang="en-US" sz="8000" dirty="0" smtClean="0">
                <a:sym typeface="Wingdings" pitchFamily="2" charset="2"/>
              </a:rPr>
              <a:t>     </a:t>
            </a:r>
            <a:r>
              <a:rPr lang="ru-RU" sz="8000" dirty="0" smtClean="0">
                <a:sym typeface="Wingdings" pitchFamily="2" charset="2"/>
              </a:rPr>
              <a:t></a:t>
            </a:r>
            <a:endParaRPr lang="ru-RU" sz="8000" dirty="0"/>
          </a:p>
        </p:txBody>
      </p:sp>
    </p:spTree>
  </p:cSld>
  <p:clrMapOvr>
    <a:masterClrMapping/>
  </p:clrMapOvr>
  <p:transition>
    <p:wipe dir="d"/>
    <p:sndAc>
      <p:stSnd>
        <p:snd r:embed="rId2" name="applause.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64</TotalTime>
  <Words>748</Words>
  <PresentationFormat>Экран (4:3)</PresentationFormat>
  <Paragraphs>20</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Изящная</vt:lpstr>
      <vt:lpstr>London attractions</vt:lpstr>
      <vt:lpstr>The British Museum</vt:lpstr>
      <vt:lpstr>Buckingham Palace</vt:lpstr>
      <vt:lpstr>Westminster Palace</vt:lpstr>
      <vt:lpstr>Westminster Abbey</vt:lpstr>
      <vt:lpstr>Tower of London</vt:lpstr>
      <vt:lpstr>Piccadilly Circus</vt:lpstr>
      <vt:lpstr>Tower Bridge</vt:lpstr>
      <vt:lpstr>The end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London attractions</dc:title>
  <dc:creator>Руслан</dc:creator>
  <cp:lastModifiedBy>user</cp:lastModifiedBy>
  <cp:revision>9</cp:revision>
  <dcterms:created xsi:type="dcterms:W3CDTF">2013-04-25T13:56:41Z</dcterms:created>
  <dcterms:modified xsi:type="dcterms:W3CDTF">2013-04-26T05:09:45Z</dcterms:modified>
</cp:coreProperties>
</file>