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</p:sldMasterIdLst>
  <p:notesMasterIdLst>
    <p:notesMasterId r:id="rId16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AF9AF5F8-0B12-473C-A213-D4B4595C8CE1}">
  <a:tblStyle styleId="{AF9AF5F8-0B12-473C-A213-D4B4595C8CE1}" styleName="Table_0"/>
  <a:tblStyle styleId="{F71F08B3-BDC5-4EC1-9515-F7C21DC7BB75}" styleName="Table_1"/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056" autoAdjust="0"/>
    <p:restoredTop sz="94660"/>
  </p:normalViewPr>
  <p:slideViewPr>
    <p:cSldViewPr>
      <p:cViewPr varScale="1">
        <p:scale>
          <a:sx n="82" d="100"/>
          <a:sy n="82" d="100"/>
        </p:scale>
        <p:origin x="-4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spAutoFit/>
          </a:bodyPr>
          <a:lstStyle/>
          <a:p>
            <a:pPr marL="914400" lvl="1" indent="-317500">
              <a:buClr>
                <a:srgbClr val="000000"/>
              </a:buClr>
              <a:buSzPct val="127272"/>
              <a:buFont typeface="Courier New"/>
              <a:buChar char="o"/>
            </a:pPr>
            <a:r>
              <a:rPr lang="x-none" sz="1100"/>
              <a:t>
</a:t>
            </a:r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Shape 5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53" name="Shape 5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Shape 12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28" name="Shape 128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34" name="Shape 13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59" name="Shape 5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65" name="Shape 65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Shape 76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77" name="Shape 77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83" name="Shape 8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89" name="Shape 89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96" name="Shape 96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Shape 11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13" name="Shape 11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ctr" anchorCtr="0">
            <a:spAutoFit/>
          </a:bodyPr>
          <a:lstStyle/>
          <a:p>
            <a:endParaRPr/>
          </a:p>
        </p:txBody>
      </p:sp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bl" type="tbl">
  <p:cSld name="tbl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381000"/>
            <a:ext cx="8229600" cy="1371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4572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9144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13716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1828800" algn="ctr" rtl="0">
              <a:spcBef>
                <a:spcPts val="0"/>
              </a:spcBef>
              <a:spcAft>
                <a:spcPts val="0"/>
              </a:spcAft>
              <a:defRPr sz="4400">
                <a:solidFill>
                  <a:schemeClr val="lt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imes New Roman"/>
              <a:buNone/>
            </a:pPr>
            <a:r>
              <a:rPr lang="x-none" sz="4400" b="1" i="0" u="none" strike="noStrike" cap="none" baseline="0">
                <a:solidFill>
                  <a:schemeClr val="lt2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Старинные меры длины</a:t>
            </a:r>
          </a:p>
        </p:txBody>
      </p:sp>
      <p:sp>
        <p:nvSpPr>
          <p:cNvPr id="50" name="Shape 50"/>
          <p:cNvSpPr txBox="1">
            <a:spLocks noGrp="1"/>
          </p:cNvSpPr>
          <p:nvPr>
            <p:ph type="subTitle" idx="1"/>
          </p:nvPr>
        </p:nvSpPr>
        <p:spPr>
          <a:xfrm>
            <a:off x="3643306" y="3860800"/>
            <a:ext cx="5286412" cy="130288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Times New Roman"/>
              <a:buNone/>
            </a:pPr>
            <a:r>
              <a:rPr lang="x-none" sz="2000" b="1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Автор:</a:t>
            </a:r>
            <a:r>
              <a:rPr lang="x-none" sz="20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</a:p>
          <a:p>
            <a:pPr marL="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Times New Roman"/>
              <a:buNone/>
            </a:pPr>
            <a:r>
              <a:rPr lang="ru-RU" sz="2000" b="0" i="0" u="none" strike="noStrike" cap="none" baseline="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Васютов</a:t>
            </a:r>
            <a:r>
              <a:rPr lang="ru-RU" sz="2000" b="0" i="0" u="none" strike="noStrike" cap="none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r>
              <a:rPr lang="ru-RU" sz="2000" b="0" i="0" u="none" strike="noStrike" cap="none" baseline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Евгений ученик 7 «А» класса   </a:t>
            </a:r>
          </a:p>
          <a:p>
            <a:pPr marL="0" marR="0" lvl="0" indent="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Times New Roman"/>
              <a:buNone/>
            </a:pPr>
            <a:r>
              <a:rPr lang="ru-RU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Косланской</a:t>
            </a:r>
            <a:r>
              <a:rPr lang="ru-RU" sz="2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средней общеобразовательной школы </a:t>
            </a:r>
            <a:endParaRPr lang="x-none" sz="2000" b="0" i="0" u="none" strike="noStrike" cap="none" baseline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457200" y="547955"/>
            <a:ext cx="8229600" cy="7694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x-none" sz="4400" b="0" i="0" u="none" strike="noStrike" cap="none" baseline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АРШИН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idx="1"/>
          </p:nvPr>
        </p:nvSpPr>
        <p:spPr>
          <a:xfrm>
            <a:off x="539552" y="1772816"/>
            <a:ext cx="8229600" cy="156962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just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Tahoma"/>
              <a:buNone/>
            </a:pPr>
            <a:r>
              <a:rPr lang="x-none" sz="32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Равен длине руки – от основания плеча до кончика вытянутого среднего пальца, примерно 72см </a:t>
            </a:r>
          </a:p>
        </p:txBody>
      </p:sp>
      <p:sp>
        <p:nvSpPr>
          <p:cNvPr id="125" name="Shape 125"/>
          <p:cNvSpPr/>
          <p:nvPr/>
        </p:nvSpPr>
        <p:spPr>
          <a:xfrm>
            <a:off x="2411411" y="3716337"/>
            <a:ext cx="4537075" cy="168116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Shape 130"/>
          <p:cNvSpPr txBox="1">
            <a:spLocks noGrp="1"/>
          </p:cNvSpPr>
          <p:nvPr>
            <p:ph type="title"/>
          </p:nvPr>
        </p:nvSpPr>
        <p:spPr>
          <a:xfrm>
            <a:off x="500034" y="428604"/>
            <a:ext cx="8229600" cy="70784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imes New Roman"/>
              <a:buNone/>
            </a:pPr>
            <a:r>
              <a:rPr lang="x-none" sz="2000" b="1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Установление длины старинных русских мер опытным путем</a:t>
            </a:r>
            <a:r>
              <a:rPr lang="x-none" sz="40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</a:p>
        </p:txBody>
      </p:sp>
      <p:graphicFrame>
        <p:nvGraphicFramePr>
          <p:cNvPr id="131" name="Shape 131"/>
          <p:cNvGraphicFramePr/>
          <p:nvPr/>
        </p:nvGraphicFramePr>
        <p:xfrm>
          <a:off x="251520" y="1071547"/>
          <a:ext cx="8640700" cy="5493468"/>
        </p:xfrm>
        <a:graphic>
          <a:graphicData uri="http://schemas.openxmlformats.org/drawingml/2006/table">
            <a:tbl>
              <a:tblPr>
                <a:noFill/>
                <a:tableStyleId>{AF9AF5F8-0B12-473C-A213-D4B4595C8CE1}</a:tableStyleId>
              </a:tblPr>
              <a:tblGrid>
                <a:gridCol w="1296975"/>
                <a:gridCol w="1008050"/>
                <a:gridCol w="1079500"/>
                <a:gridCol w="865175"/>
                <a:gridCol w="935025"/>
                <a:gridCol w="865175"/>
                <a:gridCol w="857250"/>
                <a:gridCol w="923925"/>
                <a:gridCol w="809625"/>
              </a:tblGrid>
              <a:tr h="1084772"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Измеряемый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Вершок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Малая пядь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Великая пядь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Пядь с кувырком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Локоть с кулаком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Локоть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Большой локоть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1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Аршин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4836"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Мама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18,00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19,50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24,00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32,50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41,50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58,00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72,00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4836"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Папа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5,30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18,50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21,50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27,00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37,50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48,00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66,00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76,00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2320"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Бабушка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17,00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18,00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22,00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38,00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43,00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63,00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72,00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9804"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200" b="1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Дедушка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15,00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17,00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20,00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35,00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43,00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60,00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70,00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6900"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Александра Олеговна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4,60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17,70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19,10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21,70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37,00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41,00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54,00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ru-RU" sz="1200" b="1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67,00</a:t>
                      </a:r>
                      <a:endParaRPr lang="x-none" sz="1200" b="1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Shape 136"/>
          <p:cNvSpPr txBox="1">
            <a:spLocks noGrp="1"/>
          </p:cNvSpPr>
          <p:nvPr>
            <p:ph type="title"/>
          </p:nvPr>
        </p:nvSpPr>
        <p:spPr>
          <a:xfrm>
            <a:off x="457200" y="1322477"/>
            <a:ext cx="8229600" cy="70784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x-none" sz="40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Статистические характеристики</a:t>
            </a:r>
          </a:p>
        </p:txBody>
      </p:sp>
      <p:sp>
        <p:nvSpPr>
          <p:cNvPr id="137" name="Shape 137"/>
          <p:cNvSpPr txBox="1">
            <a:spLocks noGrp="1"/>
          </p:cNvSpPr>
          <p:nvPr>
            <p:ph idx="1"/>
          </p:nvPr>
        </p:nvSpPr>
        <p:spPr>
          <a:xfrm>
            <a:off x="457200" y="2249424"/>
            <a:ext cx="8229600" cy="209284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65104"/>
              <a:buFont typeface="Arial"/>
              <a:buChar char="•"/>
            </a:pPr>
            <a:r>
              <a:rPr lang="x-none" sz="32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Среднее арифметическое</a:t>
            </a:r>
          </a:p>
          <a:p>
            <a:endParaRPr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65104"/>
              <a:buFont typeface="Arial"/>
              <a:buChar char="•"/>
            </a:pPr>
            <a:r>
              <a:rPr lang="x-none" sz="32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Мода</a:t>
            </a:r>
          </a:p>
          <a:p>
            <a:endParaRPr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Shape 142"/>
          <p:cNvGraphicFramePr/>
          <p:nvPr/>
        </p:nvGraphicFramePr>
        <p:xfrm>
          <a:off x="142844" y="1071546"/>
          <a:ext cx="8786873" cy="5572164"/>
        </p:xfrm>
        <a:graphic>
          <a:graphicData uri="http://schemas.openxmlformats.org/drawingml/2006/table">
            <a:tbl>
              <a:tblPr>
                <a:noFill/>
                <a:tableStyleId>{F71F08B3-BDC5-4EC1-9515-F7C21DC7BB75}</a:tableStyleId>
              </a:tblPr>
              <a:tblGrid>
                <a:gridCol w="1610833"/>
                <a:gridCol w="1032373"/>
                <a:gridCol w="785818"/>
                <a:gridCol w="825616"/>
                <a:gridCol w="1003946"/>
                <a:gridCol w="918388"/>
                <a:gridCol w="863510"/>
                <a:gridCol w="947441"/>
                <a:gridCol w="798948"/>
              </a:tblGrid>
              <a:tr h="1722518"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400" b="1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Характеристика 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34290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400" b="1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Вершок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400" b="1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Малая пядь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400" b="1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Великая пядь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400" b="1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Пядь с кувырком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400" b="1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Локоть с кулаком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400" b="1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Локоть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400" b="1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Большой локоть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400" b="1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Аршин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20115"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400" b="1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Приблизительное значение величины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600" b="1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4см 5мм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600" b="1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19см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600" b="1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23 см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600" b="1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27см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600" b="1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38см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600" b="1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46см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600" b="1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54см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600" b="1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72см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27638"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400" b="1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Среднее арифметическое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i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4,98</a:t>
                      </a:r>
                      <a:endParaRPr lang="ru-RU" b="1" i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i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17,24</a:t>
                      </a:r>
                      <a:endParaRPr lang="ru-RU" b="1" i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i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19,02</a:t>
                      </a:r>
                      <a:endParaRPr lang="ru-RU" b="1" i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i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22,94</a:t>
                      </a:r>
                      <a:endParaRPr lang="ru-RU" b="1" i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i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36,00</a:t>
                      </a:r>
                      <a:endParaRPr lang="ru-RU" b="1" i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1" i="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43,30</a:t>
                      </a:r>
                      <a:endParaRPr lang="ru-RU" b="1" i="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ru-RU" sz="1600" b="1" i="0" u="non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sym typeface="Times New Roman"/>
                        </a:rPr>
                        <a:t>60,20</a:t>
                      </a:r>
                      <a:endParaRPr lang="x-none" sz="1600" b="1" i="0" u="none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ru-RU" sz="1600" b="1" i="0" u="none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sym typeface="Times New Roman"/>
                        </a:rPr>
                        <a:t>71,40</a:t>
                      </a:r>
                      <a:endParaRPr lang="x-none" sz="1600" b="1" i="0" u="none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1893"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x-none" sz="1400" b="1" i="0" u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Мода</a:t>
                      </a: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ru-RU" sz="1600" b="1" i="0" u="none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5</a:t>
                      </a:r>
                      <a:endParaRPr lang="x-none" sz="1600" b="1" i="0" u="non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ru-RU" sz="1600" b="1" i="0" u="none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18</a:t>
                      </a:r>
                      <a:endParaRPr lang="x-none" sz="1600" b="1" i="0" u="non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ru-RU" sz="1600" b="1" i="0" u="none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19</a:t>
                      </a:r>
                      <a:endParaRPr lang="x-none" sz="1600" b="1" i="0" u="non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ru-RU" sz="1600" b="1" i="0" u="none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23</a:t>
                      </a:r>
                      <a:endParaRPr lang="x-none" sz="1600" b="1" i="0" u="non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ru-RU" sz="1600" b="1" i="0" u="none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37</a:t>
                      </a:r>
                      <a:endParaRPr lang="x-none" sz="1600" b="1" i="0" u="non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ru-RU" sz="1600" b="1" i="0" u="none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43</a:t>
                      </a:r>
                      <a:endParaRPr lang="x-none" sz="1600" b="1" i="0" u="non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ru-RU" sz="1600" b="1" i="0" u="none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62</a:t>
                      </a:r>
                      <a:endParaRPr lang="x-none" sz="1600" b="1" i="0" u="non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buSzPct val="25000"/>
                        <a:buFont typeface="Times New Roman"/>
                        <a:buNone/>
                      </a:pPr>
                      <a:r>
                        <a:rPr lang="ru-RU" sz="1600" b="1" i="0" u="none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72</a:t>
                      </a:r>
                      <a:endParaRPr lang="x-none" sz="1600" b="1" i="0" u="non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0" marR="0" marT="0" marB="0" anchor="ctr">
                    <a:lnL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3" name="Shape 143"/>
          <p:cNvSpPr txBox="1"/>
          <p:nvPr/>
        </p:nvSpPr>
        <p:spPr>
          <a:xfrm>
            <a:off x="323851" y="404664"/>
            <a:ext cx="8820149" cy="6413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1800"/>
              </a:spcBef>
              <a:buClr>
                <a:schemeClr val="lt1"/>
              </a:buClr>
              <a:buSzPct val="25000"/>
              <a:buFont typeface="Times New Roman"/>
              <a:buNone/>
            </a:pPr>
            <a:r>
              <a:rPr lang="x-none" sz="3600" b="0" i="0" u="none" strike="noStrike" cap="none" baseline="0">
                <a:solidFill>
                  <a:schemeClr val="tx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Результаты измерений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457200" y="476517"/>
            <a:ext cx="8229600" cy="7694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x-none" sz="44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Заключение</a:t>
            </a:r>
          </a:p>
        </p:txBody>
      </p:sp>
      <p:sp>
        <p:nvSpPr>
          <p:cNvPr id="149" name="Shape 149"/>
          <p:cNvSpPr txBox="1">
            <a:spLocks noGrp="1"/>
          </p:cNvSpPr>
          <p:nvPr>
            <p:ph idx="1"/>
          </p:nvPr>
        </p:nvSpPr>
        <p:spPr>
          <a:xfrm>
            <a:off x="457200" y="1628775"/>
            <a:ext cx="8229600" cy="4019522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just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Tahoma"/>
              <a:buNone/>
            </a:pPr>
            <a:r>
              <a:rPr lang="x-none" sz="28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«Наука начинается с тех пор, как начинают измерять. Точная наука немыслима без меры»</a:t>
            </a:r>
          </a:p>
          <a:p>
            <a:pPr marL="0" marR="0" lvl="0" indent="0" algn="r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Tahoma"/>
              <a:buNone/>
            </a:pPr>
            <a:r>
              <a:rPr lang="x-none" sz="28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 Д.И. Менделеев</a:t>
            </a:r>
          </a:p>
          <a:p>
            <a:endParaRPr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marR="0" lvl="0" indent="0" algn="just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Tahoma"/>
              <a:buNone/>
            </a:pPr>
            <a:r>
              <a:rPr lang="x-none" sz="28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В 1960 году на Генеральной конференции по мерам и весам представители 32 стран  приняли Международную систему единиц. </a:t>
            </a:r>
          </a:p>
          <a:p>
            <a:endParaRPr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marL="0" marR="0" lvl="0" indent="0" algn="just" rtl="0">
              <a:lnSpc>
                <a:spcPct val="8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Tahoma"/>
              <a:buNone/>
            </a:pPr>
            <a:r>
              <a:rPr lang="x-none" sz="28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С 1963 года этой системой пользуются во всех областях науки, техники и народного хозяйства</a:t>
            </a:r>
            <a:r>
              <a:rPr lang="x-none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423336"/>
            <a:ext cx="8229600" cy="7694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x-none" sz="44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Мы решили выяснить: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idx="1"/>
          </p:nvPr>
        </p:nvSpPr>
        <p:spPr>
          <a:xfrm>
            <a:off x="755576" y="1556793"/>
            <a:ext cx="7931224" cy="467816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pPr lvl="0"/>
            <a:r>
              <a:rPr lang="ru-RU" sz="3200" dirty="0" smtClean="0"/>
              <a:t>Как появились меры длины?</a:t>
            </a:r>
          </a:p>
          <a:p>
            <a:pPr lvl="0"/>
            <a:r>
              <a:rPr lang="ru-RU" sz="3200" dirty="0" smtClean="0"/>
              <a:t>Как измеряли на Руси?</a:t>
            </a:r>
          </a:p>
          <a:p>
            <a:pPr lvl="0"/>
            <a:r>
              <a:rPr lang="ru-RU" sz="3200" dirty="0" smtClean="0"/>
              <a:t>Где в настоящее время можно услышать упоминание о русских старинных мерах?</a:t>
            </a:r>
          </a:p>
          <a:p>
            <a:pPr lvl="0"/>
            <a:r>
              <a:rPr lang="ru-RU" sz="3200" dirty="0" smtClean="0"/>
              <a:t>Пользуются ли в настоящее время старинными русскими мерами длины? Где и для чего?</a:t>
            </a:r>
          </a:p>
          <a:p>
            <a:pPr lvl="0"/>
            <a:r>
              <a:rPr lang="ru-RU" sz="3200" dirty="0" smtClean="0"/>
              <a:t>Изменились ли значения русских мер длины для современного человека?</a:t>
            </a:r>
            <a:endParaRPr lang="ru-RU" sz="3200"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 txBox="1">
            <a:spLocks noGrp="1"/>
          </p:cNvSpPr>
          <p:nvPr>
            <p:ph type="title"/>
          </p:nvPr>
        </p:nvSpPr>
        <p:spPr>
          <a:xfrm>
            <a:off x="457200" y="423336"/>
            <a:ext cx="8229600" cy="7694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x-none" sz="4400" b="1" i="0" u="none" strike="noStrike" cap="none" baseline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Цель работы</a:t>
            </a:r>
            <a:r>
              <a:rPr lang="x-none" sz="4400" b="0" i="0" u="none" strike="noStrike" cap="none" baseline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: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idx="1"/>
          </p:nvPr>
        </p:nvSpPr>
        <p:spPr>
          <a:xfrm>
            <a:off x="684212" y="2017711"/>
            <a:ext cx="7991475" cy="36163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indent="0" algn="just">
              <a:spcBef>
                <a:spcPts val="640"/>
              </a:spcBef>
              <a:buClr>
                <a:schemeClr val="hlink"/>
              </a:buClr>
              <a:buSzPct val="25000"/>
              <a:buNone/>
            </a:pP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</a:t>
            </a:r>
            <a:r>
              <a:rPr lang="x-none" sz="3200" i="0" u="none" strike="noStrike" cap="none" baseline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 </a:t>
            </a:r>
            <a:r>
              <a:rPr lang="x-none" sz="320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основе исследования происхождения русской системы мер длины, показать практическое ее применение на современном этапе, экспериментальным путем установить длину старинных </a:t>
            </a:r>
            <a:r>
              <a:rPr lang="x-none" sz="3200" i="0" u="none" strike="noStrike" cap="none" baseline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русских мер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ea typeface="Times New Roman"/>
                <a:cs typeface="Times New Roman" pitchFamily="18" charset="0"/>
                <a:sym typeface="Times New Roman"/>
              </a:rPr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отношение современного человека.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Times New Roman"/>
              <a:buNone/>
            </a:pPr>
            <a:endParaRPr lang="x-none" sz="3200" b="0" i="0" u="none" strike="noStrike" cap="none" baseline="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457200" y="1014701"/>
            <a:ext cx="8229600" cy="132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x-none" sz="4000" b="1" i="0" u="none" strike="noStrike" cap="none" baseline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Любопытные способы измерений</a:t>
            </a:r>
            <a:r>
              <a:rPr lang="x-none" sz="4000" b="0" i="0" u="none" strike="noStrike" cap="none" baseline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idx="1"/>
          </p:nvPr>
        </p:nvSpPr>
        <p:spPr>
          <a:xfrm>
            <a:off x="457200" y="2249424"/>
            <a:ext cx="8229600" cy="449195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65104"/>
              <a:buFont typeface="Arial"/>
              <a:buChar char="•"/>
            </a:pPr>
            <a:r>
              <a:rPr lang="x-none" sz="3200" b="0" i="1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У славян</a:t>
            </a:r>
            <a:r>
              <a:rPr lang="x-none" sz="32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 была такая мера длины, как «вержение камня», «перестрел» , «бычачий рев» , «пушечный выстрел»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65104"/>
              <a:buFont typeface="Arial"/>
              <a:buChar char="•"/>
            </a:pPr>
            <a:r>
              <a:rPr lang="x-none" sz="3200" b="0" i="1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У эстонских моряков</a:t>
            </a:r>
            <a:r>
              <a:rPr lang="x-none" sz="32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 – «три трубки»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65104"/>
              <a:buFont typeface="Arial"/>
              <a:buChar char="•"/>
            </a:pPr>
            <a:r>
              <a:rPr lang="x-none" sz="3200" b="0" i="1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В Японии</a:t>
            </a:r>
            <a:r>
              <a:rPr lang="x-none" sz="32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 – «соломенный башмак»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65104"/>
              <a:buFont typeface="Arial"/>
              <a:buChar char="•"/>
            </a:pPr>
            <a:r>
              <a:rPr lang="x-none" sz="3200" b="0" i="1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В Испании</a:t>
            </a:r>
            <a:r>
              <a:rPr lang="x-none" sz="32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 – «сигара»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65104"/>
              <a:buFont typeface="Arial"/>
              <a:buChar char="•"/>
            </a:pPr>
            <a:r>
              <a:rPr lang="x-none" sz="3200" b="0" i="1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В Сибири</a:t>
            </a:r>
            <a:r>
              <a:rPr lang="x-none" sz="32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 – бука</a:t>
            </a:r>
          </a:p>
          <a:p>
            <a:pPr marL="342900" marR="0" lvl="0" indent="-342900" algn="l" rtl="0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65104"/>
              <a:buFont typeface="Arial"/>
              <a:buChar char="•"/>
            </a:pPr>
            <a:r>
              <a:rPr lang="x-none" sz="3200" b="0" i="1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У римлян</a:t>
            </a:r>
            <a:r>
              <a:rPr lang="x-none" sz="32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 - югер . </a:t>
            </a:r>
          </a:p>
          <a:p>
            <a:endParaRPr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Shape 79"/>
          <p:cNvSpPr txBox="1">
            <a:spLocks noGrp="1"/>
          </p:cNvSpPr>
          <p:nvPr>
            <p:ph type="title"/>
          </p:nvPr>
        </p:nvSpPr>
        <p:spPr>
          <a:xfrm>
            <a:off x="457200" y="1014701"/>
            <a:ext cx="8229600" cy="132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x-none" sz="4000" b="0" i="0" u="none" strike="noStrike" cap="none" baseline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Единицы измерения Древней Руси</a:t>
            </a:r>
          </a:p>
        </p:txBody>
      </p:sp>
      <p:sp>
        <p:nvSpPr>
          <p:cNvPr id="80" name="Shape 80"/>
          <p:cNvSpPr txBox="1">
            <a:spLocks noGrp="1"/>
          </p:cNvSpPr>
          <p:nvPr>
            <p:ph idx="1"/>
          </p:nvPr>
        </p:nvSpPr>
        <p:spPr>
          <a:xfrm>
            <a:off x="457200" y="2249424"/>
            <a:ext cx="8229600" cy="3431668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65104"/>
              <a:buFont typeface="Arial"/>
              <a:buChar char="•"/>
            </a:pPr>
            <a:r>
              <a:rPr lang="x-none" sz="32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Перст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65104"/>
              <a:buFont typeface="Arial"/>
              <a:buChar char="•"/>
            </a:pPr>
            <a:r>
              <a:rPr lang="x-none" sz="32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Вершок 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65104"/>
              <a:buFont typeface="Arial"/>
              <a:buChar char="•"/>
            </a:pPr>
            <a:r>
              <a:rPr lang="x-none" sz="3200" b="0" i="0" u="none" strike="noStrike" cap="none" baseline="0" smtClean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Пядь </a:t>
            </a:r>
            <a:endParaRPr lang="x-none" sz="3200" b="0" i="0" u="none" strike="noStrike" cap="none" baseline="0">
              <a:solidFill>
                <a:schemeClr val="tx1">
                  <a:lumMod val="85000"/>
                  <a:lumOff val="15000"/>
                </a:schemeClr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65104"/>
              <a:buFont typeface="Arial"/>
              <a:buChar char="•"/>
            </a:pPr>
            <a:r>
              <a:rPr lang="x-none" sz="32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Сажень 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65104"/>
              <a:buFont typeface="Arial"/>
              <a:buChar char="•"/>
            </a:pPr>
            <a:r>
              <a:rPr lang="x-none" sz="32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Локоть </a:t>
            </a:r>
          </a:p>
          <a:p>
            <a:pPr marL="342900" marR="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65104"/>
              <a:buFont typeface="Arial"/>
              <a:buChar char="•"/>
            </a:pPr>
            <a:r>
              <a:rPr lang="x-none" sz="32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Аршин </a:t>
            </a:r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Shape 85"/>
          <p:cNvSpPr txBox="1">
            <a:spLocks noGrp="1"/>
          </p:cNvSpPr>
          <p:nvPr>
            <p:ph type="title"/>
          </p:nvPr>
        </p:nvSpPr>
        <p:spPr>
          <a:xfrm>
            <a:off x="1357290" y="357166"/>
            <a:ext cx="3383280" cy="8778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x-none" sz="4400" b="0" i="0" u="none" strike="noStrike" cap="none" baseline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ПЕРСТ</a:t>
            </a:r>
          </a:p>
        </p:txBody>
      </p:sp>
      <p:sp>
        <p:nvSpPr>
          <p:cNvPr id="86" name="Shape 86"/>
          <p:cNvSpPr txBox="1">
            <a:spLocks noGrp="1"/>
          </p:cNvSpPr>
          <p:nvPr>
            <p:ph sz="half" idx="1"/>
          </p:nvPr>
        </p:nvSpPr>
        <p:spPr>
          <a:xfrm>
            <a:off x="5429256" y="1142984"/>
            <a:ext cx="3530716" cy="3539390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Tahoma"/>
              <a:buNone/>
            </a:pPr>
            <a:r>
              <a:rPr lang="x-none" sz="32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Русский перст был равен ширине указательного пальца, что составляет примерно 2 см. </a:t>
            </a:r>
          </a:p>
        </p:txBody>
      </p:sp>
      <p:pic>
        <p:nvPicPr>
          <p:cNvPr id="1026" name="Picture 2" descr="D:\i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785926"/>
            <a:ext cx="3690963" cy="4429156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 txBox="1">
            <a:spLocks noGrp="1"/>
          </p:cNvSpPr>
          <p:nvPr>
            <p:ph type="title"/>
          </p:nvPr>
        </p:nvSpPr>
        <p:spPr>
          <a:xfrm>
            <a:off x="468312" y="705911"/>
            <a:ext cx="8229600" cy="7694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x-none" sz="4400" b="0" i="0" u="none" strike="noStrike" cap="none" baseline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ВЕРШОК</a:t>
            </a:r>
          </a:p>
        </p:txBody>
      </p:sp>
      <p:sp>
        <p:nvSpPr>
          <p:cNvPr id="92" name="Shape 92"/>
          <p:cNvSpPr txBox="1">
            <a:spLocks noGrp="1"/>
          </p:cNvSpPr>
          <p:nvPr>
            <p:ph idx="1"/>
          </p:nvPr>
        </p:nvSpPr>
        <p:spPr>
          <a:xfrm>
            <a:off x="457200" y="1700211"/>
            <a:ext cx="8229600" cy="156962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640"/>
              </a:spcBef>
              <a:spcAft>
                <a:spcPts val="0"/>
              </a:spcAft>
              <a:buClr>
                <a:schemeClr val="hlink"/>
              </a:buClr>
              <a:buSzPct val="25000"/>
              <a:buFont typeface="Tahoma"/>
              <a:buNone/>
            </a:pPr>
            <a:r>
              <a:rPr lang="x-none" sz="32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определялся длиной двух фаланг указательного пальца, а это приблизительно 4см 5 мм. </a:t>
            </a:r>
          </a:p>
        </p:txBody>
      </p:sp>
      <p:sp>
        <p:nvSpPr>
          <p:cNvPr id="93" name="Shape 93"/>
          <p:cNvSpPr/>
          <p:nvPr/>
        </p:nvSpPr>
        <p:spPr>
          <a:xfrm>
            <a:off x="3059111" y="3716337"/>
            <a:ext cx="3097211" cy="2406650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title"/>
          </p:nvPr>
        </p:nvSpPr>
        <p:spPr>
          <a:xfrm>
            <a:off x="539552" y="836712"/>
            <a:ext cx="8229600" cy="7694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x-none" sz="4400" b="0" i="0" u="none" strike="noStrike" cap="none" baseline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ПЯДЬ</a:t>
            </a:r>
          </a:p>
        </p:txBody>
      </p:sp>
      <p:sp>
        <p:nvSpPr>
          <p:cNvPr id="106" name="Shape 106"/>
          <p:cNvSpPr txBox="1">
            <a:spLocks noGrp="1"/>
          </p:cNvSpPr>
          <p:nvPr>
            <p:ph idx="1"/>
          </p:nvPr>
        </p:nvSpPr>
        <p:spPr>
          <a:xfrm>
            <a:off x="457200" y="1557337"/>
            <a:ext cx="8229600" cy="28797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55600" marR="0" lvl="0" indent="-3556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972"/>
              <a:buFont typeface="Arial"/>
              <a:buChar char="•"/>
            </a:pPr>
            <a:r>
              <a:rPr lang="x-none" sz="2400" b="0" i="0" u="sng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Малая пядь</a:t>
            </a:r>
            <a:r>
              <a:rPr lang="x-none" sz="24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 - расстоянием между концами растянутых большого и указательного пальцев, примерно 19 см. </a:t>
            </a:r>
          </a:p>
          <a:p>
            <a:pPr marL="355600" marR="0" lvl="0" indent="-3556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972"/>
              <a:buFont typeface="Arial"/>
              <a:buChar char="•"/>
            </a:pPr>
            <a:r>
              <a:rPr lang="x-none" sz="2400" b="0" i="0" u="sng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Великая пядь</a:t>
            </a:r>
            <a:r>
              <a:rPr lang="x-none" sz="24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 - расстоянию между концами большого пальца и мизинца, примерно 23 см. </a:t>
            </a:r>
          </a:p>
          <a:p>
            <a:pPr marL="355600" marR="0" lvl="0" indent="-355600" algn="l" rtl="0">
              <a:lnSpc>
                <a:spcPct val="90000"/>
              </a:lnSpc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ct val="65972"/>
              <a:buFont typeface="Arial"/>
              <a:buChar char="•"/>
            </a:pPr>
            <a:r>
              <a:rPr lang="x-none" sz="2400" b="0" i="0" u="sng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Пядь с кувырком</a:t>
            </a:r>
            <a:r>
              <a:rPr lang="x-none" sz="24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 - малая пядь и две длины сустава указательного (по некоторым источникам – среднего) пальца, примерно 27 см.</a:t>
            </a:r>
          </a:p>
        </p:txBody>
      </p:sp>
      <p:grpSp>
        <p:nvGrpSpPr>
          <p:cNvPr id="107" name="Shape 107"/>
          <p:cNvGrpSpPr/>
          <p:nvPr/>
        </p:nvGrpSpPr>
        <p:grpSpPr>
          <a:xfrm>
            <a:off x="1547812" y="4724399"/>
            <a:ext cx="6335712" cy="1511300"/>
            <a:chOff x="4129087" y="11229975"/>
            <a:chExt cx="13209586" cy="3074987"/>
          </a:xfrm>
        </p:grpSpPr>
        <p:sp>
          <p:nvSpPr>
            <p:cNvPr id="108" name="Shape 108"/>
            <p:cNvSpPr/>
            <p:nvPr/>
          </p:nvSpPr>
          <p:spPr>
            <a:xfrm>
              <a:off x="4129087" y="11229975"/>
              <a:ext cx="3155949" cy="2978149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</p:spPr>
        </p:sp>
        <p:sp>
          <p:nvSpPr>
            <p:cNvPr id="109" name="Shape 109"/>
            <p:cNvSpPr/>
            <p:nvPr/>
          </p:nvSpPr>
          <p:spPr>
            <a:xfrm>
              <a:off x="8415336" y="11229975"/>
              <a:ext cx="3187700" cy="2946399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</p:spPr>
        </p:sp>
        <p:sp>
          <p:nvSpPr>
            <p:cNvPr id="110" name="Shape 110"/>
            <p:cNvSpPr/>
            <p:nvPr/>
          </p:nvSpPr>
          <p:spPr>
            <a:xfrm>
              <a:off x="12701586" y="11229975"/>
              <a:ext cx="4637087" cy="3074987"/>
            </a:xfrm>
            <a:prstGeom prst="rect">
              <a:avLst/>
            </a:prstGeom>
            <a:blipFill>
              <a:blip r:embed="rId5"/>
              <a:stretch>
                <a:fillRect/>
              </a:stretch>
            </a:blipFill>
          </p:spPr>
        </p:sp>
      </p:grp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 txBox="1">
            <a:spLocks noGrp="1"/>
          </p:cNvSpPr>
          <p:nvPr>
            <p:ph type="title"/>
          </p:nvPr>
        </p:nvSpPr>
        <p:spPr>
          <a:xfrm>
            <a:off x="468312" y="478899"/>
            <a:ext cx="8229600" cy="76940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ct val="25000"/>
              <a:buFont typeface="Tahoma"/>
              <a:buNone/>
            </a:pPr>
            <a:r>
              <a:rPr lang="x-none" sz="4400" b="0" i="0" u="none" strike="noStrike" cap="none" baseline="0">
                <a:solidFill>
                  <a:schemeClr val="tx1"/>
                </a:solidFill>
                <a:latin typeface="Tahoma"/>
                <a:ea typeface="Tahoma"/>
                <a:cs typeface="Tahoma"/>
                <a:sym typeface="Tahoma"/>
              </a:rPr>
              <a:t>ЛОКОТЬ</a:t>
            </a:r>
          </a:p>
        </p:txBody>
      </p:sp>
      <p:sp>
        <p:nvSpPr>
          <p:cNvPr id="116" name="Shape 116"/>
          <p:cNvSpPr txBox="1">
            <a:spLocks noGrp="1"/>
          </p:cNvSpPr>
          <p:nvPr>
            <p:ph idx="1"/>
          </p:nvPr>
        </p:nvSpPr>
        <p:spPr>
          <a:xfrm>
            <a:off x="539750" y="1484312"/>
            <a:ext cx="8208962" cy="295275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spAutoFit/>
          </a:bodyPr>
          <a:lstStyle/>
          <a:p>
            <a:pPr marL="355600" marR="0" lvl="0" indent="-355600" algn="just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x-none" sz="28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x-none" sz="28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расстояние от локтевого сгиба до конца вытянутого среднего пальца или сжатой в кулак кисти руки, что составляло примерно     46 см и 38 см соответственно.</a:t>
            </a:r>
          </a:p>
          <a:p>
            <a:pPr marL="355600" marR="0" lvl="0" indent="-355600" algn="just" rtl="0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ct val="65476"/>
              <a:buFont typeface="Arial"/>
              <a:buChar char="•"/>
            </a:pPr>
            <a:r>
              <a:rPr lang="x-none" sz="28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lang="x-none" sz="2800" b="0" i="0" u="sng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большой локоть</a:t>
            </a:r>
            <a:r>
              <a:rPr lang="x-none" sz="2800" b="0" i="0" u="none" strike="noStrike" cap="none" baseline="0">
                <a:solidFill>
                  <a:schemeClr val="tx1">
                    <a:lumMod val="85000"/>
                    <a:lumOff val="15000"/>
                  </a:schemeClr>
                </a:solidFill>
                <a:latin typeface="Tahoma"/>
                <a:ea typeface="Tahoma"/>
                <a:cs typeface="Tahoma"/>
                <a:sym typeface="Tahoma"/>
              </a:rPr>
              <a:t>, равен длине руки от основания плеча до большого пальца, а это приблизительно 54 см </a:t>
            </a:r>
          </a:p>
        </p:txBody>
      </p:sp>
      <p:sp>
        <p:nvSpPr>
          <p:cNvPr id="117" name="Shape 117"/>
          <p:cNvSpPr/>
          <p:nvPr/>
        </p:nvSpPr>
        <p:spPr>
          <a:xfrm>
            <a:off x="539750" y="4652962"/>
            <a:ext cx="5184775" cy="162718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</p:sp>
      <p:sp>
        <p:nvSpPr>
          <p:cNvPr id="118" name="Shape 118"/>
          <p:cNvSpPr/>
          <p:nvPr/>
        </p:nvSpPr>
        <p:spPr>
          <a:xfrm>
            <a:off x="5940425" y="4652962"/>
            <a:ext cx="2879724" cy="1584325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107</TotalTime>
  <Words>498</Words>
  <Application>Microsoft Office PowerPoint</Application>
  <PresentationFormat>Экран (4:3)</PresentationFormat>
  <Paragraphs>142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Городская</vt:lpstr>
      <vt:lpstr>Старинные меры длины</vt:lpstr>
      <vt:lpstr>Мы решили выяснить:</vt:lpstr>
      <vt:lpstr>Цель работы:</vt:lpstr>
      <vt:lpstr>Любопытные способы измерений </vt:lpstr>
      <vt:lpstr>Единицы измерения Древней Руси</vt:lpstr>
      <vt:lpstr>ПЕРСТ</vt:lpstr>
      <vt:lpstr>ВЕРШОК</vt:lpstr>
      <vt:lpstr>ПЯДЬ</vt:lpstr>
      <vt:lpstr>ЛОКОТЬ</vt:lpstr>
      <vt:lpstr>АРШИН</vt:lpstr>
      <vt:lpstr>Установление длины старинных русских мер опытным путем </vt:lpstr>
      <vt:lpstr>Статистические характеристики</vt:lpstr>
      <vt:lpstr>Слайд 13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Старинные меры длины</dc:title>
  <cp:lastModifiedBy>Speed_XP</cp:lastModifiedBy>
  <cp:revision>10</cp:revision>
  <dcterms:modified xsi:type="dcterms:W3CDTF">2012-05-03T17:26:44Z</dcterms:modified>
</cp:coreProperties>
</file>