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73" r:id="rId2"/>
    <p:sldId id="274" r:id="rId3"/>
    <p:sldId id="275" r:id="rId4"/>
    <p:sldId id="276" r:id="rId5"/>
    <p:sldId id="292" r:id="rId6"/>
    <p:sldId id="280" r:id="rId7"/>
    <p:sldId id="282" r:id="rId8"/>
    <p:sldId id="299" r:id="rId9"/>
    <p:sldId id="278" r:id="rId10"/>
    <p:sldId id="284" r:id="rId11"/>
    <p:sldId id="286" r:id="rId12"/>
    <p:sldId id="285" r:id="rId13"/>
    <p:sldId id="297" r:id="rId14"/>
    <p:sldId id="290" r:id="rId15"/>
    <p:sldId id="311" r:id="rId16"/>
    <p:sldId id="296" r:id="rId17"/>
    <p:sldId id="263" r:id="rId18"/>
    <p:sldId id="313" r:id="rId19"/>
    <p:sldId id="308" r:id="rId20"/>
    <p:sldId id="293" r:id="rId21"/>
    <p:sldId id="294" r:id="rId22"/>
    <p:sldId id="300" r:id="rId23"/>
    <p:sldId id="301" r:id="rId24"/>
    <p:sldId id="310" r:id="rId25"/>
    <p:sldId id="303" r:id="rId26"/>
    <p:sldId id="304" r:id="rId27"/>
    <p:sldId id="269" r:id="rId28"/>
    <p:sldId id="312" r:id="rId29"/>
    <p:sldId id="305" r:id="rId30"/>
    <p:sldId id="306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917D376-39CA-402B-88C5-62617E17F5D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D601C45-6F61-4C1E-A529-70225824E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2A659E2-3A99-4681-BBD6-AF8C037B13CD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E4A6F3-2D40-4395-B72F-3F51EEE27E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1D7EA1-70D8-4125-B2BB-8E8A0DA29F5E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00740E-9DEE-4993-A185-09B0B2A97BBC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57CC989-BB87-4611-9C16-1D087B53FAD6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F697AE-A681-4D7A-875E-DC9F01FF7E27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BB3258-3166-4C63-9C23-B4775EDDDD72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B579AD-237B-45E9-9F6E-B86B2A73A5B0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451C3E-B8C5-488A-8B3B-843F23BC4878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8A6123-0A27-4860-A558-EFB3DF153EBB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B2711A-9D75-4CBF-A696-BC09192E35C5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2353268-9FC1-4F3E-B8FD-AA828F9511E4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FBB40C-7E39-4C3F-8893-86753CA5BD41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E10B447-CD93-4CA0-9E5E-5C96144F0CFF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78B41F-CD82-483C-9C8B-598DBE810EB5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601C45-6F61-4C1E-A529-70225824EE29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D591F2-0B52-4CE2-BF6F-B05C9FF9C103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F4EB716-D357-4B85-A5DA-94FB36AE3ED8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FFC9C1-4F41-4B6C-81EF-432A30D4F050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9F1021C-32E3-40DF-A36C-CF321FDC15E4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601C45-6F61-4C1E-A529-70225824EE29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601C45-6F61-4C1E-A529-70225824EE29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92ADDC-0E4A-4DD3-B65B-317DCB9876B7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601C45-6F61-4C1E-A529-70225824EE29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07BDD4-3540-4087-91EA-EE021C830021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663B96-40B6-4D1C-82A6-D1A0B8D626D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561DA5-D682-42F2-83BE-C88518947363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A174006-58BF-4DA7-804E-1DE6D088C0D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D601C45-6F61-4C1E-A529-70225824EE2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33F6FC-F444-45CB-95CF-D0356302CAFF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4B79-B889-4265-A1A8-387D977213A2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C82EA-BCBE-42AB-A955-778EB160D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EF9A3-6730-4348-81E8-48E51AA9E40D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E2CBD-6609-4C96-BD65-F8900764F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0A3C8-B26E-4A69-9E7D-4FF54851434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408FE-3DAE-48D4-896A-0B1C56C2A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2625" y="609600"/>
            <a:ext cx="8080375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7FAEEA17-505F-453F-98E3-CEE5EEA314A0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814F6-AF54-4460-AB68-245AC3486F3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D2159-F081-4A23-830B-DA8A2362D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889BF-8C80-4106-9D80-55AD7D41F9D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A9083-FF6F-4300-A28A-2AB6E8ABA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59C95-2A00-4B30-B6F0-647F4A09B9EB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45040-F7D1-494F-9B85-414C9028F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A7DBA-AC19-41C1-BF22-F9B94A01AFBE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960C8-24E7-4474-ADC3-11329A4D6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F96C-9600-400B-B8B7-BEB873C2A266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E53DB-FCDA-405B-9994-F24920A8E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42EE2-6E7A-4793-9F29-1EA15ECDE82A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6D1ED-1E2E-491E-8172-2D7812446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4D955-BA01-46EF-804E-FD7049B5E3B1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7B60-057E-44D4-A9DA-EC83685B04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2440B-63D2-4E45-89C5-DE455E8AA74C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634A0-2804-4922-86E9-F618F3AFC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957346-AC32-4C9B-921E-6A452B2EA7B5}" type="datetimeFigureOut">
              <a:rPr lang="ru-RU"/>
              <a:pPr>
                <a:defRPr/>
              </a:pPr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4BAF7D-5E11-4F01-ADD2-0DB525F7F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9.gif"/><Relationship Id="rId2" Type="http://schemas.openxmlformats.org/officeDocument/2006/relationships/slideLayout" Target="../slideLayouts/slideLayout12.xml"/><Relationship Id="rId1" Type="http://schemas.openxmlformats.org/officeDocument/2006/relationships/audio" Target="file:///D:\&#1096;&#1082;&#1086;&#1083;&#1072;\11-12%20&#1091;&#1095;&#1077;&#1073;&#1085;%20&#1075;&#1086;&#1076;\&#1052;&#1054;&#1049;%20&#1054;&#1058;&#1050;&#1056;&#1067;&#1058;%20&#1059;&#1056;&#1054;&#1050;\&#1052;&#1054;&#1049;%20&#1059;&#1056;&#1054;&#1050;%201&#1060;\&#1044;&#1086;&#1078;&#1076;&#1100;.mp3" TargetMode="External"/><Relationship Id="rId6" Type="http://schemas.openxmlformats.org/officeDocument/2006/relationships/image" Target="../media/image28.jpeg"/><Relationship Id="rId5" Type="http://schemas.openxmlformats.org/officeDocument/2006/relationships/image" Target="../media/image27.gif"/><Relationship Id="rId10" Type="http://schemas.openxmlformats.org/officeDocument/2006/relationships/image" Target="../media/image32.png"/><Relationship Id="rId4" Type="http://schemas.openxmlformats.org/officeDocument/2006/relationships/image" Target="../media/image26.gif"/><Relationship Id="rId9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9.jpeg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9.jpe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Instal\1\Disk2\PFiles\MSOffice\Clipart\standard\stddir1\bd05090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068960"/>
            <a:ext cx="35814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2195736" y="692696"/>
            <a:ext cx="6067425" cy="11430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 cap="sq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Русский язык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9952" y="5733256"/>
            <a:ext cx="285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 </a:t>
            </a:r>
            <a:r>
              <a:rPr lang="ru-RU" dirty="0" smtClean="0"/>
              <a:t>«Г» класс</a:t>
            </a:r>
          </a:p>
          <a:p>
            <a:pPr algn="ctr"/>
            <a:r>
              <a:rPr lang="ru-RU" dirty="0" smtClean="0"/>
              <a:t>Учитель: </a:t>
            </a:r>
            <a:r>
              <a:rPr lang="ru-RU" dirty="0" err="1" smtClean="0"/>
              <a:t>Махусаева</a:t>
            </a:r>
            <a:r>
              <a:rPr lang="ru-RU" dirty="0" smtClean="0"/>
              <a:t> Л.В.</a:t>
            </a:r>
            <a:endParaRPr lang="ru-RU" dirty="0"/>
          </a:p>
        </p:txBody>
      </p:sp>
      <p:pic>
        <p:nvPicPr>
          <p:cNvPr id="6" name="Рисунок 5" descr="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060848"/>
            <a:ext cx="1689788" cy="1584176"/>
          </a:xfrm>
          <a:prstGeom prst="rect">
            <a:avLst/>
          </a:prstGeom>
        </p:spPr>
      </p:pic>
      <p:pic>
        <p:nvPicPr>
          <p:cNvPr id="7" name="Рисунок 6" descr="18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103309">
            <a:off x="415303" y="731536"/>
            <a:ext cx="1092378" cy="101831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468313" y="476250"/>
            <a:ext cx="8170862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dirty="0"/>
              <a:t>Не заботясь о погоде</a:t>
            </a:r>
          </a:p>
          <a:p>
            <a:pPr eaLnBrk="0" hangingPunct="0"/>
            <a:r>
              <a:rPr lang="ru-RU" sz="4000" dirty="0"/>
              <a:t>В сарафане белом ходит.</a:t>
            </a:r>
          </a:p>
          <a:p>
            <a:pPr eaLnBrk="0" hangingPunct="0"/>
            <a:r>
              <a:rPr lang="ru-RU" sz="4000" dirty="0"/>
              <a:t>А в один из тёплых дней</a:t>
            </a:r>
          </a:p>
          <a:p>
            <a:pPr eaLnBrk="0" hangingPunct="0"/>
            <a:r>
              <a:rPr lang="ru-RU" sz="4000" dirty="0"/>
              <a:t>Май серёжки дарит ей.</a:t>
            </a:r>
          </a:p>
        </p:txBody>
      </p:sp>
      <p:pic>
        <p:nvPicPr>
          <p:cNvPr id="28674" name="Picture 2" descr="C:\Users\Компас\Pictures\Silver_Birch_T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2492375"/>
            <a:ext cx="22987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55875" y="5445125"/>
            <a:ext cx="41036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/>
              <a:t>б</a:t>
            </a:r>
            <a:r>
              <a:rPr lang="ru-RU" sz="4800" b="1">
                <a:solidFill>
                  <a:srgbClr val="FF0000"/>
                </a:solidFill>
              </a:rPr>
              <a:t>е</a:t>
            </a:r>
            <a:r>
              <a:rPr lang="ru-RU" sz="4800" b="1"/>
              <a:t>рёза</a:t>
            </a:r>
          </a:p>
        </p:txBody>
      </p:sp>
      <p:pic>
        <p:nvPicPr>
          <p:cNvPr id="5" name="Рисунок 4" descr="J025450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332656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омпас\Pictures\post-109071-12857258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3357563"/>
            <a:ext cx="43132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68313" y="620713"/>
            <a:ext cx="8207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/>
              <a:t>Лиственное дерево с белой корой и небольшими сердцевидными листьями.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68313" y="588963"/>
            <a:ext cx="84963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/>
              <a:t>Название дерево получило по цвету коры. У древних славян существовало слово </a:t>
            </a:r>
            <a:r>
              <a:rPr lang="ru-RU" sz="3600">
                <a:solidFill>
                  <a:srgbClr val="0070C0"/>
                </a:solidFill>
              </a:rPr>
              <a:t>«б</a:t>
            </a:r>
            <a:r>
              <a:rPr lang="ru-RU" sz="3600">
                <a:solidFill>
                  <a:srgbClr val="FF0000"/>
                </a:solidFill>
              </a:rPr>
              <a:t>е</a:t>
            </a:r>
            <a:r>
              <a:rPr lang="ru-RU" sz="3600">
                <a:solidFill>
                  <a:srgbClr val="0070C0"/>
                </a:solidFill>
              </a:rPr>
              <a:t>р»</a:t>
            </a:r>
            <a:r>
              <a:rPr lang="ru-RU" sz="3600"/>
              <a:t>,</a:t>
            </a:r>
            <a:r>
              <a:rPr lang="ru-RU" sz="3600">
                <a:solidFill>
                  <a:srgbClr val="0070C0"/>
                </a:solidFill>
              </a:rPr>
              <a:t> </a:t>
            </a:r>
            <a:r>
              <a:rPr lang="ru-RU" sz="3600"/>
              <a:t>которое означало «светлый, ясный, блестящий, белый». Именно от </a:t>
            </a:r>
            <a:r>
              <a:rPr lang="ru-RU" sz="3600">
                <a:solidFill>
                  <a:srgbClr val="0070C0"/>
                </a:solidFill>
              </a:rPr>
              <a:t>«б</a:t>
            </a:r>
            <a:r>
              <a:rPr lang="ru-RU" sz="3600">
                <a:solidFill>
                  <a:srgbClr val="FF0000"/>
                </a:solidFill>
              </a:rPr>
              <a:t>е</a:t>
            </a:r>
            <a:r>
              <a:rPr lang="ru-RU" sz="3600">
                <a:solidFill>
                  <a:srgbClr val="0070C0"/>
                </a:solidFill>
              </a:rPr>
              <a:t>р» </a:t>
            </a:r>
            <a:r>
              <a:rPr lang="ru-RU" sz="3600"/>
              <a:t>и образовалось сначала слово </a:t>
            </a:r>
            <a:r>
              <a:rPr lang="ru-RU" sz="3600">
                <a:solidFill>
                  <a:srgbClr val="0070C0"/>
                </a:solidFill>
              </a:rPr>
              <a:t>«б</a:t>
            </a:r>
            <a:r>
              <a:rPr lang="ru-RU" sz="3600">
                <a:solidFill>
                  <a:srgbClr val="FF0000"/>
                </a:solidFill>
              </a:rPr>
              <a:t>е</a:t>
            </a:r>
            <a:r>
              <a:rPr lang="ru-RU" sz="3600">
                <a:solidFill>
                  <a:srgbClr val="0070C0"/>
                </a:solidFill>
              </a:rPr>
              <a:t>рза»</a:t>
            </a:r>
            <a:r>
              <a:rPr lang="ru-RU" sz="3600"/>
              <a:t>,</a:t>
            </a:r>
            <a:r>
              <a:rPr lang="ru-RU" sz="3600">
                <a:solidFill>
                  <a:srgbClr val="0070C0"/>
                </a:solidFill>
              </a:rPr>
              <a:t> </a:t>
            </a:r>
            <a:r>
              <a:rPr lang="ru-RU" sz="3600"/>
              <a:t>а потом слово </a:t>
            </a:r>
            <a:r>
              <a:rPr lang="ru-RU" sz="3600">
                <a:solidFill>
                  <a:srgbClr val="0070C0"/>
                </a:solidFill>
              </a:rPr>
              <a:t>«б</a:t>
            </a:r>
            <a:r>
              <a:rPr lang="ru-RU" sz="3600">
                <a:solidFill>
                  <a:srgbClr val="FF0000"/>
                </a:solidFill>
              </a:rPr>
              <a:t>е</a:t>
            </a:r>
            <a:r>
              <a:rPr lang="ru-RU" sz="3600">
                <a:solidFill>
                  <a:srgbClr val="0070C0"/>
                </a:solidFill>
              </a:rPr>
              <a:t>рёза»</a:t>
            </a:r>
            <a:r>
              <a:rPr lang="ru-RU" sz="3600"/>
              <a:t>.</a:t>
            </a:r>
            <a:r>
              <a:rPr lang="ru-RU" sz="3600">
                <a:solidFill>
                  <a:srgbClr val="0070C0"/>
                </a:solidFill>
              </a:rPr>
              <a:t> </a:t>
            </a:r>
            <a:r>
              <a:rPr lang="ru-RU" sz="3600"/>
              <a:t>Вообще, берёза считается исконно русским деревом, символом России.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Компас\Pictures\Silver_Birch_T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981075"/>
            <a:ext cx="2298700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851275" y="2708275"/>
            <a:ext cx="41036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800" b="1"/>
              <a:t>б</a:t>
            </a:r>
            <a:r>
              <a:rPr lang="ru-RU" sz="8800" b="1">
                <a:solidFill>
                  <a:srgbClr val="FF0000"/>
                </a:solidFill>
              </a:rPr>
              <a:t>е</a:t>
            </a:r>
            <a:r>
              <a:rPr lang="ru-RU" sz="8800" b="1"/>
              <a:t>рёза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395288" y="908050"/>
            <a:ext cx="8285162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/>
              <a:t>ИМЯ СУЩЕСТВИТЕЛЬНОЕ </a:t>
            </a:r>
            <a:r>
              <a:rPr lang="ru-RU" sz="4400"/>
              <a:t>– </a:t>
            </a:r>
          </a:p>
          <a:p>
            <a:pPr algn="ctr"/>
            <a:r>
              <a:rPr lang="ru-RU" sz="4400" b="1"/>
              <a:t>это часть речи, которая обозначает предмет и отвечает на вопросы Кто? или Что?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буз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1714691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ведр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2204864"/>
            <a:ext cx="1440160" cy="1440160"/>
          </a:xfrm>
          <a:prstGeom prst="rect">
            <a:avLst/>
          </a:prstGeom>
        </p:spPr>
      </p:pic>
      <p:pic>
        <p:nvPicPr>
          <p:cNvPr id="4" name="Рисунок 3" descr="воробе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07904" y="980728"/>
            <a:ext cx="1728192" cy="1292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рач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2564904"/>
            <a:ext cx="1203193" cy="1804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енал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4869160"/>
            <a:ext cx="1520232" cy="1115566"/>
          </a:xfrm>
          <a:prstGeom prst="rect">
            <a:avLst/>
          </a:prstGeom>
        </p:spPr>
      </p:pic>
      <p:pic>
        <p:nvPicPr>
          <p:cNvPr id="12" name="Рисунок 11" descr="радуга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04248" y="596685"/>
            <a:ext cx="1656184" cy="1104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собак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79712" y="4725144"/>
            <a:ext cx="1584176" cy="1647040"/>
          </a:xfrm>
          <a:prstGeom prst="rect">
            <a:avLst/>
          </a:prstGeom>
        </p:spPr>
      </p:pic>
      <p:pic>
        <p:nvPicPr>
          <p:cNvPr id="14" name="Рисунок 13" descr="торт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923928" y="3645024"/>
            <a:ext cx="1368152" cy="1677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ученик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67544" y="4077072"/>
            <a:ext cx="1296144" cy="1770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учитель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1979712" y="2276872"/>
            <a:ext cx="1368152" cy="176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468313" y="476250"/>
            <a:ext cx="4175125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Одушевлённые </a:t>
            </a:r>
          </a:p>
          <a:p>
            <a:pPr algn="ctr"/>
            <a:r>
              <a:rPr lang="ru-RU" sz="2800" b="1" dirty="0"/>
              <a:t>имена существительные</a:t>
            </a:r>
          </a:p>
          <a:p>
            <a:pPr algn="ctr"/>
            <a:endParaRPr lang="ru-RU" sz="2800" dirty="0"/>
          </a:p>
          <a:p>
            <a:pPr algn="ctr"/>
            <a:r>
              <a:rPr lang="ru-RU" sz="2000" b="1" dirty="0">
                <a:solidFill>
                  <a:srgbClr val="0070C0"/>
                </a:solidFill>
              </a:rPr>
              <a:t>Живые </a:t>
            </a:r>
            <a:r>
              <a:rPr lang="ru-RU" sz="2000" b="1" dirty="0" smtClean="0">
                <a:solidFill>
                  <a:srgbClr val="0070C0"/>
                </a:solidFill>
              </a:rPr>
              <a:t>существа </a:t>
            </a:r>
            <a:r>
              <a:rPr lang="ru-RU" sz="2000" b="1" dirty="0" smtClean="0"/>
              <a:t>–</a:t>
            </a:r>
            <a:r>
              <a:rPr lang="ru-RU" sz="2000" b="1" dirty="0" smtClean="0">
                <a:solidFill>
                  <a:srgbClr val="0070C0"/>
                </a:solidFill>
              </a:rPr>
              <a:t>  </a:t>
            </a:r>
            <a:endParaRPr lang="ru-RU" sz="2000" b="1" dirty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/>
              <a:t>человек, повар, ученик,</a:t>
            </a:r>
            <a:endParaRPr lang="ru-RU" sz="2000" b="1" dirty="0"/>
          </a:p>
          <a:p>
            <a:pPr algn="ctr"/>
            <a:r>
              <a:rPr lang="ru-RU" sz="2000" b="1" dirty="0" smtClean="0"/>
              <a:t>животное, воробей, кит…</a:t>
            </a:r>
            <a:endParaRPr lang="ru-RU" sz="2000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b="1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4355976" y="476672"/>
            <a:ext cx="4168775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Неодушевлённые </a:t>
            </a:r>
          </a:p>
          <a:p>
            <a:pPr algn="ctr" eaLnBrk="0" hangingPunct="0"/>
            <a:r>
              <a:rPr lang="ru-RU" sz="2800" b="1" dirty="0"/>
              <a:t>имена существительные</a:t>
            </a:r>
            <a:endParaRPr lang="ru-RU" sz="2800" b="1" dirty="0">
              <a:solidFill>
                <a:srgbClr val="0070C0"/>
              </a:solidFill>
            </a:endParaRPr>
          </a:p>
          <a:p>
            <a:pPr algn="ctr" eaLnBrk="0" hangingPunct="0"/>
            <a:endParaRPr lang="ru-RU" sz="2000" b="1" dirty="0">
              <a:solidFill>
                <a:srgbClr val="0070C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0070C0"/>
                </a:solidFill>
              </a:rPr>
              <a:t>Явления природы </a:t>
            </a:r>
            <a:r>
              <a:rPr lang="ru-RU" sz="2000" b="1" dirty="0"/>
              <a:t>– заморозки, дождь, засуха.</a:t>
            </a:r>
          </a:p>
          <a:p>
            <a:pPr algn="ctr" eaLnBrk="0" hangingPunct="0"/>
            <a:endParaRPr lang="ru-RU" sz="2000" b="1" dirty="0">
              <a:solidFill>
                <a:srgbClr val="0070C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0070C0"/>
                </a:solidFill>
              </a:rPr>
              <a:t>События </a:t>
            </a:r>
            <a:r>
              <a:rPr lang="ru-RU" sz="2000" b="1" dirty="0"/>
              <a:t>– война, праздник.</a:t>
            </a:r>
          </a:p>
          <a:p>
            <a:pPr algn="ctr" eaLnBrk="0" hangingPunct="0"/>
            <a:endParaRPr lang="ru-RU" sz="2000" b="1" dirty="0">
              <a:solidFill>
                <a:srgbClr val="0070C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0070C0"/>
                </a:solidFill>
              </a:rPr>
              <a:t>Процесс действия </a:t>
            </a:r>
            <a:r>
              <a:rPr lang="ru-RU" sz="2000" b="1" dirty="0"/>
              <a:t>– бег, прыжок, ходьба.</a:t>
            </a:r>
          </a:p>
          <a:p>
            <a:pPr algn="ctr" eaLnBrk="0" hangingPunct="0"/>
            <a:endParaRPr lang="ru-RU" sz="2000" b="1" dirty="0">
              <a:solidFill>
                <a:srgbClr val="0070C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0070C0"/>
                </a:solidFill>
              </a:rPr>
              <a:t>Абстрактные понятия </a:t>
            </a:r>
            <a:r>
              <a:rPr lang="ru-RU" sz="2000" b="1" dirty="0"/>
              <a:t>– нежность, храбрость.</a:t>
            </a:r>
          </a:p>
          <a:p>
            <a:pPr algn="ctr" eaLnBrk="0" hangingPunct="0"/>
            <a:endParaRPr lang="ru-RU" sz="2000" b="1" dirty="0">
              <a:solidFill>
                <a:srgbClr val="0070C0"/>
              </a:solidFill>
            </a:endParaRPr>
          </a:p>
          <a:p>
            <a:pPr algn="ctr" eaLnBrk="0" hangingPunct="0"/>
            <a:r>
              <a:rPr lang="ru-RU" sz="2000" b="1" dirty="0">
                <a:solidFill>
                  <a:srgbClr val="0070C0"/>
                </a:solidFill>
              </a:rPr>
              <a:t>Растения</a:t>
            </a:r>
            <a:r>
              <a:rPr lang="ru-RU" sz="2000" b="1" dirty="0"/>
              <a:t> – берёза, травинка.</a:t>
            </a:r>
            <a:endParaRPr lang="ru-RU" sz="20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  <a:p>
            <a:pPr algn="ctr"/>
            <a:endParaRPr lang="ru-RU" sz="2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771775" y="1125538"/>
            <a:ext cx="200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040063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900113" y="333375"/>
            <a:ext cx="6192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Ж</a:t>
            </a:r>
            <a:r>
              <a:rPr lang="ru-RU" sz="4000" dirty="0">
                <a:solidFill>
                  <a:srgbClr val="FF0066"/>
                </a:solidFill>
              </a:rPr>
              <a:t>и</a:t>
            </a:r>
            <a:r>
              <a:rPr lang="ru-RU" sz="4000" dirty="0"/>
              <a:t>ли</a:t>
            </a:r>
            <a:r>
              <a:rPr lang="ru-RU" sz="4000" dirty="0">
                <a:solidFill>
                  <a:srgbClr val="0000FF"/>
                </a:solidFill>
              </a:rPr>
              <a:t> </a:t>
            </a:r>
            <a:r>
              <a:rPr lang="ru-RU" sz="4000" dirty="0"/>
              <a:t>муж</a:t>
            </a:r>
            <a:r>
              <a:rPr lang="ru-RU" sz="4000" dirty="0">
                <a:solidFill>
                  <a:srgbClr val="FF0066"/>
                </a:solidFill>
              </a:rPr>
              <a:t>и</a:t>
            </a:r>
            <a:r>
              <a:rPr lang="ru-RU" sz="4000" dirty="0"/>
              <a:t>к</a:t>
            </a:r>
            <a:r>
              <a:rPr lang="ru-RU" sz="4000" dirty="0">
                <a:solidFill>
                  <a:srgbClr val="0000FF"/>
                </a:solidFill>
              </a:rPr>
              <a:t> </a:t>
            </a:r>
            <a:r>
              <a:rPr lang="ru-RU" sz="4000" dirty="0"/>
              <a:t>и баба.</a:t>
            </a:r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5940425" y="333375"/>
            <a:ext cx="30241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/>
              <a:t>Были у них</a:t>
            </a:r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900113" y="1628775"/>
            <a:ext cx="7632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до</a:t>
            </a:r>
            <a:r>
              <a:rPr lang="ru-RU" sz="4000">
                <a:solidFill>
                  <a:srgbClr val="FF0066"/>
                </a:solidFill>
              </a:rPr>
              <a:t>чк</a:t>
            </a:r>
            <a:r>
              <a:rPr lang="ru-RU" sz="4000"/>
              <a:t>а да сынок  мален</a:t>
            </a:r>
            <a:r>
              <a:rPr lang="ru-RU" sz="4000">
                <a:solidFill>
                  <a:srgbClr val="FF0066"/>
                </a:solidFill>
              </a:rPr>
              <a:t>ь</a:t>
            </a:r>
            <a:r>
              <a:rPr lang="ru-RU" sz="4000"/>
              <a:t>кий.</a:t>
            </a:r>
          </a:p>
        </p:txBody>
      </p:sp>
      <p:sp>
        <p:nvSpPr>
          <p:cNvPr id="21511" name="Text Box 9"/>
          <p:cNvSpPr txBox="1">
            <a:spLocks noChangeArrowheads="1"/>
          </p:cNvSpPr>
          <p:nvPr/>
        </p:nvSpPr>
        <p:spPr bwMode="auto">
          <a:xfrm>
            <a:off x="900113" y="2997200"/>
            <a:ext cx="7704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Ушли отец и мать на работу.</a:t>
            </a:r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1239838" y="4337050"/>
            <a:ext cx="236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827088" y="4221163"/>
            <a:ext cx="7705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Дево</a:t>
            </a:r>
            <a:r>
              <a:rPr lang="ru-RU" sz="4000">
                <a:solidFill>
                  <a:srgbClr val="FF0066"/>
                </a:solidFill>
              </a:rPr>
              <a:t>чк</a:t>
            </a:r>
            <a:r>
              <a:rPr lang="ru-RU" sz="4000"/>
              <a:t>а и братец остались</a:t>
            </a: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900113" y="5516563"/>
            <a:ext cx="3527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/>
              <a:t>дома одни.</a:t>
            </a:r>
          </a:p>
        </p:txBody>
      </p:sp>
      <p:sp>
        <p:nvSpPr>
          <p:cNvPr id="11275" name="Text Box 13"/>
          <p:cNvSpPr txBox="1">
            <a:spLocks noChangeArrowheads="1"/>
          </p:cNvSpPr>
          <p:nvPr/>
        </p:nvSpPr>
        <p:spPr bwMode="auto">
          <a:xfrm>
            <a:off x="2679700" y="231775"/>
            <a:ext cx="62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4621213" y="231775"/>
            <a:ext cx="622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  <a:p>
            <a:endParaRPr lang="ru-RU"/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1308100" y="1552575"/>
            <a:ext cx="622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  <a:p>
            <a:endParaRPr lang="ru-RU"/>
          </a:p>
        </p:txBody>
      </p:sp>
      <p:sp>
        <p:nvSpPr>
          <p:cNvPr id="11278" name="Text Box 16"/>
          <p:cNvSpPr txBox="1">
            <a:spLocks noChangeArrowheads="1"/>
          </p:cNvSpPr>
          <p:nvPr/>
        </p:nvSpPr>
        <p:spPr bwMode="auto">
          <a:xfrm>
            <a:off x="3468688" y="1552575"/>
            <a:ext cx="622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  <a:p>
            <a:endParaRPr lang="ru-RU"/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2747963" y="2824163"/>
            <a:ext cx="622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  <a:p>
            <a:endParaRPr lang="ru-RU"/>
          </a:p>
        </p:txBody>
      </p:sp>
      <p:sp>
        <p:nvSpPr>
          <p:cNvPr id="11280" name="Text Box 20"/>
          <p:cNvSpPr txBox="1">
            <a:spLocks noChangeArrowheads="1"/>
          </p:cNvSpPr>
          <p:nvPr/>
        </p:nvSpPr>
        <p:spPr bwMode="auto">
          <a:xfrm>
            <a:off x="4211638" y="2852738"/>
            <a:ext cx="865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Кто?</a:t>
            </a:r>
          </a:p>
        </p:txBody>
      </p:sp>
      <p:sp>
        <p:nvSpPr>
          <p:cNvPr id="11281" name="Text Box 21"/>
          <p:cNvSpPr txBox="1">
            <a:spLocks noChangeArrowheads="1"/>
          </p:cNvSpPr>
          <p:nvPr/>
        </p:nvSpPr>
        <p:spPr bwMode="auto">
          <a:xfrm>
            <a:off x="1381125" y="4143375"/>
            <a:ext cx="622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  <a:p>
            <a:endParaRPr lang="ru-RU"/>
          </a:p>
        </p:txBody>
      </p:sp>
      <p:sp>
        <p:nvSpPr>
          <p:cNvPr id="11282" name="Text Box 22"/>
          <p:cNvSpPr txBox="1">
            <a:spLocks noChangeArrowheads="1"/>
          </p:cNvSpPr>
          <p:nvPr/>
        </p:nvSpPr>
        <p:spPr bwMode="auto">
          <a:xfrm>
            <a:off x="3829050" y="4171950"/>
            <a:ext cx="622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Кто?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476375" y="549275"/>
            <a:ext cx="287338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.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419475" y="549275"/>
            <a:ext cx="288925" cy="368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/>
              <a:t>.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47813" y="1844675"/>
            <a:ext cx="503237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/>
              <a:t>…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372225" y="1844675"/>
            <a:ext cx="287338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1527" name="TextBox 22"/>
          <p:cNvSpPr txBox="1">
            <a:spLocks noChangeArrowheads="1"/>
          </p:cNvSpPr>
          <p:nvPr/>
        </p:nvSpPr>
        <p:spPr bwMode="auto">
          <a:xfrm>
            <a:off x="6804025" y="5661025"/>
            <a:ext cx="288925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051050" y="4437063"/>
            <a:ext cx="504825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/>
              <a:t>…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6" grpId="0"/>
      <p:bldP spid="11277" grpId="0"/>
      <p:bldP spid="11278" grpId="0"/>
      <p:bldP spid="11279" grpId="0"/>
      <p:bldP spid="11280" grpId="0"/>
      <p:bldP spid="11281" grpId="0"/>
      <p:bldP spid="11282" grpId="0"/>
      <p:bldP spid="19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/>
          </p:nvPr>
        </p:nvSpPr>
        <p:spPr>
          <a:xfrm>
            <a:off x="2915816" y="609600"/>
            <a:ext cx="5847184" cy="54864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dirty="0" err="1" smtClean="0"/>
              <a:t>Физминутка</a:t>
            </a:r>
            <a:endParaRPr lang="ru-RU" b="1" dirty="0" smtClean="0"/>
          </a:p>
          <a:p>
            <a:pPr>
              <a:buFont typeface="Arial" charset="0"/>
              <a:buNone/>
            </a:pPr>
            <a:r>
              <a:rPr lang="ru-RU" b="1" dirty="0" smtClean="0"/>
              <a:t> </a:t>
            </a:r>
            <a:r>
              <a:rPr lang="ru-RU" sz="2000" b="1" dirty="0" err="1" smtClean="0"/>
              <a:t>Ой-ой-ой-ой</a:t>
            </a:r>
            <a:r>
              <a:rPr lang="en-US" sz="2000" b="1" dirty="0" smtClean="0"/>
              <a:t>-</a:t>
            </a:r>
            <a:r>
              <a:rPr lang="ru-RU" sz="2000" b="1" dirty="0" smtClean="0"/>
              <a:t>ой-ой-ой!</a:t>
            </a:r>
            <a:r>
              <a:rPr lang="ru-RU" sz="20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Прибежал волшебник злой.</a:t>
            </a:r>
            <a:endParaRPr lang="ru-RU" sz="2000" dirty="0" smtClean="0"/>
          </a:p>
          <a:p>
            <a:pPr>
              <a:buFont typeface="Arial" charset="0"/>
              <a:buNone/>
            </a:pPr>
            <a:r>
              <a:rPr lang="ru-RU" sz="2000" b="1" dirty="0" smtClean="0"/>
              <a:t>Он руками помахал,</a:t>
            </a:r>
            <a:r>
              <a:rPr lang="ru-RU" sz="20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Всех ребят заколдовал. </a:t>
            </a:r>
            <a:endParaRPr lang="ru-RU" sz="2000" dirty="0" smtClean="0"/>
          </a:p>
          <a:p>
            <a:pPr>
              <a:buFont typeface="Arial" charset="0"/>
              <a:buNone/>
            </a:pPr>
            <a:r>
              <a:rPr lang="ru-RU" sz="2000" b="1" dirty="0" smtClean="0"/>
              <a:t>Дети головы склонили,</a:t>
            </a:r>
            <a:r>
              <a:rPr lang="ru-RU" sz="20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Замолчали и застыли.</a:t>
            </a:r>
            <a:endParaRPr lang="ru-RU" sz="2000" dirty="0" smtClean="0"/>
          </a:p>
          <a:p>
            <a:pPr>
              <a:buFont typeface="Arial" charset="0"/>
              <a:buNone/>
            </a:pPr>
            <a:r>
              <a:rPr lang="ru-RU" sz="2000" b="1" dirty="0" smtClean="0"/>
              <a:t>Но пришли друзья-зверюшки:</a:t>
            </a:r>
            <a:r>
              <a:rPr lang="ru-RU" sz="2000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Кошки, Мишки и Лягушки.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Вмиг волшебника прогнали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И </a:t>
            </a:r>
            <a:r>
              <a:rPr lang="ru-RU" sz="2000" b="1" smtClean="0"/>
              <a:t>ребят расколдовали.</a:t>
            </a:r>
            <a:endParaRPr lang="ru-RU" sz="2000" b="1" dirty="0" smtClean="0"/>
          </a:p>
          <a:p>
            <a:pPr>
              <a:buFont typeface="Arial" charset="0"/>
              <a:buNone/>
            </a:pPr>
            <a:r>
              <a:rPr lang="ru-RU" sz="2000" b="1" dirty="0" smtClean="0"/>
              <a:t>Будем мы теперь плясать </a:t>
            </a:r>
          </a:p>
          <a:p>
            <a:pPr>
              <a:buFont typeface="Arial" charset="0"/>
              <a:buNone/>
            </a:pPr>
            <a:r>
              <a:rPr lang="ru-RU" sz="2000" b="1" dirty="0" smtClean="0"/>
              <a:t>И не станем унывать.</a:t>
            </a:r>
            <a:endParaRPr lang="ru-RU" sz="2000" dirty="0" smtClean="0"/>
          </a:p>
          <a:p>
            <a:pPr algn="ctr">
              <a:buFont typeface="Arial" charset="0"/>
              <a:buNone/>
            </a:pPr>
            <a:endParaRPr lang="ru-RU" dirty="0" smtClean="0"/>
          </a:p>
        </p:txBody>
      </p:sp>
      <p:pic>
        <p:nvPicPr>
          <p:cNvPr id="20483" name="Рисунок 2" descr="51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88640"/>
            <a:ext cx="180022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3" descr="an1_kotgitarist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08920"/>
            <a:ext cx="1655763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7" descr="images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509120"/>
            <a:ext cx="1727200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8" descr="0_51568_3bbece54_M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-315416"/>
            <a:ext cx="21336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10" descr="images (1)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5589240"/>
            <a:ext cx="18738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249632541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16216" y="2564904"/>
            <a:ext cx="200025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Дожд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11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611188" y="836613"/>
            <a:ext cx="82089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smtClean="0"/>
              <a:t>Кисель, </a:t>
            </a:r>
            <a:r>
              <a:rPr lang="ru-RU" sz="4800" dirty="0"/>
              <a:t>пил, </a:t>
            </a:r>
            <a:r>
              <a:rPr lang="ru-RU" sz="4800" dirty="0" smtClean="0"/>
              <a:t>молочная, пирожок </a:t>
            </a:r>
            <a:r>
              <a:rPr lang="ru-RU" sz="4800" dirty="0"/>
              <a:t>, </a:t>
            </a:r>
            <a:r>
              <a:rPr lang="ru-RU" sz="4800" dirty="0" smtClean="0"/>
              <a:t>лес </a:t>
            </a:r>
            <a:r>
              <a:rPr lang="ru-RU" sz="4800" dirty="0"/>
              <a:t>, деревня , </a:t>
            </a:r>
            <a:r>
              <a:rPr lang="ru-RU" sz="4800" dirty="0" smtClean="0"/>
              <a:t>летят, стоит, </a:t>
            </a:r>
            <a:r>
              <a:rPr lang="ru-RU" sz="4800" dirty="0"/>
              <a:t>лето,, белая,  смелость 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560" y="836712"/>
            <a:ext cx="21984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Кисель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7544" y="1556792"/>
            <a:ext cx="273685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пирожок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91880" y="1628800"/>
            <a:ext cx="119455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лес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04048" y="1628800"/>
            <a:ext cx="2573338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деревня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3968" y="2276872"/>
            <a:ext cx="1512168" cy="831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лето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1188" y="2997200"/>
            <a:ext cx="2857500" cy="830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solidFill>
                  <a:srgbClr val="FF0000"/>
                </a:solidFill>
              </a:rPr>
              <a:t>смелость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19250" y="2924175"/>
            <a:ext cx="665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что?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16016" y="2276872"/>
            <a:ext cx="6651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что?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516688" y="1484313"/>
            <a:ext cx="663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что?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779912" y="1628800"/>
            <a:ext cx="663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что?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619250" y="1484313"/>
            <a:ext cx="6651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что?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47813" y="692150"/>
            <a:ext cx="6651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что?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сканирование0006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 descr="Гуси-лебеди"/>
          <p:cNvPicPr/>
          <p:nvPr/>
        </p:nvPicPr>
        <p:blipFill>
          <a:blip r:embed="rId4" cstate="print"/>
          <a:srcRect b="9439"/>
          <a:stretch>
            <a:fillRect/>
          </a:stretch>
        </p:blipFill>
        <p:spPr bwMode="auto">
          <a:xfrm>
            <a:off x="395536" y="1268760"/>
            <a:ext cx="4756785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468313" y="188913"/>
            <a:ext cx="8351837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/>
              <a:t>Русская народная сказка</a:t>
            </a:r>
          </a:p>
          <a:p>
            <a:pPr algn="ctr"/>
            <a:r>
              <a:rPr lang="ru-RU" sz="4000"/>
              <a:t> « Гуси-лебеди»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уси-лебед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8640959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D:\школа\11-12 учебн год\МОЙ ОТКРЫТ УРОК\Oleg_Ramodingusi_lebedi_02.jpg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560" y="332656"/>
            <a:ext cx="7920880" cy="6048672"/>
          </a:xfrm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D:\школа\11-12 учебн год\МОЙ ОТКРЫТ УРОК\Oleg_Ramodingusi_lebedi_0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8568952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уси-лебеди"/>
          <p:cNvPicPr/>
          <p:nvPr/>
        </p:nvPicPr>
        <p:blipFill>
          <a:blip r:embed="rId3" cstate="print"/>
          <a:srcRect b="9439"/>
          <a:stretch>
            <a:fillRect/>
          </a:stretch>
        </p:blipFill>
        <p:spPr bwMode="auto">
          <a:xfrm>
            <a:off x="395536" y="332656"/>
            <a:ext cx="8352928" cy="61206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школа\11-12 учебн год\МОЙ ОТКРЫТ УРОК\Oleg_Ramodingusi_lebedi_01.jpg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 l="22983" t="57749" r="59141" b="13376"/>
          <a:stretch>
            <a:fillRect/>
          </a:stretch>
        </p:blipFill>
        <p:spPr>
          <a:xfrm>
            <a:off x="1835696" y="2276872"/>
            <a:ext cx="1152129" cy="1810488"/>
          </a:xfrm>
          <a:effectLst>
            <a:softEdge rad="112500"/>
          </a:effectLst>
        </p:spPr>
      </p:pic>
      <p:pic>
        <p:nvPicPr>
          <p:cNvPr id="26627" name="Picture 3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t="48828" r="72805" b="26558"/>
          <a:stretch>
            <a:fillRect/>
          </a:stretch>
        </p:blipFill>
        <p:spPr bwMode="auto">
          <a:xfrm>
            <a:off x="755576" y="548680"/>
            <a:ext cx="216024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l="54561" t="71098" r="14652" b="3117"/>
          <a:stretch>
            <a:fillRect/>
          </a:stretch>
        </p:blipFill>
        <p:spPr bwMode="auto">
          <a:xfrm>
            <a:off x="6012160" y="4293096"/>
            <a:ext cx="194421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 descr="D:\школа\11-12 учебн год\МОЙ ОТКРЫТ УРОК\Oleg_Ramodingusi_lebedi_03 (1).jpg"/>
          <p:cNvPicPr>
            <a:picLocks noChangeAspect="1" noChangeArrowheads="1"/>
          </p:cNvPicPr>
          <p:nvPr/>
        </p:nvPicPr>
        <p:blipFill>
          <a:blip r:embed="rId4" cstate="print"/>
          <a:srcRect l="26055" t="25116" r="52280" b="58295"/>
          <a:stretch>
            <a:fillRect/>
          </a:stretch>
        </p:blipFill>
        <p:spPr bwMode="auto">
          <a:xfrm>
            <a:off x="3635896" y="620688"/>
            <a:ext cx="166132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03"/>
          <p:cNvPicPr>
            <a:picLocks noChangeAspect="1" noChangeArrowheads="1"/>
          </p:cNvPicPr>
          <p:nvPr/>
        </p:nvPicPr>
        <p:blipFill>
          <a:blip r:embed="rId5" cstate="print"/>
          <a:srcRect t="36559" r="64516"/>
          <a:stretch>
            <a:fillRect/>
          </a:stretch>
        </p:blipFill>
        <p:spPr bwMode="auto">
          <a:xfrm>
            <a:off x="5652120" y="2348880"/>
            <a:ext cx="13425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8" name="Picture 4" descr="03"/>
          <p:cNvPicPr>
            <a:picLocks noChangeAspect="1" noChangeArrowheads="1"/>
          </p:cNvPicPr>
          <p:nvPr/>
        </p:nvPicPr>
        <p:blipFill>
          <a:blip r:embed="rId5" cstate="print"/>
          <a:srcRect l="75824" t="71429" b="2198"/>
          <a:stretch>
            <a:fillRect/>
          </a:stretch>
        </p:blipFill>
        <p:spPr bwMode="auto">
          <a:xfrm>
            <a:off x="3563888" y="4119077"/>
            <a:ext cx="1440160" cy="186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9" name="Picture 5" descr="сканирование0013"/>
          <p:cNvPicPr>
            <a:picLocks noChangeAspect="1" noChangeArrowheads="1"/>
          </p:cNvPicPr>
          <p:nvPr/>
        </p:nvPicPr>
        <p:blipFill>
          <a:blip r:embed="rId6" cstate="print"/>
          <a:srcRect l="2443" t="4140" r="19352" b="28924"/>
          <a:stretch>
            <a:fillRect/>
          </a:stretch>
        </p:blipFill>
        <p:spPr bwMode="auto">
          <a:xfrm>
            <a:off x="6156176" y="620688"/>
            <a:ext cx="1944216" cy="162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l="39167" t="25555" r="12500" b="28889"/>
          <a:stretch>
            <a:fillRect/>
          </a:stretch>
        </p:blipFill>
        <p:spPr bwMode="auto">
          <a:xfrm>
            <a:off x="899592" y="4293096"/>
            <a:ext cx="2304256" cy="162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11" name="Рисунок 10" descr="J0254500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260648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82 0.07338 L 0.61441 0.56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65 0.07361 L 0.36597 0.2416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125 -0.00532 L -0.56944 -0.0053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247 -0.02107 L -0.61806 -0.52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8" y="-25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22 -0.12801 L 0.2125 -0.2541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школа\11-12 учебн год\МОЙ ОТКРЫТ УРОК\Oleg_Ramodingusi_lebedi_01.jpg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 l="22983" t="57749" r="59141" b="13376"/>
          <a:stretch>
            <a:fillRect/>
          </a:stretch>
        </p:blipFill>
        <p:spPr>
          <a:xfrm>
            <a:off x="2411760" y="2564904"/>
            <a:ext cx="1152129" cy="1810488"/>
          </a:xfrm>
          <a:effectLst>
            <a:softEdge rad="112500"/>
          </a:effectLst>
        </p:spPr>
      </p:pic>
      <p:pic>
        <p:nvPicPr>
          <p:cNvPr id="26627" name="Picture 3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t="48828" r="72805" b="26558"/>
          <a:stretch>
            <a:fillRect/>
          </a:stretch>
        </p:blipFill>
        <p:spPr bwMode="auto">
          <a:xfrm>
            <a:off x="5868144" y="4437112"/>
            <a:ext cx="2160240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l="54561" t="71098" r="14652" b="3117"/>
          <a:stretch>
            <a:fillRect/>
          </a:stretch>
        </p:blipFill>
        <p:spPr bwMode="auto">
          <a:xfrm>
            <a:off x="1259632" y="836712"/>
            <a:ext cx="194421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 descr="D:\школа\11-12 учебн год\МОЙ ОТКРЫТ УРОК\Oleg_Ramodingusi_lebedi_03 (1).jpg"/>
          <p:cNvPicPr>
            <a:picLocks noChangeAspect="1" noChangeArrowheads="1"/>
          </p:cNvPicPr>
          <p:nvPr/>
        </p:nvPicPr>
        <p:blipFill>
          <a:blip r:embed="rId4" cstate="print"/>
          <a:srcRect l="26055" t="25116" r="52280" b="58295"/>
          <a:stretch>
            <a:fillRect/>
          </a:stretch>
        </p:blipFill>
        <p:spPr bwMode="auto">
          <a:xfrm>
            <a:off x="6948264" y="2564904"/>
            <a:ext cx="166132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03"/>
          <p:cNvPicPr>
            <a:picLocks noChangeAspect="1" noChangeArrowheads="1"/>
          </p:cNvPicPr>
          <p:nvPr/>
        </p:nvPicPr>
        <p:blipFill>
          <a:blip r:embed="rId5" cstate="print"/>
          <a:srcRect t="36559" r="64516"/>
          <a:stretch>
            <a:fillRect/>
          </a:stretch>
        </p:blipFill>
        <p:spPr bwMode="auto">
          <a:xfrm>
            <a:off x="755576" y="2564904"/>
            <a:ext cx="13425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8" name="Picture 4" descr="03"/>
          <p:cNvPicPr>
            <a:picLocks noChangeAspect="1" noChangeArrowheads="1"/>
          </p:cNvPicPr>
          <p:nvPr/>
        </p:nvPicPr>
        <p:blipFill>
          <a:blip r:embed="rId5" cstate="print"/>
          <a:srcRect l="75824" t="71429" b="2198"/>
          <a:stretch>
            <a:fillRect/>
          </a:stretch>
        </p:blipFill>
        <p:spPr bwMode="auto">
          <a:xfrm>
            <a:off x="5220072" y="2564904"/>
            <a:ext cx="1440160" cy="1860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9" name="Picture 5" descr="сканирование0013"/>
          <p:cNvPicPr>
            <a:picLocks noChangeAspect="1" noChangeArrowheads="1"/>
          </p:cNvPicPr>
          <p:nvPr/>
        </p:nvPicPr>
        <p:blipFill>
          <a:blip r:embed="rId6" cstate="print"/>
          <a:srcRect l="2443" t="4140" r="19352" b="28924"/>
          <a:stretch>
            <a:fillRect/>
          </a:stretch>
        </p:blipFill>
        <p:spPr bwMode="auto">
          <a:xfrm>
            <a:off x="5868144" y="836712"/>
            <a:ext cx="1944216" cy="1625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D:\школа\11-12 учебн год\МОЙ ОТКРЫТ УРОК\Oleg_Ramodingusi_lebedi_01.jpg"/>
          <p:cNvPicPr>
            <a:picLocks noChangeAspect="1" noChangeArrowheads="1"/>
          </p:cNvPicPr>
          <p:nvPr/>
        </p:nvPicPr>
        <p:blipFill>
          <a:blip r:embed="rId3" cstate="print"/>
          <a:srcRect l="39167" t="25555" r="12500" b="28889"/>
          <a:stretch>
            <a:fillRect/>
          </a:stretch>
        </p:blipFill>
        <p:spPr bwMode="auto">
          <a:xfrm>
            <a:off x="1115616" y="4365104"/>
            <a:ext cx="2304256" cy="1628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sp>
        <p:nvSpPr>
          <p:cNvPr id="17418" name="TextBox 10"/>
          <p:cNvSpPr txBox="1">
            <a:spLocks noChangeArrowheads="1"/>
          </p:cNvSpPr>
          <p:nvPr/>
        </p:nvSpPr>
        <p:spPr bwMode="auto">
          <a:xfrm>
            <a:off x="1403350" y="260350"/>
            <a:ext cx="66246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Кто?                          Что?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b="1" dirty="0" smtClean="0"/>
              <a:t>         Кто?                                              Что?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     п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тухи                                          пе</a:t>
            </a:r>
            <a:r>
              <a:rPr lang="ru-RU" b="1" dirty="0" smtClean="0">
                <a:solidFill>
                  <a:srgbClr val="FF0000"/>
                </a:solidFill>
              </a:rPr>
              <a:t>чк</a:t>
            </a:r>
            <a:r>
              <a:rPr lang="ru-RU" b="1" dirty="0" smtClean="0"/>
              <a:t>а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     дев</a:t>
            </a:r>
            <a:r>
              <a:rPr lang="ru-RU" b="1" dirty="0" smtClean="0">
                <a:solidFill>
                  <a:srgbClr val="FF0000"/>
                </a:solidFill>
              </a:rPr>
              <a:t>очк</a:t>
            </a:r>
            <a:r>
              <a:rPr lang="ru-RU" b="1" dirty="0" smtClean="0"/>
              <a:t>а                                       др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ва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     мал</a:t>
            </a:r>
            <a:r>
              <a:rPr lang="ru-RU" b="1" dirty="0" smtClean="0">
                <a:solidFill>
                  <a:srgbClr val="FF0000"/>
                </a:solidFill>
              </a:rPr>
              <a:t>ь</a:t>
            </a:r>
            <a:r>
              <a:rPr lang="ru-RU" b="1" dirty="0" smtClean="0"/>
              <a:t>чик                                      хле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</a:p>
          <a:p>
            <a:pPr>
              <a:buFont typeface="Arial" charset="0"/>
              <a:buNone/>
            </a:pPr>
            <a:r>
              <a:rPr lang="ru-RU" b="1" dirty="0" smtClean="0"/>
              <a:t>     гуси                                               дом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395288" y="591057"/>
            <a:ext cx="81724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/>
              <a:t>Рефлексия</a:t>
            </a:r>
            <a:endParaRPr lang="ru-RU" sz="3200" dirty="0"/>
          </a:p>
          <a:p>
            <a:r>
              <a:rPr lang="ru-RU" sz="3200" dirty="0"/>
              <a:t>- Что же такое имя существительное? </a:t>
            </a:r>
          </a:p>
          <a:p>
            <a:r>
              <a:rPr lang="ru-RU" sz="3200" dirty="0"/>
              <a:t>- Что оно обозначает? </a:t>
            </a:r>
          </a:p>
          <a:p>
            <a:r>
              <a:rPr lang="ru-RU" sz="3200" dirty="0"/>
              <a:t>- На какие вопросы отвечает? </a:t>
            </a:r>
          </a:p>
          <a:p>
            <a:r>
              <a:rPr lang="ru-RU" sz="3200" dirty="0"/>
              <a:t>- Поднимите руку, кому на уроке было интересно.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ветофор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232248" cy="3384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840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2060848"/>
            <a:ext cx="21066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 знаю</a:t>
            </a:r>
            <a:endParaRPr lang="ru-RU" sz="36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45609" y="2996952"/>
            <a:ext cx="62983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Знаю, но ещё раз</a:t>
            </a:r>
            <a:r>
              <a:rPr lang="ru-RU" sz="3600" b="1" cap="none" spc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повторю</a:t>
            </a:r>
            <a:endParaRPr lang="ru-RU" sz="36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4077072"/>
            <a:ext cx="32894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Знаю хорошо</a:t>
            </a:r>
            <a:endParaRPr lang="ru-RU" sz="3600" b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80648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Домашнее задание.</a:t>
            </a:r>
            <a:endParaRPr lang="ru-RU" sz="4000" dirty="0"/>
          </a:p>
          <a:p>
            <a:pPr algn="ctr"/>
            <a:r>
              <a:rPr lang="ru-RU" sz="4000" dirty="0"/>
              <a:t>Упр. </a:t>
            </a:r>
            <a:r>
              <a:rPr lang="ru-RU" sz="4000" dirty="0" smtClean="0"/>
              <a:t>№ 238. </a:t>
            </a:r>
          </a:p>
          <a:p>
            <a:pPr algn="ctr"/>
            <a:r>
              <a:rPr lang="ru-RU" sz="4000" dirty="0" smtClean="0"/>
              <a:t>Выписать все неодушевлённые имена существительные с вопросом, на который они отвечают.</a:t>
            </a:r>
          </a:p>
          <a:p>
            <a:pPr algn="ctr"/>
            <a:r>
              <a:rPr lang="ru-RU" sz="4000" dirty="0" smtClean="0"/>
              <a:t>Повторить </a:t>
            </a:r>
            <a:r>
              <a:rPr lang="ru-RU" sz="4000" dirty="0"/>
              <a:t>правила на с.4, с.6.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D:\школа\11-12 учебн год\МОЙ ОТКРЫТ УРОК\Oleg_Ramodingusi_lebedi_01.jpg"/>
          <p:cNvPicPr>
            <a:picLocks noGrp="1"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1520" y="116632"/>
            <a:ext cx="8640960" cy="6480720"/>
          </a:xfrm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1196752"/>
            <a:ext cx="511037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960" cy="630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640960" cy="6318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6012160" y="548680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/>
              <a:t>яблоня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08400" y="1196975"/>
            <a:ext cx="27082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/>
              <a:t>колючий</a:t>
            </a:r>
            <a:endParaRPr lang="ru-RU" sz="40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11863" y="1844675"/>
            <a:ext cx="2698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/>
              <a:t>девочка</a:t>
            </a:r>
          </a:p>
          <a:p>
            <a:endParaRPr lang="ru-RU" sz="40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2420938"/>
            <a:ext cx="1674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 b="1"/>
              <a:t>упала</a:t>
            </a:r>
          </a:p>
        </p:txBody>
      </p:sp>
      <p:pic>
        <p:nvPicPr>
          <p:cNvPr id="8199" name="Picture 7" descr="F:\картинки\животные\ёж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365104"/>
            <a:ext cx="1656184" cy="139561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572000" y="3140968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/>
              <a:t>ежик</a:t>
            </a:r>
            <a:endParaRPr lang="ru-RU" sz="4000" b="1" dirty="0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1979712" y="3501008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/>
              <a:t>яблоко</a:t>
            </a:r>
            <a:endParaRPr lang="ru-RU" sz="4000" b="1" dirty="0"/>
          </a:p>
        </p:txBody>
      </p:sp>
      <p:pic>
        <p:nvPicPr>
          <p:cNvPr id="12" name="Рисунок 11" descr="J0254500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260648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0.06389 L -0.64167 0.725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" y="33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0.07153 L 0.00209 0.5754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46 0.06389 C -0.03837 0.11805 -0.03559 0.17268 -0.05087 0.19699 C -0.06598 0.22129 -0.09792 0.21527 -0.12987 0.20949 " pathEditMode="relative" rAng="0" ptsTypes="aaA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" y="7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03078 L -0.00382 0.3025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4" grpId="0"/>
      <p:bldP spid="5" grpId="0"/>
      <p:bldP spid="6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z="5400" b="1" dirty="0" smtClean="0"/>
              <a:t>Тема: </a:t>
            </a:r>
          </a:p>
          <a:p>
            <a:pPr algn="ctr">
              <a:buFont typeface="Arial" charset="0"/>
              <a:buNone/>
            </a:pPr>
            <a:r>
              <a:rPr lang="ru-RU" sz="5400" b="1" dirty="0" smtClean="0"/>
              <a:t>Обобщение знаний</a:t>
            </a:r>
          </a:p>
          <a:p>
            <a:pPr algn="ctr">
              <a:buFont typeface="Arial" charset="0"/>
              <a:buNone/>
            </a:pPr>
            <a:r>
              <a:rPr lang="ru-RU" sz="5400" b="1" dirty="0" smtClean="0"/>
              <a:t> об имени существительном</a:t>
            </a:r>
          </a:p>
          <a:p>
            <a:pPr algn="ctr">
              <a:buFont typeface="Arial" charset="0"/>
              <a:buNone/>
            </a:pPr>
            <a:endParaRPr lang="ru-RU" sz="5400" b="1" dirty="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39552" y="188640"/>
            <a:ext cx="8080375" cy="548640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Цели и задачи урока:</a:t>
            </a:r>
          </a:p>
          <a:p>
            <a:r>
              <a:rPr lang="ru-RU" b="1" dirty="0" smtClean="0"/>
              <a:t>обобщить знания об имени существительном;</a:t>
            </a:r>
          </a:p>
          <a:p>
            <a:r>
              <a:rPr lang="ru-RU" b="1" dirty="0" smtClean="0"/>
              <a:t>развивать умение ставить вопросы к именам существительным; </a:t>
            </a:r>
          </a:p>
          <a:p>
            <a:r>
              <a:rPr lang="ru-RU" b="1" dirty="0" smtClean="0"/>
              <a:t>развивать орфографическую зоркость</a:t>
            </a:r>
          </a:p>
          <a:p>
            <a:r>
              <a:rPr lang="ru-RU" b="1" dirty="0" smtClean="0"/>
              <a:t>совершенствовать и закреплять умение распознавать одушевлённые и неодушевлённые имена существительные.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кузн137.jpg"/>
          <p:cNvPicPr>
            <a:picLocks noChangeAspect="1"/>
          </p:cNvPicPr>
          <p:nvPr/>
        </p:nvPicPr>
        <p:blipFill>
          <a:blip r:embed="rId3" cstate="print"/>
          <a:srcRect t="27777"/>
          <a:stretch>
            <a:fillRect/>
          </a:stretch>
        </p:blipFill>
        <p:spPr>
          <a:xfrm>
            <a:off x="179512" y="980728"/>
            <a:ext cx="8717397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627</TotalTime>
  <Words>493</Words>
  <Application>Microsoft Office PowerPoint</Application>
  <PresentationFormat>Экран (4:3)</PresentationFormat>
  <Paragraphs>149</Paragraphs>
  <Slides>30</Slides>
  <Notes>30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66</cp:revision>
  <dcterms:created xsi:type="dcterms:W3CDTF">2011-01-09T13:41:28Z</dcterms:created>
  <dcterms:modified xsi:type="dcterms:W3CDTF">2013-04-26T12:53:24Z</dcterms:modified>
</cp:coreProperties>
</file>