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466672-DD9D-42B3-A068-7C698E294692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29CE43-30FD-46DE-BB76-8DDDC5D697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458200" cy="1222375"/>
          </a:xfrm>
        </p:spPr>
        <p:txBody>
          <a:bodyPr>
            <a:normAutofit/>
          </a:bodyPr>
          <a:lstStyle/>
          <a:p>
            <a:r>
              <a:rPr lang="ru-RU" b="1" dirty="0" smtClean="0"/>
              <a:t>Тест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История древнего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Тема:</a:t>
            </a:r>
          </a:p>
          <a:p>
            <a:r>
              <a:rPr lang="ru-RU" b="1" dirty="0" smtClean="0"/>
              <a:t>Рабство в Древнем Риме. Восстание Спартака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90872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МКОУ «Станционная СОШ» </a:t>
            </a:r>
            <a:r>
              <a:rPr lang="ru-RU" dirty="0" err="1" smtClean="0"/>
              <a:t>Воловского</a:t>
            </a:r>
            <a:r>
              <a:rPr lang="ru-RU" dirty="0" smtClean="0"/>
              <a:t> района Тульской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15719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 учитель истории </a:t>
            </a:r>
            <a:r>
              <a:rPr lang="ru-RU" dirty="0" err="1" smtClean="0"/>
              <a:t>Сопов</a:t>
            </a:r>
            <a:r>
              <a:rPr lang="ru-RU" dirty="0" smtClean="0"/>
              <a:t> А.И.</a:t>
            </a:r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А4Б1В2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1Б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3B2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Рабы в Риме в отличие от земледельцев: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 </a:t>
            </a:r>
            <a:r>
              <a:rPr lang="en-US" sz="4000" b="1" dirty="0" smtClean="0"/>
              <a:t>I</a:t>
            </a:r>
            <a:r>
              <a:rPr lang="ru-RU" sz="4000" b="1" dirty="0" smtClean="0"/>
              <a:t>) получали за свой труд плату</a:t>
            </a:r>
          </a:p>
          <a:p>
            <a:pPr>
              <a:buNone/>
            </a:pPr>
            <a:r>
              <a:rPr lang="ru-RU" sz="4000" b="1" dirty="0" smtClean="0"/>
              <a:t>2) были полностью бесправны</a:t>
            </a:r>
          </a:p>
          <a:p>
            <a:pPr>
              <a:buNone/>
            </a:pPr>
            <a:r>
              <a:rPr lang="ru-RU" sz="4000" b="1" dirty="0" smtClean="0"/>
              <a:t>3) имели маленький участок земли</a:t>
            </a:r>
          </a:p>
          <a:p>
            <a:pPr>
              <a:buNone/>
            </a:pPr>
            <a:r>
              <a:rPr lang="ru-RU" sz="4000" b="1" dirty="0" smtClean="0"/>
              <a:t>4) работали только в ремесленных мастерских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75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Причина поражения восстания Спартака: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60848"/>
            <a:ext cx="8686800" cy="401927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1) гибель Спартака во время штурма Везувия </a:t>
            </a:r>
          </a:p>
          <a:p>
            <a:pPr>
              <a:buNone/>
            </a:pPr>
            <a:r>
              <a:rPr lang="ru-RU" sz="4000" b="1" dirty="0" smtClean="0"/>
              <a:t>2) раскол в войске восставших</a:t>
            </a:r>
          </a:p>
          <a:p>
            <a:pPr>
              <a:buNone/>
            </a:pPr>
            <a:r>
              <a:rPr lang="ru-RU" sz="4000" b="1" dirty="0" smtClean="0"/>
              <a:t>3) уход восставших из Италии </a:t>
            </a:r>
          </a:p>
          <a:p>
            <a:pPr>
              <a:buNone/>
            </a:pPr>
            <a:r>
              <a:rPr lang="ru-RU" sz="4000" b="1" dirty="0" smtClean="0"/>
              <a:t>4) предательство карфагенян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3. В Римском государстве было много рабов, потому что: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60848"/>
            <a:ext cx="8686800" cy="401927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 </a:t>
            </a:r>
            <a:r>
              <a:rPr lang="en-US" sz="4000" b="1" dirty="0" smtClean="0"/>
              <a:t>I</a:t>
            </a:r>
            <a:r>
              <a:rPr lang="ru-RU" sz="4000" b="1" dirty="0" smtClean="0"/>
              <a:t>) римляне много торговали</a:t>
            </a:r>
          </a:p>
          <a:p>
            <a:pPr>
              <a:buNone/>
            </a:pPr>
            <a:r>
              <a:rPr lang="ru-RU" sz="4000" b="1" dirty="0" smtClean="0"/>
              <a:t>2) в рабство обращали за долги</a:t>
            </a:r>
          </a:p>
          <a:p>
            <a:pPr>
              <a:buNone/>
            </a:pPr>
            <a:r>
              <a:rPr lang="ru-RU" sz="4000" b="1" dirty="0" smtClean="0"/>
              <a:t>3) в Риме была высокая преступность</a:t>
            </a:r>
          </a:p>
          <a:p>
            <a:pPr>
              <a:buNone/>
            </a:pPr>
            <a:r>
              <a:rPr lang="ru-RU" sz="4000" b="1" dirty="0" smtClean="0"/>
              <a:t>4) римляне вели завоевательные войны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Причина восстания Спартака: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I</a:t>
            </a:r>
            <a:r>
              <a:rPr lang="ru-RU" sz="4000" b="1" dirty="0" smtClean="0"/>
              <a:t>) убийство Ромулом Рема</a:t>
            </a:r>
          </a:p>
          <a:p>
            <a:pPr>
              <a:buNone/>
            </a:pPr>
            <a:r>
              <a:rPr lang="ru-RU" sz="4000" b="1" dirty="0" smtClean="0"/>
              <a:t>2) жестокое обращение с рабами</a:t>
            </a:r>
          </a:p>
          <a:p>
            <a:pPr>
              <a:buNone/>
            </a:pPr>
            <a:r>
              <a:rPr lang="ru-RU" sz="4000" b="1" dirty="0" smtClean="0"/>
              <a:t>3) принятие закона о призыве рабов в войско</a:t>
            </a:r>
          </a:p>
          <a:p>
            <a:pPr>
              <a:buNone/>
            </a:pPr>
            <a:r>
              <a:rPr lang="ru-RU" sz="4000" b="1" dirty="0" smtClean="0"/>
              <a:t>4) существование долгового рабства в Риме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8358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5) Укажите имя, пропущенное в отрывке из документа.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По пути они встретили несколько повозок, везших в другой город гладиаторское снаряжение, расхитили груз и вооружились. Заняв затем укрепленное место, гладиаторы выбрали себе трех предводителей. Первым из них был...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09120"/>
            <a:ext cx="8686800" cy="157100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1)</a:t>
            </a:r>
            <a:r>
              <a:rPr lang="en-US" b="1" dirty="0" smtClean="0"/>
              <a:t> </a:t>
            </a:r>
            <a:r>
              <a:rPr lang="ru-RU" b="1" dirty="0" smtClean="0"/>
              <a:t>Цезарь                            3) Красс</a:t>
            </a:r>
          </a:p>
          <a:p>
            <a:pPr>
              <a:buNone/>
            </a:pPr>
            <a:r>
              <a:rPr lang="ru-RU" b="1" dirty="0" smtClean="0"/>
              <a:t>2) Ромул                              4) Спартак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9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5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489654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6) Прочитайте отрывок из документа и укажите имя человека, о котором идет речь.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Перед началом боя ему подвели коня, но он выхватил меч и убил его, говоря, что в случае победы получит много хороших коней от врагов, а в случае поражения не будет нуждаться и в своем. С этими словами он устремился на самого Красса; ни вражеское оружие, ни раны не могли его остановить... Наконец, окруженный врагами, он пал под их ударами, не отступая ни на шаг и сражаясь до конца.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301208"/>
            <a:ext cx="8686800" cy="12961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1) Ромул                             З)Гай </a:t>
            </a:r>
            <a:r>
              <a:rPr lang="ru-RU" b="1" dirty="0" err="1" smtClean="0"/>
              <a:t>Гракх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2) Ганнибал                        4) Спартак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9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296144"/>
          </a:xfrm>
        </p:spPr>
        <p:txBody>
          <a:bodyPr>
            <a:noAutofit/>
          </a:bodyPr>
          <a:lstStyle/>
          <a:p>
            <a:r>
              <a:rPr lang="ru-RU" sz="2400" dirty="0" smtClean="0"/>
              <a:t> 7) </a:t>
            </a:r>
            <a:r>
              <a:rPr lang="ru-RU" sz="2000" b="1" dirty="0" smtClean="0"/>
              <a:t>Установите соответствие между понятием и определением.</a:t>
            </a:r>
            <a:br>
              <a:rPr lang="ru-RU" sz="2000" b="1" dirty="0" smtClean="0"/>
            </a:br>
            <a:r>
              <a:rPr lang="ru-RU" sz="2000" b="1" dirty="0" smtClean="0"/>
              <a:t> Одному элементу левого столбика соответствует один элемент правого.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844670"/>
          <a:ext cx="8686800" cy="4680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2984"/>
                <a:gridCol w="6363816"/>
              </a:tblGrid>
              <a:tr h="56972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Понятие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</a:t>
                      </a:r>
                      <a:endParaRPr lang="ru-RU" sz="2400" dirty="0"/>
                    </a:p>
                  </a:txBody>
                  <a:tcPr/>
                </a:tc>
              </a:tr>
              <a:tr h="4110953">
                <a:tc>
                  <a:txBody>
                    <a:bodyPr/>
                    <a:lstStyle/>
                    <a:p>
                      <a:pPr marL="342900" indent="-342900">
                        <a:buAutoNum type="alphaUcParenR"/>
                      </a:pPr>
                      <a:endParaRPr kumimoji="0"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lphaUcParenR"/>
                      </a:pP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гладиатор(</a:t>
                      </a:r>
                      <a:r>
                        <a:rPr kumimoji="0"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>
                        <a:buAutoNum type="alphaUcParenR"/>
                      </a:pPr>
                      <a:endParaRPr kumimoji="0"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ликтор(</a:t>
                      </a:r>
                      <a:r>
                        <a:rPr kumimoji="0"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kumimoji="0"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B) император(</a:t>
                      </a:r>
                      <a:r>
                        <a:rPr kumimoji="0"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arenR"/>
                      </a:pP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охранники, которые несли пучки прутьев с воткнутыми в них топорами</a:t>
                      </a: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endParaRPr kumimoji="0"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почетное прозвище полководца в дни         триумфа</a:t>
                      </a: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endParaRPr kumimoji="0"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переселенцы из завоеванных Римом областей Италии</a:t>
                      </a: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endParaRPr kumimoji="0"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arenR"/>
                      </a:pP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рабы, обученные сражаться с дикими зверями или друг с другом на арене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65618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8) Установите соответствие между понятием и определением.</a:t>
            </a:r>
            <a:br>
              <a:rPr lang="ru-RU" sz="2000" b="1" dirty="0" smtClean="0"/>
            </a:br>
            <a:r>
              <a:rPr lang="ru-RU" sz="2000" b="1" dirty="0" smtClean="0"/>
              <a:t> Одному элементу левого столбика соответствует один элемент правого.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772816"/>
          <a:ext cx="8686800" cy="4862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056"/>
                <a:gridCol w="5715744"/>
              </a:tblGrid>
              <a:tr h="504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Понятие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</a:t>
                      </a:r>
                      <a:endParaRPr lang="ru-RU" sz="2400" dirty="0"/>
                    </a:p>
                  </a:txBody>
                  <a:tcPr/>
                </a:tc>
              </a:tr>
              <a:tr h="3840367"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А)провинции </a:t>
                      </a:r>
                    </a:p>
                    <a:p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патриции </a:t>
                      </a:r>
                    </a:p>
                    <a:p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амфитеатры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завоеванные Римом области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endParaRPr kumimoji="0" lang="ru-RU" sz="2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сооружения для гладиаторских игр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endParaRPr kumimoji="0" lang="ru-RU" sz="2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потомки древнейших жителей Рима 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endParaRPr kumimoji="0" lang="ru-RU" sz="2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боевая единица римскою войска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</TotalTime>
  <Words>323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Тест  История древнего мира</vt:lpstr>
      <vt:lpstr>1. Рабы в Риме в отличие от земледельцев:</vt:lpstr>
      <vt:lpstr>2. Причина поражения восстания Спартака:</vt:lpstr>
      <vt:lpstr> 3. В Римском государстве было много рабов, потому что:</vt:lpstr>
      <vt:lpstr>4. Причина восстания Спартака:</vt:lpstr>
      <vt:lpstr>5) Укажите имя, пропущенное в отрывке из документа.   По пути они встретили несколько повозок, везших в другой город гладиаторское снаряжение, расхитили груз и вооружились. Заняв затем укрепленное место, гладиаторы выбрали себе трех предводителей. Первым из них был...</vt:lpstr>
      <vt:lpstr>6) Прочитайте отрывок из документа и укажите имя человека, о котором идет речь.  Перед началом боя ему подвели коня, но он выхватил меч и убил его, говоря, что в случае победы получит много хороших коней от врагов, а в случае поражения не будет нуждаться и в своем. С этими словами он устремился на самого Красса; ни вражеское оружие, ни раны не могли его остановить... Наконец, окруженный врагами, он пал под их ударами, не отступая ни на шаг и сражаясь до конца. </vt:lpstr>
      <vt:lpstr> 7) Установите соответствие между понятием и определением.  Одному элементу левого столбика соответствует один элемент правого.</vt:lpstr>
      <vt:lpstr>8) Установите соответствие между понятием и определением.  Одному элементу левого столбика соответствует один элемент правого.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 История древнего мира</dc:title>
  <dc:creator>школа</dc:creator>
  <cp:lastModifiedBy>школа</cp:lastModifiedBy>
  <cp:revision>12</cp:revision>
  <dcterms:created xsi:type="dcterms:W3CDTF">2013-04-18T04:56:34Z</dcterms:created>
  <dcterms:modified xsi:type="dcterms:W3CDTF">2013-04-26T09:57:28Z</dcterms:modified>
</cp:coreProperties>
</file>