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ms-office.legacyDiagramText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sldIdLst>
    <p:sldId id="256" r:id="rId2"/>
    <p:sldId id="277" r:id="rId3"/>
    <p:sldId id="258" r:id="rId4"/>
    <p:sldId id="278" r:id="rId5"/>
    <p:sldId id="274" r:id="rId6"/>
    <p:sldId id="279" r:id="rId7"/>
    <p:sldId id="269" r:id="rId8"/>
    <p:sldId id="270" r:id="rId9"/>
    <p:sldId id="271" r:id="rId10"/>
    <p:sldId id="272" r:id="rId11"/>
    <p:sldId id="273" r:id="rId12"/>
    <p:sldId id="280" r:id="rId13"/>
    <p:sldId id="261" r:id="rId14"/>
    <p:sldId id="275" r:id="rId15"/>
    <p:sldId id="276" r:id="rId16"/>
    <p:sldId id="263" r:id="rId17"/>
    <p:sldId id="257" r:id="rId18"/>
    <p:sldId id="265" r:id="rId19"/>
    <p:sldId id="259" r:id="rId20"/>
    <p:sldId id="260" r:id="rId21"/>
    <p:sldId id="266" r:id="rId22"/>
    <p:sldId id="267" r:id="rId23"/>
    <p:sldId id="268" r:id="rId24"/>
    <p:sldId id="264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1549" autoAdjust="0"/>
  </p:normalViewPr>
  <p:slideViewPr>
    <p:cSldViewPr>
      <p:cViewPr varScale="1">
        <p:scale>
          <a:sx n="45" d="100"/>
          <a:sy n="45" d="100"/>
        </p:scale>
        <p:origin x="-1242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06/relationships/legacyDocTextInfo" Target="legacyDocTextInfo.bin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4" Type="http://schemas.microsoft.com/office/2006/relationships/legacyDiagramText" Target="legacyDiagramText4.bin"/></Relationships>
</file>

<file path=ppt/drawings/_rels/vmlDrawing2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7.bin"/><Relationship Id="rId2" Type="http://schemas.microsoft.com/office/2006/relationships/legacyDiagramText" Target="legacyDiagramText6.bin"/><Relationship Id="rId1" Type="http://schemas.microsoft.com/office/2006/relationships/legacyDiagramText" Target="legacyDiagramText5.bin"/><Relationship Id="rId4" Type="http://schemas.microsoft.com/office/2006/relationships/legacyDiagramText" Target="legacyDiagramText8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2738438" y="1381125"/>
            <a:ext cx="6253162" cy="23336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741613" y="4124325"/>
            <a:ext cx="6249987" cy="1285875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quarter" idx="2"/>
          </p:nvPr>
        </p:nvSpPr>
        <p:spPr>
          <a:xfrm>
            <a:off x="2743200" y="5410200"/>
            <a:ext cx="6248400" cy="457200"/>
          </a:xfrm>
        </p:spPr>
        <p:txBody>
          <a:bodyPr wrap="none"/>
          <a:lstStyle>
            <a:lvl1pPr>
              <a:defRPr sz="3200" b="1">
                <a:latin typeface="+mn-lt"/>
              </a:defRPr>
            </a:lvl1pPr>
          </a:lstStyle>
          <a:p>
            <a:endParaRPr lang="ru-RU"/>
          </a:p>
        </p:txBody>
      </p:sp>
      <p:grpSp>
        <p:nvGrpSpPr>
          <p:cNvPr id="22533" name="Group 5"/>
          <p:cNvGrpSpPr>
            <a:grpSpLocks/>
          </p:cNvGrpSpPr>
          <p:nvPr/>
        </p:nvGrpSpPr>
        <p:grpSpPr bwMode="auto">
          <a:xfrm>
            <a:off x="0" y="0"/>
            <a:ext cx="1557338" cy="6878638"/>
            <a:chOff x="0" y="-6"/>
            <a:chExt cx="981" cy="4333"/>
          </a:xfrm>
        </p:grpSpPr>
        <p:sp>
          <p:nvSpPr>
            <p:cNvPr id="22534" name="Rectangle 6"/>
            <p:cNvSpPr>
              <a:spLocks noChangeArrowheads="1"/>
            </p:cNvSpPr>
            <p:nvPr/>
          </p:nvSpPr>
          <p:spPr bwMode="auto">
            <a:xfrm>
              <a:off x="453" y="2151"/>
              <a:ext cx="114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535" name="Rectangle 7"/>
            <p:cNvSpPr>
              <a:spLocks noChangeArrowheads="1"/>
            </p:cNvSpPr>
            <p:nvPr/>
          </p:nvSpPr>
          <p:spPr bwMode="auto">
            <a:xfrm>
              <a:off x="0" y="2151"/>
              <a:ext cx="221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</a:pPr>
              <a:endParaRPr lang="ru-RU" sz="2400"/>
            </a:p>
          </p:txBody>
        </p:sp>
        <p:sp>
          <p:nvSpPr>
            <p:cNvPr id="22536" name="Rectangle 8"/>
            <p:cNvSpPr>
              <a:spLocks noChangeArrowheads="1"/>
            </p:cNvSpPr>
            <p:nvPr/>
          </p:nvSpPr>
          <p:spPr bwMode="auto">
            <a:xfrm>
              <a:off x="222" y="2151"/>
              <a:ext cx="231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537" name="Rectangle 9"/>
            <p:cNvSpPr>
              <a:spLocks noChangeArrowheads="1"/>
            </p:cNvSpPr>
            <p:nvPr/>
          </p:nvSpPr>
          <p:spPr bwMode="auto">
            <a:xfrm>
              <a:off x="567" y="2160"/>
              <a:ext cx="204" cy="2161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</a:pPr>
              <a:endParaRPr lang="ru-RU" sz="2400"/>
            </a:p>
          </p:txBody>
        </p:sp>
        <p:sp>
          <p:nvSpPr>
            <p:cNvPr id="22538" name="Freeform 10"/>
            <p:cNvSpPr>
              <a:spLocks/>
            </p:cNvSpPr>
            <p:nvPr/>
          </p:nvSpPr>
          <p:spPr bwMode="auto">
            <a:xfrm>
              <a:off x="222" y="2636"/>
              <a:ext cx="344" cy="647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1"/>
                </a:cxn>
                <a:cxn ang="0">
                  <a:pos x="146" y="366"/>
                </a:cxn>
                <a:cxn ang="0">
                  <a:pos x="50" y="475"/>
                </a:cxn>
                <a:cxn ang="0">
                  <a:pos x="30" y="505"/>
                </a:cxn>
                <a:cxn ang="0">
                  <a:pos x="17" y="535"/>
                </a:cxn>
                <a:cxn ang="0">
                  <a:pos x="10" y="582"/>
                </a:cxn>
                <a:cxn ang="0">
                  <a:pos x="0" y="646"/>
                </a:cxn>
                <a:cxn ang="0">
                  <a:pos x="0" y="365"/>
                </a:cxn>
                <a:cxn ang="0">
                  <a:pos x="5" y="392"/>
                </a:cxn>
                <a:cxn ang="0">
                  <a:pos x="10" y="404"/>
                </a:cxn>
                <a:cxn ang="0">
                  <a:pos x="20" y="410"/>
                </a:cxn>
                <a:cxn ang="0">
                  <a:pos x="30" y="413"/>
                </a:cxn>
                <a:cxn ang="0">
                  <a:pos x="45" y="413"/>
                </a:cxn>
                <a:cxn ang="0">
                  <a:pos x="60" y="407"/>
                </a:cxn>
                <a:cxn ang="0">
                  <a:pos x="257" y="190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7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539" name="Freeform 11"/>
            <p:cNvSpPr>
              <a:spLocks/>
            </p:cNvSpPr>
            <p:nvPr/>
          </p:nvSpPr>
          <p:spPr bwMode="auto">
            <a:xfrm>
              <a:off x="222" y="2908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540" name="Freeform 12"/>
            <p:cNvSpPr>
              <a:spLocks/>
            </p:cNvSpPr>
            <p:nvPr/>
          </p:nvSpPr>
          <p:spPr bwMode="auto">
            <a:xfrm>
              <a:off x="222" y="3165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541" name="Freeform 13"/>
            <p:cNvSpPr>
              <a:spLocks/>
            </p:cNvSpPr>
            <p:nvPr/>
          </p:nvSpPr>
          <p:spPr bwMode="auto">
            <a:xfrm>
              <a:off x="222" y="3420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542" name="Freeform 14"/>
            <p:cNvSpPr>
              <a:spLocks/>
            </p:cNvSpPr>
            <p:nvPr/>
          </p:nvSpPr>
          <p:spPr bwMode="auto">
            <a:xfrm>
              <a:off x="222" y="3677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543" name="Freeform 15"/>
            <p:cNvSpPr>
              <a:spLocks/>
            </p:cNvSpPr>
            <p:nvPr/>
          </p:nvSpPr>
          <p:spPr bwMode="auto">
            <a:xfrm>
              <a:off x="301" y="3932"/>
              <a:ext cx="265" cy="392"/>
            </a:xfrm>
            <a:custGeom>
              <a:avLst/>
              <a:gdLst/>
              <a:ahLst/>
              <a:cxnLst>
                <a:cxn ang="0">
                  <a:pos x="264" y="52"/>
                </a:cxn>
                <a:cxn ang="0">
                  <a:pos x="264" y="194"/>
                </a:cxn>
                <a:cxn ang="0">
                  <a:pos x="256" y="188"/>
                </a:cxn>
                <a:cxn ang="0">
                  <a:pos x="236" y="188"/>
                </a:cxn>
                <a:cxn ang="0">
                  <a:pos x="221" y="194"/>
                </a:cxn>
                <a:cxn ang="0">
                  <a:pos x="205" y="209"/>
                </a:cxn>
                <a:cxn ang="0">
                  <a:pos x="162" y="261"/>
                </a:cxn>
                <a:cxn ang="0">
                  <a:pos x="66" y="366"/>
                </a:cxn>
                <a:cxn ang="0">
                  <a:pos x="45" y="391"/>
                </a:cxn>
                <a:cxn ang="0">
                  <a:pos x="0" y="391"/>
                </a:cxn>
                <a:cxn ang="0">
                  <a:pos x="178" y="190"/>
                </a:cxn>
                <a:cxn ang="0">
                  <a:pos x="218" y="138"/>
                </a:cxn>
                <a:cxn ang="0">
                  <a:pos x="233" y="111"/>
                </a:cxn>
                <a:cxn ang="0">
                  <a:pos x="246" y="84"/>
                </a:cxn>
                <a:cxn ang="0">
                  <a:pos x="256" y="39"/>
                </a:cxn>
                <a:cxn ang="0">
                  <a:pos x="264" y="0"/>
                </a:cxn>
                <a:cxn ang="0">
                  <a:pos x="264" y="117"/>
                </a:cxn>
              </a:cxnLst>
              <a:rect l="0" t="0" r="r" b="b"/>
              <a:pathLst>
                <a:path w="265" h="392">
                  <a:moveTo>
                    <a:pt x="264" y="52"/>
                  </a:moveTo>
                  <a:lnTo>
                    <a:pt x="264" y="194"/>
                  </a:lnTo>
                  <a:lnTo>
                    <a:pt x="256" y="188"/>
                  </a:lnTo>
                  <a:lnTo>
                    <a:pt x="236" y="188"/>
                  </a:lnTo>
                  <a:lnTo>
                    <a:pt x="221" y="194"/>
                  </a:lnTo>
                  <a:lnTo>
                    <a:pt x="205" y="209"/>
                  </a:lnTo>
                  <a:lnTo>
                    <a:pt x="162" y="261"/>
                  </a:lnTo>
                  <a:lnTo>
                    <a:pt x="66" y="366"/>
                  </a:lnTo>
                  <a:lnTo>
                    <a:pt x="45" y="391"/>
                  </a:lnTo>
                  <a:lnTo>
                    <a:pt x="0" y="391"/>
                  </a:lnTo>
                  <a:lnTo>
                    <a:pt x="178" y="190"/>
                  </a:lnTo>
                  <a:lnTo>
                    <a:pt x="218" y="138"/>
                  </a:lnTo>
                  <a:lnTo>
                    <a:pt x="233" y="111"/>
                  </a:lnTo>
                  <a:lnTo>
                    <a:pt x="246" y="84"/>
                  </a:lnTo>
                  <a:lnTo>
                    <a:pt x="256" y="39"/>
                  </a:lnTo>
                  <a:lnTo>
                    <a:pt x="264" y="0"/>
                  </a:lnTo>
                  <a:lnTo>
                    <a:pt x="264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544" name="Freeform 16"/>
            <p:cNvSpPr>
              <a:spLocks/>
            </p:cNvSpPr>
            <p:nvPr/>
          </p:nvSpPr>
          <p:spPr bwMode="auto">
            <a:xfrm>
              <a:off x="222" y="2366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545" name="Freeform 17"/>
            <p:cNvSpPr>
              <a:spLocks/>
            </p:cNvSpPr>
            <p:nvPr/>
          </p:nvSpPr>
          <p:spPr bwMode="auto">
            <a:xfrm>
              <a:off x="222" y="2151"/>
              <a:ext cx="346" cy="575"/>
            </a:xfrm>
            <a:custGeom>
              <a:avLst/>
              <a:gdLst/>
              <a:ahLst/>
              <a:cxnLst>
                <a:cxn ang="0">
                  <a:pos x="345" y="0"/>
                </a:cxn>
                <a:cxn ang="0">
                  <a:pos x="343" y="122"/>
                </a:cxn>
                <a:cxn ang="0">
                  <a:pos x="336" y="116"/>
                </a:cxn>
                <a:cxn ang="0">
                  <a:pos x="315" y="116"/>
                </a:cxn>
                <a:cxn ang="0">
                  <a:pos x="300" y="122"/>
                </a:cxn>
                <a:cxn ang="0">
                  <a:pos x="285" y="137"/>
                </a:cxn>
                <a:cxn ang="0">
                  <a:pos x="242" y="188"/>
                </a:cxn>
                <a:cxn ang="0">
                  <a:pos x="146" y="294"/>
                </a:cxn>
                <a:cxn ang="0">
                  <a:pos x="50" y="403"/>
                </a:cxn>
                <a:cxn ang="0">
                  <a:pos x="30" y="433"/>
                </a:cxn>
                <a:cxn ang="0">
                  <a:pos x="17" y="463"/>
                </a:cxn>
                <a:cxn ang="0">
                  <a:pos x="10" y="510"/>
                </a:cxn>
                <a:cxn ang="0">
                  <a:pos x="0" y="574"/>
                </a:cxn>
                <a:cxn ang="0">
                  <a:pos x="0" y="293"/>
                </a:cxn>
                <a:cxn ang="0">
                  <a:pos x="5" y="320"/>
                </a:cxn>
                <a:cxn ang="0">
                  <a:pos x="10" y="332"/>
                </a:cxn>
                <a:cxn ang="0">
                  <a:pos x="20" y="338"/>
                </a:cxn>
                <a:cxn ang="0">
                  <a:pos x="30" y="341"/>
                </a:cxn>
                <a:cxn ang="0">
                  <a:pos x="45" y="341"/>
                </a:cxn>
                <a:cxn ang="0">
                  <a:pos x="60" y="335"/>
                </a:cxn>
                <a:cxn ang="0">
                  <a:pos x="257" y="117"/>
                </a:cxn>
                <a:cxn ang="0">
                  <a:pos x="298" y="66"/>
                </a:cxn>
                <a:cxn ang="0">
                  <a:pos x="313" y="39"/>
                </a:cxn>
                <a:cxn ang="0">
                  <a:pos x="326" y="12"/>
                </a:cxn>
                <a:cxn ang="0">
                  <a:pos x="329" y="0"/>
                </a:cxn>
                <a:cxn ang="0">
                  <a:pos x="345" y="3"/>
                </a:cxn>
                <a:cxn ang="0">
                  <a:pos x="343" y="45"/>
                </a:cxn>
              </a:cxnLst>
              <a:rect l="0" t="0" r="r" b="b"/>
              <a:pathLst>
                <a:path w="346" h="575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3"/>
                  </a:lnTo>
                  <a:lnTo>
                    <a:pt x="30" y="433"/>
                  </a:lnTo>
                  <a:lnTo>
                    <a:pt x="17" y="463"/>
                  </a:lnTo>
                  <a:lnTo>
                    <a:pt x="10" y="510"/>
                  </a:lnTo>
                  <a:lnTo>
                    <a:pt x="0" y="574"/>
                  </a:lnTo>
                  <a:lnTo>
                    <a:pt x="0" y="293"/>
                  </a:lnTo>
                  <a:lnTo>
                    <a:pt x="5" y="320"/>
                  </a:lnTo>
                  <a:lnTo>
                    <a:pt x="10" y="332"/>
                  </a:lnTo>
                  <a:lnTo>
                    <a:pt x="20" y="338"/>
                  </a:lnTo>
                  <a:lnTo>
                    <a:pt x="30" y="341"/>
                  </a:lnTo>
                  <a:lnTo>
                    <a:pt x="45" y="341"/>
                  </a:lnTo>
                  <a:lnTo>
                    <a:pt x="60" y="335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546" name="Rectangle 18"/>
            <p:cNvSpPr>
              <a:spLocks noChangeArrowheads="1"/>
            </p:cNvSpPr>
            <p:nvPr/>
          </p:nvSpPr>
          <p:spPr bwMode="auto">
            <a:xfrm>
              <a:off x="453" y="-3"/>
              <a:ext cx="114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547" name="Rectangle 19"/>
            <p:cNvSpPr>
              <a:spLocks noChangeArrowheads="1"/>
            </p:cNvSpPr>
            <p:nvPr/>
          </p:nvSpPr>
          <p:spPr bwMode="auto">
            <a:xfrm>
              <a:off x="0" y="-3"/>
              <a:ext cx="221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</a:pPr>
              <a:endParaRPr lang="ru-RU" sz="2400"/>
            </a:p>
          </p:txBody>
        </p:sp>
        <p:sp>
          <p:nvSpPr>
            <p:cNvPr id="22548" name="Rectangle 20"/>
            <p:cNvSpPr>
              <a:spLocks noChangeArrowheads="1"/>
            </p:cNvSpPr>
            <p:nvPr/>
          </p:nvSpPr>
          <p:spPr bwMode="auto">
            <a:xfrm>
              <a:off x="222" y="-3"/>
              <a:ext cx="231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549" name="Rectangle 21"/>
            <p:cNvSpPr>
              <a:spLocks noChangeArrowheads="1"/>
            </p:cNvSpPr>
            <p:nvPr/>
          </p:nvSpPr>
          <p:spPr bwMode="auto">
            <a:xfrm>
              <a:off x="567" y="-3"/>
              <a:ext cx="204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</a:pPr>
              <a:endParaRPr lang="ru-RU" sz="2400"/>
            </a:p>
          </p:txBody>
        </p:sp>
        <p:sp>
          <p:nvSpPr>
            <p:cNvPr id="22550" name="Freeform 22"/>
            <p:cNvSpPr>
              <a:spLocks/>
            </p:cNvSpPr>
            <p:nvPr/>
          </p:nvSpPr>
          <p:spPr bwMode="auto">
            <a:xfrm>
              <a:off x="222" y="497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551" name="Freeform 23"/>
            <p:cNvSpPr>
              <a:spLocks/>
            </p:cNvSpPr>
            <p:nvPr/>
          </p:nvSpPr>
          <p:spPr bwMode="auto">
            <a:xfrm>
              <a:off x="222" y="754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552" name="Freeform 24"/>
            <p:cNvSpPr>
              <a:spLocks/>
            </p:cNvSpPr>
            <p:nvPr/>
          </p:nvSpPr>
          <p:spPr bwMode="auto">
            <a:xfrm>
              <a:off x="222" y="1010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553" name="Freeform 25"/>
            <p:cNvSpPr>
              <a:spLocks/>
            </p:cNvSpPr>
            <p:nvPr/>
          </p:nvSpPr>
          <p:spPr bwMode="auto">
            <a:xfrm>
              <a:off x="222" y="1266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554" name="Freeform 26"/>
            <p:cNvSpPr>
              <a:spLocks/>
            </p:cNvSpPr>
            <p:nvPr/>
          </p:nvSpPr>
          <p:spPr bwMode="auto">
            <a:xfrm>
              <a:off x="222" y="1522"/>
              <a:ext cx="344" cy="647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1"/>
                </a:cxn>
                <a:cxn ang="0">
                  <a:pos x="146" y="366"/>
                </a:cxn>
                <a:cxn ang="0">
                  <a:pos x="50" y="475"/>
                </a:cxn>
                <a:cxn ang="0">
                  <a:pos x="30" y="505"/>
                </a:cxn>
                <a:cxn ang="0">
                  <a:pos x="17" y="535"/>
                </a:cxn>
                <a:cxn ang="0">
                  <a:pos x="10" y="582"/>
                </a:cxn>
                <a:cxn ang="0">
                  <a:pos x="0" y="646"/>
                </a:cxn>
                <a:cxn ang="0">
                  <a:pos x="0" y="365"/>
                </a:cxn>
                <a:cxn ang="0">
                  <a:pos x="5" y="392"/>
                </a:cxn>
                <a:cxn ang="0">
                  <a:pos x="10" y="404"/>
                </a:cxn>
                <a:cxn ang="0">
                  <a:pos x="20" y="410"/>
                </a:cxn>
                <a:cxn ang="0">
                  <a:pos x="30" y="413"/>
                </a:cxn>
                <a:cxn ang="0">
                  <a:pos x="45" y="413"/>
                </a:cxn>
                <a:cxn ang="0">
                  <a:pos x="60" y="407"/>
                </a:cxn>
                <a:cxn ang="0">
                  <a:pos x="257" y="190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7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555" name="Freeform 27"/>
            <p:cNvSpPr>
              <a:spLocks/>
            </p:cNvSpPr>
            <p:nvPr/>
          </p:nvSpPr>
          <p:spPr bwMode="auto">
            <a:xfrm>
              <a:off x="219" y="4178"/>
              <a:ext cx="349" cy="149"/>
            </a:xfrm>
            <a:custGeom>
              <a:avLst/>
              <a:gdLst/>
              <a:ahLst/>
              <a:cxnLst>
                <a:cxn ang="0">
                  <a:pos x="345" y="52"/>
                </a:cxn>
                <a:cxn ang="0">
                  <a:pos x="348" y="144"/>
                </a:cxn>
                <a:cxn ang="0">
                  <a:pos x="0" y="148"/>
                </a:cxn>
                <a:cxn ang="0">
                  <a:pos x="299" y="143"/>
                </a:cxn>
                <a:cxn ang="0">
                  <a:pos x="315" y="111"/>
                </a:cxn>
                <a:cxn ang="0">
                  <a:pos x="328" y="84"/>
                </a:cxn>
                <a:cxn ang="0">
                  <a:pos x="338" y="39"/>
                </a:cxn>
                <a:cxn ang="0">
                  <a:pos x="345" y="0"/>
                </a:cxn>
                <a:cxn ang="0">
                  <a:pos x="345" y="117"/>
                </a:cxn>
              </a:cxnLst>
              <a:rect l="0" t="0" r="r" b="b"/>
              <a:pathLst>
                <a:path w="349" h="149">
                  <a:moveTo>
                    <a:pt x="345" y="52"/>
                  </a:moveTo>
                  <a:lnTo>
                    <a:pt x="348" y="144"/>
                  </a:lnTo>
                  <a:lnTo>
                    <a:pt x="0" y="148"/>
                  </a:lnTo>
                  <a:lnTo>
                    <a:pt x="299" y="143"/>
                  </a:lnTo>
                  <a:lnTo>
                    <a:pt x="315" y="111"/>
                  </a:lnTo>
                  <a:lnTo>
                    <a:pt x="328" y="84"/>
                  </a:lnTo>
                  <a:lnTo>
                    <a:pt x="338" y="39"/>
                  </a:lnTo>
                  <a:lnTo>
                    <a:pt x="345" y="0"/>
                  </a:lnTo>
                  <a:lnTo>
                    <a:pt x="345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556" name="Freeform 28"/>
            <p:cNvSpPr>
              <a:spLocks/>
            </p:cNvSpPr>
            <p:nvPr/>
          </p:nvSpPr>
          <p:spPr bwMode="auto">
            <a:xfrm>
              <a:off x="222" y="211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557" name="Freeform 29"/>
            <p:cNvSpPr>
              <a:spLocks/>
            </p:cNvSpPr>
            <p:nvPr/>
          </p:nvSpPr>
          <p:spPr bwMode="auto">
            <a:xfrm>
              <a:off x="222" y="-3"/>
              <a:ext cx="346" cy="574"/>
            </a:xfrm>
            <a:custGeom>
              <a:avLst/>
              <a:gdLst/>
              <a:ahLst/>
              <a:cxnLst>
                <a:cxn ang="0">
                  <a:pos x="345" y="0"/>
                </a:cxn>
                <a:cxn ang="0">
                  <a:pos x="343" y="122"/>
                </a:cxn>
                <a:cxn ang="0">
                  <a:pos x="336" y="116"/>
                </a:cxn>
                <a:cxn ang="0">
                  <a:pos x="315" y="116"/>
                </a:cxn>
                <a:cxn ang="0">
                  <a:pos x="300" y="122"/>
                </a:cxn>
                <a:cxn ang="0">
                  <a:pos x="285" y="137"/>
                </a:cxn>
                <a:cxn ang="0">
                  <a:pos x="242" y="188"/>
                </a:cxn>
                <a:cxn ang="0">
                  <a:pos x="146" y="294"/>
                </a:cxn>
                <a:cxn ang="0">
                  <a:pos x="50" y="402"/>
                </a:cxn>
                <a:cxn ang="0">
                  <a:pos x="30" y="432"/>
                </a:cxn>
                <a:cxn ang="0">
                  <a:pos x="17" y="462"/>
                </a:cxn>
                <a:cxn ang="0">
                  <a:pos x="10" y="509"/>
                </a:cxn>
                <a:cxn ang="0">
                  <a:pos x="0" y="573"/>
                </a:cxn>
                <a:cxn ang="0">
                  <a:pos x="0" y="292"/>
                </a:cxn>
                <a:cxn ang="0">
                  <a:pos x="5" y="319"/>
                </a:cxn>
                <a:cxn ang="0">
                  <a:pos x="10" y="331"/>
                </a:cxn>
                <a:cxn ang="0">
                  <a:pos x="20" y="337"/>
                </a:cxn>
                <a:cxn ang="0">
                  <a:pos x="30" y="340"/>
                </a:cxn>
                <a:cxn ang="0">
                  <a:pos x="45" y="340"/>
                </a:cxn>
                <a:cxn ang="0">
                  <a:pos x="60" y="334"/>
                </a:cxn>
                <a:cxn ang="0">
                  <a:pos x="257" y="117"/>
                </a:cxn>
                <a:cxn ang="0">
                  <a:pos x="298" y="66"/>
                </a:cxn>
                <a:cxn ang="0">
                  <a:pos x="313" y="39"/>
                </a:cxn>
                <a:cxn ang="0">
                  <a:pos x="326" y="12"/>
                </a:cxn>
                <a:cxn ang="0">
                  <a:pos x="329" y="0"/>
                </a:cxn>
                <a:cxn ang="0">
                  <a:pos x="345" y="3"/>
                </a:cxn>
                <a:cxn ang="0">
                  <a:pos x="343" y="45"/>
                </a:cxn>
              </a:cxnLst>
              <a:rect l="0" t="0" r="r" b="b"/>
              <a:pathLst>
                <a:path w="346" h="574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2"/>
                  </a:lnTo>
                  <a:lnTo>
                    <a:pt x="30" y="432"/>
                  </a:lnTo>
                  <a:lnTo>
                    <a:pt x="17" y="462"/>
                  </a:lnTo>
                  <a:lnTo>
                    <a:pt x="10" y="509"/>
                  </a:lnTo>
                  <a:lnTo>
                    <a:pt x="0" y="573"/>
                  </a:lnTo>
                  <a:lnTo>
                    <a:pt x="0" y="292"/>
                  </a:lnTo>
                  <a:lnTo>
                    <a:pt x="5" y="319"/>
                  </a:lnTo>
                  <a:lnTo>
                    <a:pt x="10" y="331"/>
                  </a:lnTo>
                  <a:lnTo>
                    <a:pt x="20" y="337"/>
                  </a:lnTo>
                  <a:lnTo>
                    <a:pt x="30" y="340"/>
                  </a:lnTo>
                  <a:lnTo>
                    <a:pt x="45" y="340"/>
                  </a:lnTo>
                  <a:lnTo>
                    <a:pt x="60" y="334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558" name="Freeform 30"/>
            <p:cNvSpPr>
              <a:spLocks/>
            </p:cNvSpPr>
            <p:nvPr/>
          </p:nvSpPr>
          <p:spPr bwMode="auto">
            <a:xfrm>
              <a:off x="224" y="-6"/>
              <a:ext cx="154" cy="294"/>
            </a:xfrm>
            <a:custGeom>
              <a:avLst/>
              <a:gdLst/>
              <a:ahLst/>
              <a:cxnLst>
                <a:cxn ang="0">
                  <a:pos x="153" y="3"/>
                </a:cxn>
                <a:cxn ang="0">
                  <a:pos x="50" y="122"/>
                </a:cxn>
                <a:cxn ang="0">
                  <a:pos x="30" y="152"/>
                </a:cxn>
                <a:cxn ang="0">
                  <a:pos x="17" y="182"/>
                </a:cxn>
                <a:cxn ang="0">
                  <a:pos x="10" y="229"/>
                </a:cxn>
                <a:cxn ang="0">
                  <a:pos x="0" y="293"/>
                </a:cxn>
                <a:cxn ang="0">
                  <a:pos x="0" y="12"/>
                </a:cxn>
                <a:cxn ang="0">
                  <a:pos x="5" y="39"/>
                </a:cxn>
                <a:cxn ang="0">
                  <a:pos x="10" y="51"/>
                </a:cxn>
                <a:cxn ang="0">
                  <a:pos x="20" y="57"/>
                </a:cxn>
                <a:cxn ang="0">
                  <a:pos x="30" y="60"/>
                </a:cxn>
                <a:cxn ang="0">
                  <a:pos x="45" y="60"/>
                </a:cxn>
                <a:cxn ang="0">
                  <a:pos x="60" y="54"/>
                </a:cxn>
                <a:cxn ang="0">
                  <a:pos x="110" y="0"/>
                </a:cxn>
              </a:cxnLst>
              <a:rect l="0" t="0" r="r" b="b"/>
              <a:pathLst>
                <a:path w="154" h="294">
                  <a:moveTo>
                    <a:pt x="153" y="3"/>
                  </a:moveTo>
                  <a:lnTo>
                    <a:pt x="50" y="122"/>
                  </a:lnTo>
                  <a:lnTo>
                    <a:pt x="30" y="152"/>
                  </a:lnTo>
                  <a:lnTo>
                    <a:pt x="17" y="182"/>
                  </a:lnTo>
                  <a:lnTo>
                    <a:pt x="10" y="229"/>
                  </a:lnTo>
                  <a:lnTo>
                    <a:pt x="0" y="293"/>
                  </a:lnTo>
                  <a:lnTo>
                    <a:pt x="0" y="12"/>
                  </a:lnTo>
                  <a:lnTo>
                    <a:pt x="5" y="39"/>
                  </a:lnTo>
                  <a:lnTo>
                    <a:pt x="10" y="51"/>
                  </a:lnTo>
                  <a:lnTo>
                    <a:pt x="20" y="57"/>
                  </a:lnTo>
                  <a:lnTo>
                    <a:pt x="30" y="60"/>
                  </a:lnTo>
                  <a:lnTo>
                    <a:pt x="45" y="60"/>
                  </a:lnTo>
                  <a:lnTo>
                    <a:pt x="60" y="54"/>
                  </a:lnTo>
                  <a:lnTo>
                    <a:pt x="110" y="0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559" name="Freeform 31"/>
            <p:cNvSpPr>
              <a:spLocks/>
            </p:cNvSpPr>
            <p:nvPr/>
          </p:nvSpPr>
          <p:spPr bwMode="auto">
            <a:xfrm>
              <a:off x="222" y="1796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560" name="Rectangle 32"/>
            <p:cNvSpPr>
              <a:spLocks noChangeArrowheads="1"/>
            </p:cNvSpPr>
            <p:nvPr/>
          </p:nvSpPr>
          <p:spPr bwMode="auto">
            <a:xfrm>
              <a:off x="771" y="0"/>
              <a:ext cx="210" cy="4319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561" name="Line 33"/>
            <p:cNvSpPr>
              <a:spLocks noChangeShapeType="1"/>
            </p:cNvSpPr>
            <p:nvPr/>
          </p:nvSpPr>
          <p:spPr bwMode="auto">
            <a:xfrm>
              <a:off x="135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accent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562" name="Line 34"/>
            <p:cNvSpPr>
              <a:spLocks noChangeShapeType="1"/>
            </p:cNvSpPr>
            <p:nvPr/>
          </p:nvSpPr>
          <p:spPr bwMode="auto">
            <a:xfrm>
              <a:off x="645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accent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2563" name="Group 35"/>
          <p:cNvGrpSpPr>
            <a:grpSpLocks/>
          </p:cNvGrpSpPr>
          <p:nvPr/>
        </p:nvGrpSpPr>
        <p:grpSpPr bwMode="auto">
          <a:xfrm>
            <a:off x="523875" y="1428750"/>
            <a:ext cx="2095500" cy="2095500"/>
            <a:chOff x="330" y="900"/>
            <a:chExt cx="1320" cy="1320"/>
          </a:xfrm>
        </p:grpSpPr>
        <p:sp>
          <p:nvSpPr>
            <p:cNvPr id="22564" name="Rectangle 36"/>
            <p:cNvSpPr>
              <a:spLocks noChangeArrowheads="1"/>
            </p:cNvSpPr>
            <p:nvPr/>
          </p:nvSpPr>
          <p:spPr bwMode="auto">
            <a:xfrm>
              <a:off x="975" y="900"/>
              <a:ext cx="675" cy="1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22565" name="Group 37"/>
            <p:cNvGrpSpPr>
              <a:grpSpLocks/>
            </p:cNvGrpSpPr>
            <p:nvPr/>
          </p:nvGrpSpPr>
          <p:grpSpPr bwMode="auto">
            <a:xfrm>
              <a:off x="330" y="1015"/>
              <a:ext cx="1079" cy="1060"/>
              <a:chOff x="330" y="1015"/>
              <a:chExt cx="1079" cy="1060"/>
            </a:xfrm>
          </p:grpSpPr>
          <p:grpSp>
            <p:nvGrpSpPr>
              <p:cNvPr id="22566" name="Group 38"/>
              <p:cNvGrpSpPr>
                <a:grpSpLocks/>
              </p:cNvGrpSpPr>
              <p:nvPr/>
            </p:nvGrpSpPr>
            <p:grpSpPr bwMode="auto">
              <a:xfrm>
                <a:off x="330" y="1015"/>
                <a:ext cx="1079" cy="1060"/>
                <a:chOff x="330" y="1015"/>
                <a:chExt cx="1079" cy="1060"/>
              </a:xfrm>
            </p:grpSpPr>
            <p:grpSp>
              <p:nvGrpSpPr>
                <p:cNvPr id="22567" name="Group 39"/>
                <p:cNvGrpSpPr>
                  <a:grpSpLocks/>
                </p:cNvGrpSpPr>
                <p:nvPr/>
              </p:nvGrpSpPr>
              <p:grpSpPr bwMode="auto">
                <a:xfrm>
                  <a:off x="330" y="1015"/>
                  <a:ext cx="1079" cy="1060"/>
                  <a:chOff x="330" y="1015"/>
                  <a:chExt cx="1079" cy="1060"/>
                </a:xfrm>
              </p:grpSpPr>
              <p:sp>
                <p:nvSpPr>
                  <p:cNvPr id="22568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333" y="1910"/>
                    <a:ext cx="1074" cy="165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chemeClr val="accent1"/>
                      </a:gs>
                      <a:gs pos="100000">
                        <a:schemeClr val="accent1">
                          <a:gamma/>
                          <a:shade val="46275"/>
                          <a:invGamma/>
                        </a:schemeClr>
                      </a:gs>
                    </a:gsLst>
                    <a:lin ang="54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569" name="Rectangle 41"/>
                  <p:cNvSpPr>
                    <a:spLocks noChangeArrowheads="1"/>
                  </p:cNvSpPr>
                  <p:nvPr/>
                </p:nvSpPr>
                <p:spPr bwMode="auto">
                  <a:xfrm>
                    <a:off x="333" y="1015"/>
                    <a:ext cx="1074" cy="165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chemeClr val="accent1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accent1"/>
                      </a:gs>
                    </a:gsLst>
                    <a:lin ang="54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570" name="AutoShape 42"/>
                  <p:cNvSpPr>
                    <a:spLocks noChangeArrowheads="1"/>
                  </p:cNvSpPr>
                  <p:nvPr/>
                </p:nvSpPr>
                <p:spPr bwMode="auto">
                  <a:xfrm rot="5400000" flipV="1">
                    <a:off x="-91" y="1446"/>
                    <a:ext cx="1028" cy="186"/>
                  </a:xfrm>
                  <a:custGeom>
                    <a:avLst/>
                    <a:gdLst>
                      <a:gd name="G0" fmla="+- 2645 0 0"/>
                      <a:gd name="G1" fmla="+- 21600 0 2645"/>
                      <a:gd name="G2" fmla="*/ 2645 1 2"/>
                      <a:gd name="G3" fmla="+- 21600 0 G2"/>
                      <a:gd name="G4" fmla="+/ 2645 21600 2"/>
                      <a:gd name="G5" fmla="+/ G1 0 2"/>
                      <a:gd name="G6" fmla="*/ 21600 21600 2645"/>
                      <a:gd name="G7" fmla="*/ G6 1 2"/>
                      <a:gd name="G8" fmla="+- 21600 0 G7"/>
                      <a:gd name="G9" fmla="*/ 21600 1 2"/>
                      <a:gd name="G10" fmla="+- 2645 0 G9"/>
                      <a:gd name="G11" fmla="?: G10 G8 0"/>
                      <a:gd name="G12" fmla="?: G10 G7 21600"/>
                      <a:gd name="T0" fmla="*/ 20277 w 21600"/>
                      <a:gd name="T1" fmla="*/ 10800 h 21600"/>
                      <a:gd name="T2" fmla="*/ 10800 w 21600"/>
                      <a:gd name="T3" fmla="*/ 21600 h 21600"/>
                      <a:gd name="T4" fmla="*/ 1323 w 21600"/>
                      <a:gd name="T5" fmla="*/ 10800 h 21600"/>
                      <a:gd name="T6" fmla="*/ 10800 w 21600"/>
                      <a:gd name="T7" fmla="*/ 0 h 21600"/>
                      <a:gd name="T8" fmla="*/ 3123 w 21600"/>
                      <a:gd name="T9" fmla="*/ 3123 h 21600"/>
                      <a:gd name="T10" fmla="*/ 18477 w 21600"/>
                      <a:gd name="T11" fmla="*/ 1847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2645" y="21600"/>
                        </a:lnTo>
                        <a:lnTo>
                          <a:pt x="18955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1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accent1"/>
                      </a:gs>
                    </a:gsLst>
                    <a:lin ang="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571" name="AutoShape 43"/>
                  <p:cNvSpPr>
                    <a:spLocks noChangeArrowheads="1"/>
                  </p:cNvSpPr>
                  <p:nvPr/>
                </p:nvSpPr>
                <p:spPr bwMode="auto">
                  <a:xfrm rot="-5400000" flipH="1" flipV="1">
                    <a:off x="802" y="1436"/>
                    <a:ext cx="1028" cy="186"/>
                  </a:xfrm>
                  <a:custGeom>
                    <a:avLst/>
                    <a:gdLst>
                      <a:gd name="G0" fmla="+- 2645 0 0"/>
                      <a:gd name="G1" fmla="+- 21600 0 2645"/>
                      <a:gd name="G2" fmla="*/ 2645 1 2"/>
                      <a:gd name="G3" fmla="+- 21600 0 G2"/>
                      <a:gd name="G4" fmla="+/ 2645 21600 2"/>
                      <a:gd name="G5" fmla="+/ G1 0 2"/>
                      <a:gd name="G6" fmla="*/ 21600 21600 2645"/>
                      <a:gd name="G7" fmla="*/ G6 1 2"/>
                      <a:gd name="G8" fmla="+- 21600 0 G7"/>
                      <a:gd name="G9" fmla="*/ 21600 1 2"/>
                      <a:gd name="G10" fmla="+- 2645 0 G9"/>
                      <a:gd name="G11" fmla="?: G10 G8 0"/>
                      <a:gd name="G12" fmla="?: G10 G7 21600"/>
                      <a:gd name="T0" fmla="*/ 20277 w 21600"/>
                      <a:gd name="T1" fmla="*/ 10800 h 21600"/>
                      <a:gd name="T2" fmla="*/ 10800 w 21600"/>
                      <a:gd name="T3" fmla="*/ 21600 h 21600"/>
                      <a:gd name="T4" fmla="*/ 1323 w 21600"/>
                      <a:gd name="T5" fmla="*/ 10800 h 21600"/>
                      <a:gd name="T6" fmla="*/ 10800 w 21600"/>
                      <a:gd name="T7" fmla="*/ 0 h 21600"/>
                      <a:gd name="T8" fmla="*/ 3123 w 21600"/>
                      <a:gd name="T9" fmla="*/ 3123 h 21600"/>
                      <a:gd name="T10" fmla="*/ 18477 w 21600"/>
                      <a:gd name="T11" fmla="*/ 1847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2645" y="21600"/>
                        </a:lnTo>
                        <a:lnTo>
                          <a:pt x="18955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1"/>
                      </a:gs>
                      <a:gs pos="100000">
                        <a:schemeClr val="accent1">
                          <a:gamma/>
                          <a:shade val="46275"/>
                          <a:invGamma/>
                        </a:schemeClr>
                      </a:gs>
                    </a:gsLst>
                    <a:lin ang="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22572" name="Rectangle 44"/>
                <p:cNvSpPr>
                  <a:spLocks noChangeArrowheads="1"/>
                </p:cNvSpPr>
                <p:nvPr/>
              </p:nvSpPr>
              <p:spPr bwMode="auto">
                <a:xfrm>
                  <a:off x="433" y="1111"/>
                  <a:ext cx="874" cy="868"/>
                </a:xfrm>
                <a:prstGeom prst="rect">
                  <a:avLst/>
                </a:prstGeom>
                <a:gradFill rotWithShape="0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73" name="Oval 45"/>
                <p:cNvSpPr>
                  <a:spLocks noChangeArrowheads="1"/>
                </p:cNvSpPr>
                <p:nvPr/>
              </p:nvSpPr>
              <p:spPr bwMode="auto">
                <a:xfrm>
                  <a:off x="484" y="1170"/>
                  <a:ext cx="772" cy="750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pPr eaLnBrk="0" hangingPunct="0">
                    <a:spcBef>
                      <a:spcPct val="50000"/>
                    </a:spcBef>
                  </a:pPr>
                  <a:endParaRPr lang="ru-RU" sz="2400"/>
                </a:p>
              </p:txBody>
            </p:sp>
            <p:sp>
              <p:nvSpPr>
                <p:cNvPr id="22574" name="Oval 46"/>
                <p:cNvSpPr>
                  <a:spLocks noChangeArrowheads="1"/>
                </p:cNvSpPr>
                <p:nvPr/>
              </p:nvSpPr>
              <p:spPr bwMode="auto">
                <a:xfrm>
                  <a:off x="559" y="1241"/>
                  <a:ext cx="622" cy="608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pPr eaLnBrk="0" hangingPunct="0">
                    <a:spcBef>
                      <a:spcPct val="50000"/>
                    </a:spcBef>
                  </a:pPr>
                  <a:endParaRPr lang="ru-RU" sz="2400"/>
                </a:p>
              </p:txBody>
            </p:sp>
            <p:sp>
              <p:nvSpPr>
                <p:cNvPr id="22575" name="Oval 47"/>
                <p:cNvSpPr>
                  <a:spLocks noChangeArrowheads="1"/>
                </p:cNvSpPr>
                <p:nvPr/>
              </p:nvSpPr>
              <p:spPr bwMode="auto">
                <a:xfrm>
                  <a:off x="624" y="1303"/>
                  <a:ext cx="492" cy="48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pPr eaLnBrk="0" hangingPunct="0">
                    <a:spcBef>
                      <a:spcPct val="50000"/>
                    </a:spcBef>
                  </a:pPr>
                  <a:endParaRPr lang="ru-RU" sz="2400"/>
                </a:p>
              </p:txBody>
            </p:sp>
          </p:grpSp>
          <p:grpSp>
            <p:nvGrpSpPr>
              <p:cNvPr id="22576" name="Group 48"/>
              <p:cNvGrpSpPr>
                <a:grpSpLocks/>
              </p:cNvGrpSpPr>
              <p:nvPr/>
            </p:nvGrpSpPr>
            <p:grpSpPr bwMode="auto">
              <a:xfrm>
                <a:off x="634" y="1345"/>
                <a:ext cx="447" cy="402"/>
                <a:chOff x="634" y="1345"/>
                <a:chExt cx="447" cy="402"/>
              </a:xfrm>
            </p:grpSpPr>
            <p:sp>
              <p:nvSpPr>
                <p:cNvPr id="22577" name="Arc 49"/>
                <p:cNvSpPr>
                  <a:spLocks/>
                </p:cNvSpPr>
                <p:nvPr/>
              </p:nvSpPr>
              <p:spPr bwMode="auto">
                <a:xfrm>
                  <a:off x="856" y="1409"/>
                  <a:ext cx="34" cy="288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200"/>
                    <a:gd name="T2" fmla="*/ 0 w 21600"/>
                    <a:gd name="T3" fmla="*/ 43200 h 43200"/>
                    <a:gd name="T4" fmla="*/ 0 w 21600"/>
                    <a:gd name="T5" fmla="*/ 21600 h 43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2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3529"/>
                        <a:pt x="11929" y="43199"/>
                        <a:pt x="0" y="43200"/>
                      </a:cubicBezTo>
                    </a:path>
                    <a:path w="21600" h="432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3529"/>
                        <a:pt x="11929" y="43199"/>
                        <a:pt x="0" y="432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78" name="Arc 50"/>
                <p:cNvSpPr>
                  <a:spLocks/>
                </p:cNvSpPr>
                <p:nvPr/>
              </p:nvSpPr>
              <p:spPr bwMode="auto">
                <a:xfrm>
                  <a:off x="827" y="1409"/>
                  <a:ext cx="34" cy="288"/>
                </a:xfrm>
                <a:custGeom>
                  <a:avLst/>
                  <a:gdLst>
                    <a:gd name="G0" fmla="+- 21600 0 0"/>
                    <a:gd name="G1" fmla="+- 21600 0 0"/>
                    <a:gd name="G2" fmla="+- 21600 0 0"/>
                    <a:gd name="T0" fmla="*/ 21600 w 21600"/>
                    <a:gd name="T1" fmla="*/ 43200 h 43200"/>
                    <a:gd name="T2" fmla="*/ 21600 w 21600"/>
                    <a:gd name="T3" fmla="*/ 0 h 43200"/>
                    <a:gd name="T4" fmla="*/ 21600 w 21600"/>
                    <a:gd name="T5" fmla="*/ 21600 h 43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200" fill="none" extrusionOk="0">
                      <a:moveTo>
                        <a:pt x="21600" y="43200"/>
                      </a:moveTo>
                      <a:cubicBezTo>
                        <a:pt x="9670" y="43200"/>
                        <a:pt x="0" y="33529"/>
                        <a:pt x="0" y="21600"/>
                      </a:cubicBezTo>
                      <a:cubicBezTo>
                        <a:pt x="-1" y="9670"/>
                        <a:pt x="9670" y="0"/>
                        <a:pt x="21599" y="0"/>
                      </a:cubicBezTo>
                    </a:path>
                    <a:path w="21600" h="43200" stroke="0" extrusionOk="0">
                      <a:moveTo>
                        <a:pt x="21600" y="43200"/>
                      </a:moveTo>
                      <a:cubicBezTo>
                        <a:pt x="9670" y="43200"/>
                        <a:pt x="0" y="33529"/>
                        <a:pt x="0" y="21600"/>
                      </a:cubicBezTo>
                      <a:cubicBezTo>
                        <a:pt x="-1" y="9670"/>
                        <a:pt x="9670" y="0"/>
                        <a:pt x="21599" y="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0" scaled="1"/>
                </a:gra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79" name="AutoShape 51"/>
                <p:cNvSpPr>
                  <a:spLocks noChangeArrowheads="1"/>
                </p:cNvSpPr>
                <p:nvPr/>
              </p:nvSpPr>
              <p:spPr bwMode="auto">
                <a:xfrm>
                  <a:off x="798" y="1694"/>
                  <a:ext cx="122" cy="53"/>
                </a:xfrm>
                <a:prstGeom prst="roundRect">
                  <a:avLst>
                    <a:gd name="adj" fmla="val 49995"/>
                  </a:avLst>
                </a:prstGeom>
                <a:gradFill rotWithShape="0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5000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80" name="Freeform 52"/>
                <p:cNvSpPr>
                  <a:spLocks/>
                </p:cNvSpPr>
                <p:nvPr/>
              </p:nvSpPr>
              <p:spPr bwMode="auto">
                <a:xfrm>
                  <a:off x="634" y="1467"/>
                  <a:ext cx="221" cy="230"/>
                </a:xfrm>
                <a:custGeom>
                  <a:avLst/>
                  <a:gdLst/>
                  <a:ahLst/>
                  <a:cxnLst>
                    <a:cxn ang="0">
                      <a:pos x="212" y="204"/>
                    </a:cxn>
                    <a:cxn ang="0">
                      <a:pos x="194" y="158"/>
                    </a:cxn>
                    <a:cxn ang="0">
                      <a:pos x="188" y="111"/>
                    </a:cxn>
                    <a:cxn ang="0">
                      <a:pos x="183" y="72"/>
                    </a:cxn>
                    <a:cxn ang="0">
                      <a:pos x="178" y="52"/>
                    </a:cxn>
                    <a:cxn ang="0">
                      <a:pos x="169" y="37"/>
                    </a:cxn>
                    <a:cxn ang="0">
                      <a:pos x="157" y="24"/>
                    </a:cxn>
                    <a:cxn ang="0">
                      <a:pos x="143" y="13"/>
                    </a:cxn>
                    <a:cxn ang="0">
                      <a:pos x="124" y="5"/>
                    </a:cxn>
                    <a:cxn ang="0">
                      <a:pos x="100" y="0"/>
                    </a:cxn>
                    <a:cxn ang="0">
                      <a:pos x="76" y="0"/>
                    </a:cxn>
                    <a:cxn ang="0">
                      <a:pos x="54" y="7"/>
                    </a:cxn>
                    <a:cxn ang="0">
                      <a:pos x="35" y="16"/>
                    </a:cxn>
                    <a:cxn ang="0">
                      <a:pos x="18" y="31"/>
                    </a:cxn>
                    <a:cxn ang="0">
                      <a:pos x="5" y="51"/>
                    </a:cxn>
                    <a:cxn ang="0">
                      <a:pos x="0" y="73"/>
                    </a:cxn>
                    <a:cxn ang="0">
                      <a:pos x="3" y="72"/>
                    </a:cxn>
                    <a:cxn ang="0">
                      <a:pos x="15" y="64"/>
                    </a:cxn>
                    <a:cxn ang="0">
                      <a:pos x="35" y="58"/>
                    </a:cxn>
                    <a:cxn ang="0">
                      <a:pos x="56" y="57"/>
                    </a:cxn>
                    <a:cxn ang="0">
                      <a:pos x="74" y="63"/>
                    </a:cxn>
                    <a:cxn ang="0">
                      <a:pos x="87" y="73"/>
                    </a:cxn>
                    <a:cxn ang="0">
                      <a:pos x="93" y="85"/>
                    </a:cxn>
                    <a:cxn ang="0">
                      <a:pos x="96" y="102"/>
                    </a:cxn>
                    <a:cxn ang="0">
                      <a:pos x="100" y="124"/>
                    </a:cxn>
                    <a:cxn ang="0">
                      <a:pos x="106" y="147"/>
                    </a:cxn>
                    <a:cxn ang="0">
                      <a:pos x="116" y="168"/>
                    </a:cxn>
                    <a:cxn ang="0">
                      <a:pos x="131" y="190"/>
                    </a:cxn>
                    <a:cxn ang="0">
                      <a:pos x="150" y="207"/>
                    </a:cxn>
                    <a:cxn ang="0">
                      <a:pos x="172" y="219"/>
                    </a:cxn>
                    <a:cxn ang="0">
                      <a:pos x="194" y="226"/>
                    </a:cxn>
                    <a:cxn ang="0">
                      <a:pos x="220" y="229"/>
                    </a:cxn>
                  </a:cxnLst>
                  <a:rect l="0" t="0" r="r" b="b"/>
                  <a:pathLst>
                    <a:path w="221" h="230">
                      <a:moveTo>
                        <a:pt x="220" y="229"/>
                      </a:moveTo>
                      <a:lnTo>
                        <a:pt x="212" y="204"/>
                      </a:lnTo>
                      <a:lnTo>
                        <a:pt x="202" y="180"/>
                      </a:lnTo>
                      <a:lnTo>
                        <a:pt x="194" y="158"/>
                      </a:lnTo>
                      <a:lnTo>
                        <a:pt x="190" y="136"/>
                      </a:lnTo>
                      <a:lnTo>
                        <a:pt x="188" y="111"/>
                      </a:lnTo>
                      <a:lnTo>
                        <a:pt x="185" y="85"/>
                      </a:lnTo>
                      <a:lnTo>
                        <a:pt x="183" y="72"/>
                      </a:lnTo>
                      <a:lnTo>
                        <a:pt x="181" y="61"/>
                      </a:lnTo>
                      <a:lnTo>
                        <a:pt x="178" y="52"/>
                      </a:lnTo>
                      <a:lnTo>
                        <a:pt x="173" y="43"/>
                      </a:lnTo>
                      <a:lnTo>
                        <a:pt x="169" y="37"/>
                      </a:lnTo>
                      <a:lnTo>
                        <a:pt x="164" y="30"/>
                      </a:lnTo>
                      <a:lnTo>
                        <a:pt x="157" y="24"/>
                      </a:lnTo>
                      <a:lnTo>
                        <a:pt x="150" y="18"/>
                      </a:lnTo>
                      <a:lnTo>
                        <a:pt x="143" y="13"/>
                      </a:lnTo>
                      <a:lnTo>
                        <a:pt x="134" y="9"/>
                      </a:lnTo>
                      <a:lnTo>
                        <a:pt x="124" y="5"/>
                      </a:lnTo>
                      <a:lnTo>
                        <a:pt x="112" y="2"/>
                      </a:lnTo>
                      <a:lnTo>
                        <a:pt x="100" y="0"/>
                      </a:lnTo>
                      <a:lnTo>
                        <a:pt x="88" y="0"/>
                      </a:lnTo>
                      <a:lnTo>
                        <a:pt x="76" y="0"/>
                      </a:lnTo>
                      <a:lnTo>
                        <a:pt x="65" y="2"/>
                      </a:lnTo>
                      <a:lnTo>
                        <a:pt x="54" y="7"/>
                      </a:lnTo>
                      <a:lnTo>
                        <a:pt x="45" y="10"/>
                      </a:lnTo>
                      <a:lnTo>
                        <a:pt x="35" y="16"/>
                      </a:lnTo>
                      <a:lnTo>
                        <a:pt x="25" y="24"/>
                      </a:lnTo>
                      <a:lnTo>
                        <a:pt x="18" y="31"/>
                      </a:lnTo>
                      <a:lnTo>
                        <a:pt x="11" y="41"/>
                      </a:lnTo>
                      <a:lnTo>
                        <a:pt x="5" y="51"/>
                      </a:lnTo>
                      <a:lnTo>
                        <a:pt x="1" y="63"/>
                      </a:lnTo>
                      <a:lnTo>
                        <a:pt x="0" y="73"/>
                      </a:lnTo>
                      <a:lnTo>
                        <a:pt x="0" y="79"/>
                      </a:lnTo>
                      <a:lnTo>
                        <a:pt x="3" y="72"/>
                      </a:lnTo>
                      <a:lnTo>
                        <a:pt x="8" y="67"/>
                      </a:lnTo>
                      <a:lnTo>
                        <a:pt x="15" y="64"/>
                      </a:lnTo>
                      <a:lnTo>
                        <a:pt x="25" y="60"/>
                      </a:lnTo>
                      <a:lnTo>
                        <a:pt x="35" y="58"/>
                      </a:lnTo>
                      <a:lnTo>
                        <a:pt x="46" y="57"/>
                      </a:lnTo>
                      <a:lnTo>
                        <a:pt x="56" y="57"/>
                      </a:lnTo>
                      <a:lnTo>
                        <a:pt x="67" y="60"/>
                      </a:lnTo>
                      <a:lnTo>
                        <a:pt x="74" y="63"/>
                      </a:lnTo>
                      <a:lnTo>
                        <a:pt x="81" y="67"/>
                      </a:lnTo>
                      <a:lnTo>
                        <a:pt x="87" y="73"/>
                      </a:lnTo>
                      <a:lnTo>
                        <a:pt x="91" y="78"/>
                      </a:lnTo>
                      <a:lnTo>
                        <a:pt x="93" y="85"/>
                      </a:lnTo>
                      <a:lnTo>
                        <a:pt x="95" y="92"/>
                      </a:lnTo>
                      <a:lnTo>
                        <a:pt x="96" y="102"/>
                      </a:lnTo>
                      <a:lnTo>
                        <a:pt x="98" y="112"/>
                      </a:lnTo>
                      <a:lnTo>
                        <a:pt x="100" y="124"/>
                      </a:lnTo>
                      <a:lnTo>
                        <a:pt x="103" y="135"/>
                      </a:lnTo>
                      <a:lnTo>
                        <a:pt x="106" y="147"/>
                      </a:lnTo>
                      <a:lnTo>
                        <a:pt x="111" y="158"/>
                      </a:lnTo>
                      <a:lnTo>
                        <a:pt x="116" y="168"/>
                      </a:lnTo>
                      <a:lnTo>
                        <a:pt x="123" y="180"/>
                      </a:lnTo>
                      <a:lnTo>
                        <a:pt x="131" y="190"/>
                      </a:lnTo>
                      <a:lnTo>
                        <a:pt x="140" y="199"/>
                      </a:lnTo>
                      <a:lnTo>
                        <a:pt x="150" y="207"/>
                      </a:lnTo>
                      <a:lnTo>
                        <a:pt x="163" y="215"/>
                      </a:lnTo>
                      <a:lnTo>
                        <a:pt x="172" y="219"/>
                      </a:lnTo>
                      <a:lnTo>
                        <a:pt x="183" y="223"/>
                      </a:lnTo>
                      <a:lnTo>
                        <a:pt x="194" y="226"/>
                      </a:lnTo>
                      <a:lnTo>
                        <a:pt x="207" y="228"/>
                      </a:lnTo>
                      <a:lnTo>
                        <a:pt x="220" y="229"/>
                      </a:lnTo>
                    </a:path>
                  </a:pathLst>
                </a:cu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81" name="Freeform 53"/>
                <p:cNvSpPr>
                  <a:spLocks/>
                </p:cNvSpPr>
                <p:nvPr/>
              </p:nvSpPr>
              <p:spPr bwMode="auto">
                <a:xfrm>
                  <a:off x="859" y="1467"/>
                  <a:ext cx="222" cy="230"/>
                </a:xfrm>
                <a:custGeom>
                  <a:avLst/>
                  <a:gdLst/>
                  <a:ahLst/>
                  <a:cxnLst>
                    <a:cxn ang="0">
                      <a:pos x="7" y="204"/>
                    </a:cxn>
                    <a:cxn ang="0">
                      <a:pos x="25" y="158"/>
                    </a:cxn>
                    <a:cxn ang="0">
                      <a:pos x="31" y="111"/>
                    </a:cxn>
                    <a:cxn ang="0">
                      <a:pos x="36" y="72"/>
                    </a:cxn>
                    <a:cxn ang="0">
                      <a:pos x="41" y="52"/>
                    </a:cxn>
                    <a:cxn ang="0">
                      <a:pos x="50" y="37"/>
                    </a:cxn>
                    <a:cxn ang="0">
                      <a:pos x="62" y="24"/>
                    </a:cxn>
                    <a:cxn ang="0">
                      <a:pos x="77" y="13"/>
                    </a:cxn>
                    <a:cxn ang="0">
                      <a:pos x="96" y="5"/>
                    </a:cxn>
                    <a:cxn ang="0">
                      <a:pos x="120" y="0"/>
                    </a:cxn>
                    <a:cxn ang="0">
                      <a:pos x="143" y="0"/>
                    </a:cxn>
                    <a:cxn ang="0">
                      <a:pos x="165" y="7"/>
                    </a:cxn>
                    <a:cxn ang="0">
                      <a:pos x="184" y="16"/>
                    </a:cxn>
                    <a:cxn ang="0">
                      <a:pos x="201" y="31"/>
                    </a:cxn>
                    <a:cxn ang="0">
                      <a:pos x="215" y="51"/>
                    </a:cxn>
                    <a:cxn ang="0">
                      <a:pos x="221" y="73"/>
                    </a:cxn>
                    <a:cxn ang="0">
                      <a:pos x="217" y="72"/>
                    </a:cxn>
                    <a:cxn ang="0">
                      <a:pos x="205" y="64"/>
                    </a:cxn>
                    <a:cxn ang="0">
                      <a:pos x="184" y="58"/>
                    </a:cxn>
                    <a:cxn ang="0">
                      <a:pos x="164" y="57"/>
                    </a:cxn>
                    <a:cxn ang="0">
                      <a:pos x="145" y="63"/>
                    </a:cxn>
                    <a:cxn ang="0">
                      <a:pos x="132" y="73"/>
                    </a:cxn>
                    <a:cxn ang="0">
                      <a:pos x="127" y="85"/>
                    </a:cxn>
                    <a:cxn ang="0">
                      <a:pos x="123" y="102"/>
                    </a:cxn>
                    <a:cxn ang="0">
                      <a:pos x="120" y="124"/>
                    </a:cxn>
                    <a:cxn ang="0">
                      <a:pos x="113" y="147"/>
                    </a:cxn>
                    <a:cxn ang="0">
                      <a:pos x="104" y="168"/>
                    </a:cxn>
                    <a:cxn ang="0">
                      <a:pos x="89" y="190"/>
                    </a:cxn>
                    <a:cxn ang="0">
                      <a:pos x="69" y="207"/>
                    </a:cxn>
                    <a:cxn ang="0">
                      <a:pos x="47" y="219"/>
                    </a:cxn>
                    <a:cxn ang="0">
                      <a:pos x="25" y="226"/>
                    </a:cxn>
                    <a:cxn ang="0">
                      <a:pos x="0" y="229"/>
                    </a:cxn>
                  </a:cxnLst>
                  <a:rect l="0" t="0" r="r" b="b"/>
                  <a:pathLst>
                    <a:path w="222" h="230">
                      <a:moveTo>
                        <a:pt x="0" y="229"/>
                      </a:moveTo>
                      <a:lnTo>
                        <a:pt x="7" y="204"/>
                      </a:lnTo>
                      <a:lnTo>
                        <a:pt x="17" y="180"/>
                      </a:lnTo>
                      <a:lnTo>
                        <a:pt x="25" y="158"/>
                      </a:lnTo>
                      <a:lnTo>
                        <a:pt x="29" y="136"/>
                      </a:lnTo>
                      <a:lnTo>
                        <a:pt x="31" y="111"/>
                      </a:lnTo>
                      <a:lnTo>
                        <a:pt x="34" y="85"/>
                      </a:lnTo>
                      <a:lnTo>
                        <a:pt x="36" y="72"/>
                      </a:lnTo>
                      <a:lnTo>
                        <a:pt x="38" y="61"/>
                      </a:lnTo>
                      <a:lnTo>
                        <a:pt x="41" y="52"/>
                      </a:lnTo>
                      <a:lnTo>
                        <a:pt x="46" y="43"/>
                      </a:lnTo>
                      <a:lnTo>
                        <a:pt x="50" y="37"/>
                      </a:lnTo>
                      <a:lnTo>
                        <a:pt x="56" y="30"/>
                      </a:lnTo>
                      <a:lnTo>
                        <a:pt x="62" y="24"/>
                      </a:lnTo>
                      <a:lnTo>
                        <a:pt x="69" y="18"/>
                      </a:lnTo>
                      <a:lnTo>
                        <a:pt x="77" y="13"/>
                      </a:lnTo>
                      <a:lnTo>
                        <a:pt x="86" y="9"/>
                      </a:lnTo>
                      <a:lnTo>
                        <a:pt x="96" y="5"/>
                      </a:lnTo>
                      <a:lnTo>
                        <a:pt x="108" y="2"/>
                      </a:lnTo>
                      <a:lnTo>
                        <a:pt x="120" y="0"/>
                      </a:lnTo>
                      <a:lnTo>
                        <a:pt x="132" y="0"/>
                      </a:lnTo>
                      <a:lnTo>
                        <a:pt x="143" y="0"/>
                      </a:lnTo>
                      <a:lnTo>
                        <a:pt x="155" y="2"/>
                      </a:lnTo>
                      <a:lnTo>
                        <a:pt x="165" y="7"/>
                      </a:lnTo>
                      <a:lnTo>
                        <a:pt x="175" y="10"/>
                      </a:lnTo>
                      <a:lnTo>
                        <a:pt x="184" y="16"/>
                      </a:lnTo>
                      <a:lnTo>
                        <a:pt x="195" y="24"/>
                      </a:lnTo>
                      <a:lnTo>
                        <a:pt x="201" y="31"/>
                      </a:lnTo>
                      <a:lnTo>
                        <a:pt x="209" y="41"/>
                      </a:lnTo>
                      <a:lnTo>
                        <a:pt x="215" y="51"/>
                      </a:lnTo>
                      <a:lnTo>
                        <a:pt x="219" y="63"/>
                      </a:lnTo>
                      <a:lnTo>
                        <a:pt x="221" y="73"/>
                      </a:lnTo>
                      <a:lnTo>
                        <a:pt x="220" y="79"/>
                      </a:lnTo>
                      <a:lnTo>
                        <a:pt x="217" y="72"/>
                      </a:lnTo>
                      <a:lnTo>
                        <a:pt x="212" y="67"/>
                      </a:lnTo>
                      <a:lnTo>
                        <a:pt x="205" y="64"/>
                      </a:lnTo>
                      <a:lnTo>
                        <a:pt x="195" y="60"/>
                      </a:lnTo>
                      <a:lnTo>
                        <a:pt x="184" y="58"/>
                      </a:lnTo>
                      <a:lnTo>
                        <a:pt x="174" y="57"/>
                      </a:lnTo>
                      <a:lnTo>
                        <a:pt x="164" y="57"/>
                      </a:lnTo>
                      <a:lnTo>
                        <a:pt x="153" y="60"/>
                      </a:lnTo>
                      <a:lnTo>
                        <a:pt x="145" y="63"/>
                      </a:lnTo>
                      <a:lnTo>
                        <a:pt x="139" y="67"/>
                      </a:lnTo>
                      <a:lnTo>
                        <a:pt x="132" y="73"/>
                      </a:lnTo>
                      <a:lnTo>
                        <a:pt x="129" y="78"/>
                      </a:lnTo>
                      <a:lnTo>
                        <a:pt x="127" y="85"/>
                      </a:lnTo>
                      <a:lnTo>
                        <a:pt x="125" y="92"/>
                      </a:lnTo>
                      <a:lnTo>
                        <a:pt x="123" y="102"/>
                      </a:lnTo>
                      <a:lnTo>
                        <a:pt x="122" y="112"/>
                      </a:lnTo>
                      <a:lnTo>
                        <a:pt x="120" y="124"/>
                      </a:lnTo>
                      <a:lnTo>
                        <a:pt x="117" y="135"/>
                      </a:lnTo>
                      <a:lnTo>
                        <a:pt x="113" y="147"/>
                      </a:lnTo>
                      <a:lnTo>
                        <a:pt x="109" y="158"/>
                      </a:lnTo>
                      <a:lnTo>
                        <a:pt x="104" y="168"/>
                      </a:lnTo>
                      <a:lnTo>
                        <a:pt x="97" y="180"/>
                      </a:lnTo>
                      <a:lnTo>
                        <a:pt x="89" y="190"/>
                      </a:lnTo>
                      <a:lnTo>
                        <a:pt x="79" y="199"/>
                      </a:lnTo>
                      <a:lnTo>
                        <a:pt x="69" y="207"/>
                      </a:lnTo>
                      <a:lnTo>
                        <a:pt x="57" y="215"/>
                      </a:lnTo>
                      <a:lnTo>
                        <a:pt x="47" y="219"/>
                      </a:lnTo>
                      <a:lnTo>
                        <a:pt x="37" y="223"/>
                      </a:lnTo>
                      <a:lnTo>
                        <a:pt x="25" y="226"/>
                      </a:lnTo>
                      <a:lnTo>
                        <a:pt x="12" y="228"/>
                      </a:lnTo>
                      <a:lnTo>
                        <a:pt x="0" y="229"/>
                      </a:lnTo>
                    </a:path>
                  </a:pathLst>
                </a:cu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82" name="Oval 54"/>
                <p:cNvSpPr>
                  <a:spLocks noChangeArrowheads="1"/>
                </p:cNvSpPr>
                <p:nvPr/>
              </p:nvSpPr>
              <p:spPr bwMode="auto">
                <a:xfrm>
                  <a:off x="829" y="1345"/>
                  <a:ext cx="56" cy="5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pPr eaLnBrk="0" hangingPunct="0">
                    <a:spcBef>
                      <a:spcPct val="50000"/>
                    </a:spcBef>
                  </a:pPr>
                  <a:endParaRPr lang="ru-RU" sz="2400"/>
                </a:p>
              </p:txBody>
            </p:sp>
          </p:grpSp>
        </p:grpSp>
      </p:grpSp>
      <p:sp>
        <p:nvSpPr>
          <p:cNvPr id="22583" name="Rectangle 5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2584" name="Rectangle 5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3489AEF-47DD-4BBE-A668-50DF6AC651D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1CC82D-E30D-467C-ADCA-3695D16D304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19938" y="228600"/>
            <a:ext cx="1871662" cy="60102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00188" y="228600"/>
            <a:ext cx="5467350" cy="60102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50C772-1185-4277-856E-DDF4A58EDDC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88" y="228600"/>
            <a:ext cx="7491412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1500188" y="1524000"/>
            <a:ext cx="7491412" cy="471487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447800" y="6324600"/>
            <a:ext cx="1409700" cy="490538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733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2390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570DAAA-5F84-477A-8A49-F9807B39FB5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0CC94C-F655-4C31-831E-3F48B0A565F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A58F7C-83D1-4038-B150-F4D9174F0F8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00188" y="1524000"/>
            <a:ext cx="3668712" cy="4714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21300" y="1524000"/>
            <a:ext cx="3670300" cy="4714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74D578-A09E-4C00-9E77-D1206235097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E588DF-AD8B-4D45-B242-78666AD40D6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D32F66-296E-485F-B61C-0EC08038A7F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DCE217-37AF-415E-8A59-4F63F85B49E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DDF43F-0504-477A-B44D-C089B03B1DD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CB8291-FF4C-43CE-9149-89042B404DC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2"/>
          <p:cNvGrpSpPr>
            <a:grpSpLocks/>
          </p:cNvGrpSpPr>
          <p:nvPr/>
        </p:nvGrpSpPr>
        <p:grpSpPr bwMode="auto">
          <a:xfrm>
            <a:off x="0" y="-9525"/>
            <a:ext cx="1557338" cy="6878638"/>
            <a:chOff x="0" y="-6"/>
            <a:chExt cx="981" cy="4333"/>
          </a:xfrm>
        </p:grpSpPr>
        <p:sp>
          <p:nvSpPr>
            <p:cNvPr id="21507" name="Rectangle 3"/>
            <p:cNvSpPr>
              <a:spLocks noChangeArrowheads="1"/>
            </p:cNvSpPr>
            <p:nvPr/>
          </p:nvSpPr>
          <p:spPr bwMode="auto">
            <a:xfrm>
              <a:off x="453" y="2151"/>
              <a:ext cx="114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508" name="Rectangle 4"/>
            <p:cNvSpPr>
              <a:spLocks noChangeArrowheads="1"/>
            </p:cNvSpPr>
            <p:nvPr/>
          </p:nvSpPr>
          <p:spPr bwMode="auto">
            <a:xfrm>
              <a:off x="0" y="2151"/>
              <a:ext cx="221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</a:pPr>
              <a:endParaRPr lang="ru-RU" sz="2400"/>
            </a:p>
          </p:txBody>
        </p:sp>
        <p:sp>
          <p:nvSpPr>
            <p:cNvPr id="21509" name="Rectangle 5"/>
            <p:cNvSpPr>
              <a:spLocks noChangeArrowheads="1"/>
            </p:cNvSpPr>
            <p:nvPr/>
          </p:nvSpPr>
          <p:spPr bwMode="auto">
            <a:xfrm>
              <a:off x="222" y="2151"/>
              <a:ext cx="231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510" name="Rectangle 6"/>
            <p:cNvSpPr>
              <a:spLocks noChangeArrowheads="1"/>
            </p:cNvSpPr>
            <p:nvPr/>
          </p:nvSpPr>
          <p:spPr bwMode="auto">
            <a:xfrm>
              <a:off x="567" y="2160"/>
              <a:ext cx="204" cy="2161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</a:pPr>
              <a:endParaRPr lang="ru-RU" sz="2400"/>
            </a:p>
          </p:txBody>
        </p:sp>
        <p:sp>
          <p:nvSpPr>
            <p:cNvPr id="21511" name="Freeform 7"/>
            <p:cNvSpPr>
              <a:spLocks/>
            </p:cNvSpPr>
            <p:nvPr/>
          </p:nvSpPr>
          <p:spPr bwMode="auto">
            <a:xfrm>
              <a:off x="222" y="2636"/>
              <a:ext cx="344" cy="647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1"/>
                </a:cxn>
                <a:cxn ang="0">
                  <a:pos x="146" y="366"/>
                </a:cxn>
                <a:cxn ang="0">
                  <a:pos x="50" y="475"/>
                </a:cxn>
                <a:cxn ang="0">
                  <a:pos x="30" y="505"/>
                </a:cxn>
                <a:cxn ang="0">
                  <a:pos x="17" y="535"/>
                </a:cxn>
                <a:cxn ang="0">
                  <a:pos x="10" y="582"/>
                </a:cxn>
                <a:cxn ang="0">
                  <a:pos x="0" y="646"/>
                </a:cxn>
                <a:cxn ang="0">
                  <a:pos x="0" y="365"/>
                </a:cxn>
                <a:cxn ang="0">
                  <a:pos x="5" y="392"/>
                </a:cxn>
                <a:cxn ang="0">
                  <a:pos x="10" y="404"/>
                </a:cxn>
                <a:cxn ang="0">
                  <a:pos x="20" y="410"/>
                </a:cxn>
                <a:cxn ang="0">
                  <a:pos x="30" y="413"/>
                </a:cxn>
                <a:cxn ang="0">
                  <a:pos x="45" y="413"/>
                </a:cxn>
                <a:cxn ang="0">
                  <a:pos x="60" y="407"/>
                </a:cxn>
                <a:cxn ang="0">
                  <a:pos x="257" y="190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7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512" name="Freeform 8"/>
            <p:cNvSpPr>
              <a:spLocks/>
            </p:cNvSpPr>
            <p:nvPr/>
          </p:nvSpPr>
          <p:spPr bwMode="auto">
            <a:xfrm>
              <a:off x="222" y="2908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513" name="Freeform 9"/>
            <p:cNvSpPr>
              <a:spLocks/>
            </p:cNvSpPr>
            <p:nvPr/>
          </p:nvSpPr>
          <p:spPr bwMode="auto">
            <a:xfrm>
              <a:off x="222" y="3165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514" name="Freeform 10"/>
            <p:cNvSpPr>
              <a:spLocks/>
            </p:cNvSpPr>
            <p:nvPr/>
          </p:nvSpPr>
          <p:spPr bwMode="auto">
            <a:xfrm>
              <a:off x="222" y="3420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515" name="Freeform 11"/>
            <p:cNvSpPr>
              <a:spLocks/>
            </p:cNvSpPr>
            <p:nvPr/>
          </p:nvSpPr>
          <p:spPr bwMode="auto">
            <a:xfrm>
              <a:off x="222" y="3677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516" name="Freeform 12"/>
            <p:cNvSpPr>
              <a:spLocks/>
            </p:cNvSpPr>
            <p:nvPr/>
          </p:nvSpPr>
          <p:spPr bwMode="auto">
            <a:xfrm>
              <a:off x="301" y="3932"/>
              <a:ext cx="265" cy="392"/>
            </a:xfrm>
            <a:custGeom>
              <a:avLst/>
              <a:gdLst/>
              <a:ahLst/>
              <a:cxnLst>
                <a:cxn ang="0">
                  <a:pos x="264" y="52"/>
                </a:cxn>
                <a:cxn ang="0">
                  <a:pos x="264" y="194"/>
                </a:cxn>
                <a:cxn ang="0">
                  <a:pos x="256" y="188"/>
                </a:cxn>
                <a:cxn ang="0">
                  <a:pos x="236" y="188"/>
                </a:cxn>
                <a:cxn ang="0">
                  <a:pos x="221" y="194"/>
                </a:cxn>
                <a:cxn ang="0">
                  <a:pos x="205" y="209"/>
                </a:cxn>
                <a:cxn ang="0">
                  <a:pos x="162" y="261"/>
                </a:cxn>
                <a:cxn ang="0">
                  <a:pos x="66" y="366"/>
                </a:cxn>
                <a:cxn ang="0">
                  <a:pos x="45" y="391"/>
                </a:cxn>
                <a:cxn ang="0">
                  <a:pos x="0" y="391"/>
                </a:cxn>
                <a:cxn ang="0">
                  <a:pos x="178" y="190"/>
                </a:cxn>
                <a:cxn ang="0">
                  <a:pos x="218" y="138"/>
                </a:cxn>
                <a:cxn ang="0">
                  <a:pos x="233" y="111"/>
                </a:cxn>
                <a:cxn ang="0">
                  <a:pos x="246" y="84"/>
                </a:cxn>
                <a:cxn ang="0">
                  <a:pos x="256" y="39"/>
                </a:cxn>
                <a:cxn ang="0">
                  <a:pos x="264" y="0"/>
                </a:cxn>
                <a:cxn ang="0">
                  <a:pos x="264" y="117"/>
                </a:cxn>
              </a:cxnLst>
              <a:rect l="0" t="0" r="r" b="b"/>
              <a:pathLst>
                <a:path w="265" h="392">
                  <a:moveTo>
                    <a:pt x="264" y="52"/>
                  </a:moveTo>
                  <a:lnTo>
                    <a:pt x="264" y="194"/>
                  </a:lnTo>
                  <a:lnTo>
                    <a:pt x="256" y="188"/>
                  </a:lnTo>
                  <a:lnTo>
                    <a:pt x="236" y="188"/>
                  </a:lnTo>
                  <a:lnTo>
                    <a:pt x="221" y="194"/>
                  </a:lnTo>
                  <a:lnTo>
                    <a:pt x="205" y="209"/>
                  </a:lnTo>
                  <a:lnTo>
                    <a:pt x="162" y="261"/>
                  </a:lnTo>
                  <a:lnTo>
                    <a:pt x="66" y="366"/>
                  </a:lnTo>
                  <a:lnTo>
                    <a:pt x="45" y="391"/>
                  </a:lnTo>
                  <a:lnTo>
                    <a:pt x="0" y="391"/>
                  </a:lnTo>
                  <a:lnTo>
                    <a:pt x="178" y="190"/>
                  </a:lnTo>
                  <a:lnTo>
                    <a:pt x="218" y="138"/>
                  </a:lnTo>
                  <a:lnTo>
                    <a:pt x="233" y="111"/>
                  </a:lnTo>
                  <a:lnTo>
                    <a:pt x="246" y="84"/>
                  </a:lnTo>
                  <a:lnTo>
                    <a:pt x="256" y="39"/>
                  </a:lnTo>
                  <a:lnTo>
                    <a:pt x="264" y="0"/>
                  </a:lnTo>
                  <a:lnTo>
                    <a:pt x="264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517" name="Freeform 13"/>
            <p:cNvSpPr>
              <a:spLocks/>
            </p:cNvSpPr>
            <p:nvPr/>
          </p:nvSpPr>
          <p:spPr bwMode="auto">
            <a:xfrm>
              <a:off x="222" y="2366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518" name="Freeform 14"/>
            <p:cNvSpPr>
              <a:spLocks/>
            </p:cNvSpPr>
            <p:nvPr/>
          </p:nvSpPr>
          <p:spPr bwMode="auto">
            <a:xfrm>
              <a:off x="222" y="2151"/>
              <a:ext cx="346" cy="575"/>
            </a:xfrm>
            <a:custGeom>
              <a:avLst/>
              <a:gdLst/>
              <a:ahLst/>
              <a:cxnLst>
                <a:cxn ang="0">
                  <a:pos x="345" y="0"/>
                </a:cxn>
                <a:cxn ang="0">
                  <a:pos x="343" y="122"/>
                </a:cxn>
                <a:cxn ang="0">
                  <a:pos x="336" y="116"/>
                </a:cxn>
                <a:cxn ang="0">
                  <a:pos x="315" y="116"/>
                </a:cxn>
                <a:cxn ang="0">
                  <a:pos x="300" y="122"/>
                </a:cxn>
                <a:cxn ang="0">
                  <a:pos x="285" y="137"/>
                </a:cxn>
                <a:cxn ang="0">
                  <a:pos x="242" y="188"/>
                </a:cxn>
                <a:cxn ang="0">
                  <a:pos x="146" y="294"/>
                </a:cxn>
                <a:cxn ang="0">
                  <a:pos x="50" y="403"/>
                </a:cxn>
                <a:cxn ang="0">
                  <a:pos x="30" y="433"/>
                </a:cxn>
                <a:cxn ang="0">
                  <a:pos x="17" y="463"/>
                </a:cxn>
                <a:cxn ang="0">
                  <a:pos x="10" y="510"/>
                </a:cxn>
                <a:cxn ang="0">
                  <a:pos x="0" y="574"/>
                </a:cxn>
                <a:cxn ang="0">
                  <a:pos x="0" y="293"/>
                </a:cxn>
                <a:cxn ang="0">
                  <a:pos x="5" y="320"/>
                </a:cxn>
                <a:cxn ang="0">
                  <a:pos x="10" y="332"/>
                </a:cxn>
                <a:cxn ang="0">
                  <a:pos x="20" y="338"/>
                </a:cxn>
                <a:cxn ang="0">
                  <a:pos x="30" y="341"/>
                </a:cxn>
                <a:cxn ang="0">
                  <a:pos x="45" y="341"/>
                </a:cxn>
                <a:cxn ang="0">
                  <a:pos x="60" y="335"/>
                </a:cxn>
                <a:cxn ang="0">
                  <a:pos x="257" y="117"/>
                </a:cxn>
                <a:cxn ang="0">
                  <a:pos x="298" y="66"/>
                </a:cxn>
                <a:cxn ang="0">
                  <a:pos x="313" y="39"/>
                </a:cxn>
                <a:cxn ang="0">
                  <a:pos x="326" y="12"/>
                </a:cxn>
                <a:cxn ang="0">
                  <a:pos x="329" y="0"/>
                </a:cxn>
                <a:cxn ang="0">
                  <a:pos x="345" y="3"/>
                </a:cxn>
                <a:cxn ang="0">
                  <a:pos x="343" y="45"/>
                </a:cxn>
              </a:cxnLst>
              <a:rect l="0" t="0" r="r" b="b"/>
              <a:pathLst>
                <a:path w="346" h="575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3"/>
                  </a:lnTo>
                  <a:lnTo>
                    <a:pt x="30" y="433"/>
                  </a:lnTo>
                  <a:lnTo>
                    <a:pt x="17" y="463"/>
                  </a:lnTo>
                  <a:lnTo>
                    <a:pt x="10" y="510"/>
                  </a:lnTo>
                  <a:lnTo>
                    <a:pt x="0" y="574"/>
                  </a:lnTo>
                  <a:lnTo>
                    <a:pt x="0" y="293"/>
                  </a:lnTo>
                  <a:lnTo>
                    <a:pt x="5" y="320"/>
                  </a:lnTo>
                  <a:lnTo>
                    <a:pt x="10" y="332"/>
                  </a:lnTo>
                  <a:lnTo>
                    <a:pt x="20" y="338"/>
                  </a:lnTo>
                  <a:lnTo>
                    <a:pt x="30" y="341"/>
                  </a:lnTo>
                  <a:lnTo>
                    <a:pt x="45" y="341"/>
                  </a:lnTo>
                  <a:lnTo>
                    <a:pt x="60" y="335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519" name="Rectangle 15"/>
            <p:cNvSpPr>
              <a:spLocks noChangeArrowheads="1"/>
            </p:cNvSpPr>
            <p:nvPr/>
          </p:nvSpPr>
          <p:spPr bwMode="auto">
            <a:xfrm>
              <a:off x="453" y="-3"/>
              <a:ext cx="114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520" name="Rectangle 16"/>
            <p:cNvSpPr>
              <a:spLocks noChangeArrowheads="1"/>
            </p:cNvSpPr>
            <p:nvPr/>
          </p:nvSpPr>
          <p:spPr bwMode="auto">
            <a:xfrm>
              <a:off x="0" y="-3"/>
              <a:ext cx="221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</a:pPr>
              <a:endParaRPr lang="ru-RU" sz="2400"/>
            </a:p>
          </p:txBody>
        </p:sp>
        <p:sp>
          <p:nvSpPr>
            <p:cNvPr id="21521" name="Rectangle 17"/>
            <p:cNvSpPr>
              <a:spLocks noChangeArrowheads="1"/>
            </p:cNvSpPr>
            <p:nvPr/>
          </p:nvSpPr>
          <p:spPr bwMode="auto">
            <a:xfrm>
              <a:off x="222" y="-3"/>
              <a:ext cx="231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522" name="Rectangle 18"/>
            <p:cNvSpPr>
              <a:spLocks noChangeArrowheads="1"/>
            </p:cNvSpPr>
            <p:nvPr/>
          </p:nvSpPr>
          <p:spPr bwMode="auto">
            <a:xfrm>
              <a:off x="567" y="-3"/>
              <a:ext cx="204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</a:pPr>
              <a:endParaRPr lang="ru-RU" sz="2400"/>
            </a:p>
          </p:txBody>
        </p:sp>
        <p:sp>
          <p:nvSpPr>
            <p:cNvPr id="21523" name="Freeform 19"/>
            <p:cNvSpPr>
              <a:spLocks/>
            </p:cNvSpPr>
            <p:nvPr/>
          </p:nvSpPr>
          <p:spPr bwMode="auto">
            <a:xfrm>
              <a:off x="222" y="497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524" name="Freeform 20"/>
            <p:cNvSpPr>
              <a:spLocks/>
            </p:cNvSpPr>
            <p:nvPr/>
          </p:nvSpPr>
          <p:spPr bwMode="auto">
            <a:xfrm>
              <a:off x="222" y="754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525" name="Freeform 21"/>
            <p:cNvSpPr>
              <a:spLocks/>
            </p:cNvSpPr>
            <p:nvPr/>
          </p:nvSpPr>
          <p:spPr bwMode="auto">
            <a:xfrm>
              <a:off x="222" y="1010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526" name="Freeform 22"/>
            <p:cNvSpPr>
              <a:spLocks/>
            </p:cNvSpPr>
            <p:nvPr/>
          </p:nvSpPr>
          <p:spPr bwMode="auto">
            <a:xfrm>
              <a:off x="222" y="1266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527" name="Freeform 23"/>
            <p:cNvSpPr>
              <a:spLocks/>
            </p:cNvSpPr>
            <p:nvPr/>
          </p:nvSpPr>
          <p:spPr bwMode="auto">
            <a:xfrm>
              <a:off x="222" y="1522"/>
              <a:ext cx="344" cy="647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1"/>
                </a:cxn>
                <a:cxn ang="0">
                  <a:pos x="146" y="366"/>
                </a:cxn>
                <a:cxn ang="0">
                  <a:pos x="50" y="475"/>
                </a:cxn>
                <a:cxn ang="0">
                  <a:pos x="30" y="505"/>
                </a:cxn>
                <a:cxn ang="0">
                  <a:pos x="17" y="535"/>
                </a:cxn>
                <a:cxn ang="0">
                  <a:pos x="10" y="582"/>
                </a:cxn>
                <a:cxn ang="0">
                  <a:pos x="0" y="646"/>
                </a:cxn>
                <a:cxn ang="0">
                  <a:pos x="0" y="365"/>
                </a:cxn>
                <a:cxn ang="0">
                  <a:pos x="5" y="392"/>
                </a:cxn>
                <a:cxn ang="0">
                  <a:pos x="10" y="404"/>
                </a:cxn>
                <a:cxn ang="0">
                  <a:pos x="20" y="410"/>
                </a:cxn>
                <a:cxn ang="0">
                  <a:pos x="30" y="413"/>
                </a:cxn>
                <a:cxn ang="0">
                  <a:pos x="45" y="413"/>
                </a:cxn>
                <a:cxn ang="0">
                  <a:pos x="60" y="407"/>
                </a:cxn>
                <a:cxn ang="0">
                  <a:pos x="257" y="190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7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528" name="Freeform 24"/>
            <p:cNvSpPr>
              <a:spLocks/>
            </p:cNvSpPr>
            <p:nvPr/>
          </p:nvSpPr>
          <p:spPr bwMode="auto">
            <a:xfrm>
              <a:off x="219" y="4178"/>
              <a:ext cx="349" cy="149"/>
            </a:xfrm>
            <a:custGeom>
              <a:avLst/>
              <a:gdLst/>
              <a:ahLst/>
              <a:cxnLst>
                <a:cxn ang="0">
                  <a:pos x="345" y="52"/>
                </a:cxn>
                <a:cxn ang="0">
                  <a:pos x="348" y="144"/>
                </a:cxn>
                <a:cxn ang="0">
                  <a:pos x="0" y="148"/>
                </a:cxn>
                <a:cxn ang="0">
                  <a:pos x="299" y="143"/>
                </a:cxn>
                <a:cxn ang="0">
                  <a:pos x="315" y="111"/>
                </a:cxn>
                <a:cxn ang="0">
                  <a:pos x="328" y="84"/>
                </a:cxn>
                <a:cxn ang="0">
                  <a:pos x="338" y="39"/>
                </a:cxn>
                <a:cxn ang="0">
                  <a:pos x="345" y="0"/>
                </a:cxn>
                <a:cxn ang="0">
                  <a:pos x="345" y="117"/>
                </a:cxn>
              </a:cxnLst>
              <a:rect l="0" t="0" r="r" b="b"/>
              <a:pathLst>
                <a:path w="349" h="149">
                  <a:moveTo>
                    <a:pt x="345" y="52"/>
                  </a:moveTo>
                  <a:lnTo>
                    <a:pt x="348" y="144"/>
                  </a:lnTo>
                  <a:lnTo>
                    <a:pt x="0" y="148"/>
                  </a:lnTo>
                  <a:lnTo>
                    <a:pt x="299" y="143"/>
                  </a:lnTo>
                  <a:lnTo>
                    <a:pt x="315" y="111"/>
                  </a:lnTo>
                  <a:lnTo>
                    <a:pt x="328" y="84"/>
                  </a:lnTo>
                  <a:lnTo>
                    <a:pt x="338" y="39"/>
                  </a:lnTo>
                  <a:lnTo>
                    <a:pt x="345" y="0"/>
                  </a:lnTo>
                  <a:lnTo>
                    <a:pt x="345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529" name="Freeform 25"/>
            <p:cNvSpPr>
              <a:spLocks/>
            </p:cNvSpPr>
            <p:nvPr/>
          </p:nvSpPr>
          <p:spPr bwMode="auto">
            <a:xfrm>
              <a:off x="222" y="211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530" name="Freeform 26"/>
            <p:cNvSpPr>
              <a:spLocks/>
            </p:cNvSpPr>
            <p:nvPr/>
          </p:nvSpPr>
          <p:spPr bwMode="auto">
            <a:xfrm>
              <a:off x="222" y="-3"/>
              <a:ext cx="346" cy="574"/>
            </a:xfrm>
            <a:custGeom>
              <a:avLst/>
              <a:gdLst/>
              <a:ahLst/>
              <a:cxnLst>
                <a:cxn ang="0">
                  <a:pos x="345" y="0"/>
                </a:cxn>
                <a:cxn ang="0">
                  <a:pos x="343" y="122"/>
                </a:cxn>
                <a:cxn ang="0">
                  <a:pos x="336" y="116"/>
                </a:cxn>
                <a:cxn ang="0">
                  <a:pos x="315" y="116"/>
                </a:cxn>
                <a:cxn ang="0">
                  <a:pos x="300" y="122"/>
                </a:cxn>
                <a:cxn ang="0">
                  <a:pos x="285" y="137"/>
                </a:cxn>
                <a:cxn ang="0">
                  <a:pos x="242" y="188"/>
                </a:cxn>
                <a:cxn ang="0">
                  <a:pos x="146" y="294"/>
                </a:cxn>
                <a:cxn ang="0">
                  <a:pos x="50" y="402"/>
                </a:cxn>
                <a:cxn ang="0">
                  <a:pos x="30" y="432"/>
                </a:cxn>
                <a:cxn ang="0">
                  <a:pos x="17" y="462"/>
                </a:cxn>
                <a:cxn ang="0">
                  <a:pos x="10" y="509"/>
                </a:cxn>
                <a:cxn ang="0">
                  <a:pos x="0" y="573"/>
                </a:cxn>
                <a:cxn ang="0">
                  <a:pos x="0" y="292"/>
                </a:cxn>
                <a:cxn ang="0">
                  <a:pos x="5" y="319"/>
                </a:cxn>
                <a:cxn ang="0">
                  <a:pos x="10" y="331"/>
                </a:cxn>
                <a:cxn ang="0">
                  <a:pos x="20" y="337"/>
                </a:cxn>
                <a:cxn ang="0">
                  <a:pos x="30" y="340"/>
                </a:cxn>
                <a:cxn ang="0">
                  <a:pos x="45" y="340"/>
                </a:cxn>
                <a:cxn ang="0">
                  <a:pos x="60" y="334"/>
                </a:cxn>
                <a:cxn ang="0">
                  <a:pos x="257" y="117"/>
                </a:cxn>
                <a:cxn ang="0">
                  <a:pos x="298" y="66"/>
                </a:cxn>
                <a:cxn ang="0">
                  <a:pos x="313" y="39"/>
                </a:cxn>
                <a:cxn ang="0">
                  <a:pos x="326" y="12"/>
                </a:cxn>
                <a:cxn ang="0">
                  <a:pos x="329" y="0"/>
                </a:cxn>
                <a:cxn ang="0">
                  <a:pos x="345" y="3"/>
                </a:cxn>
                <a:cxn ang="0">
                  <a:pos x="343" y="45"/>
                </a:cxn>
              </a:cxnLst>
              <a:rect l="0" t="0" r="r" b="b"/>
              <a:pathLst>
                <a:path w="346" h="574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2"/>
                  </a:lnTo>
                  <a:lnTo>
                    <a:pt x="30" y="432"/>
                  </a:lnTo>
                  <a:lnTo>
                    <a:pt x="17" y="462"/>
                  </a:lnTo>
                  <a:lnTo>
                    <a:pt x="10" y="509"/>
                  </a:lnTo>
                  <a:lnTo>
                    <a:pt x="0" y="573"/>
                  </a:lnTo>
                  <a:lnTo>
                    <a:pt x="0" y="292"/>
                  </a:lnTo>
                  <a:lnTo>
                    <a:pt x="5" y="319"/>
                  </a:lnTo>
                  <a:lnTo>
                    <a:pt x="10" y="331"/>
                  </a:lnTo>
                  <a:lnTo>
                    <a:pt x="20" y="337"/>
                  </a:lnTo>
                  <a:lnTo>
                    <a:pt x="30" y="340"/>
                  </a:lnTo>
                  <a:lnTo>
                    <a:pt x="45" y="340"/>
                  </a:lnTo>
                  <a:lnTo>
                    <a:pt x="60" y="334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531" name="Freeform 27"/>
            <p:cNvSpPr>
              <a:spLocks/>
            </p:cNvSpPr>
            <p:nvPr/>
          </p:nvSpPr>
          <p:spPr bwMode="auto">
            <a:xfrm>
              <a:off x="224" y="-6"/>
              <a:ext cx="154" cy="294"/>
            </a:xfrm>
            <a:custGeom>
              <a:avLst/>
              <a:gdLst/>
              <a:ahLst/>
              <a:cxnLst>
                <a:cxn ang="0">
                  <a:pos x="153" y="3"/>
                </a:cxn>
                <a:cxn ang="0">
                  <a:pos x="50" y="122"/>
                </a:cxn>
                <a:cxn ang="0">
                  <a:pos x="30" y="152"/>
                </a:cxn>
                <a:cxn ang="0">
                  <a:pos x="17" y="182"/>
                </a:cxn>
                <a:cxn ang="0">
                  <a:pos x="10" y="229"/>
                </a:cxn>
                <a:cxn ang="0">
                  <a:pos x="0" y="293"/>
                </a:cxn>
                <a:cxn ang="0">
                  <a:pos x="0" y="12"/>
                </a:cxn>
                <a:cxn ang="0">
                  <a:pos x="5" y="39"/>
                </a:cxn>
                <a:cxn ang="0">
                  <a:pos x="10" y="51"/>
                </a:cxn>
                <a:cxn ang="0">
                  <a:pos x="20" y="57"/>
                </a:cxn>
                <a:cxn ang="0">
                  <a:pos x="30" y="60"/>
                </a:cxn>
                <a:cxn ang="0">
                  <a:pos x="45" y="60"/>
                </a:cxn>
                <a:cxn ang="0">
                  <a:pos x="60" y="54"/>
                </a:cxn>
                <a:cxn ang="0">
                  <a:pos x="110" y="0"/>
                </a:cxn>
              </a:cxnLst>
              <a:rect l="0" t="0" r="r" b="b"/>
              <a:pathLst>
                <a:path w="154" h="294">
                  <a:moveTo>
                    <a:pt x="153" y="3"/>
                  </a:moveTo>
                  <a:lnTo>
                    <a:pt x="50" y="122"/>
                  </a:lnTo>
                  <a:lnTo>
                    <a:pt x="30" y="152"/>
                  </a:lnTo>
                  <a:lnTo>
                    <a:pt x="17" y="182"/>
                  </a:lnTo>
                  <a:lnTo>
                    <a:pt x="10" y="229"/>
                  </a:lnTo>
                  <a:lnTo>
                    <a:pt x="0" y="293"/>
                  </a:lnTo>
                  <a:lnTo>
                    <a:pt x="0" y="12"/>
                  </a:lnTo>
                  <a:lnTo>
                    <a:pt x="5" y="39"/>
                  </a:lnTo>
                  <a:lnTo>
                    <a:pt x="10" y="51"/>
                  </a:lnTo>
                  <a:lnTo>
                    <a:pt x="20" y="57"/>
                  </a:lnTo>
                  <a:lnTo>
                    <a:pt x="30" y="60"/>
                  </a:lnTo>
                  <a:lnTo>
                    <a:pt x="45" y="60"/>
                  </a:lnTo>
                  <a:lnTo>
                    <a:pt x="60" y="54"/>
                  </a:lnTo>
                  <a:lnTo>
                    <a:pt x="110" y="0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532" name="Freeform 28"/>
            <p:cNvSpPr>
              <a:spLocks/>
            </p:cNvSpPr>
            <p:nvPr/>
          </p:nvSpPr>
          <p:spPr bwMode="auto">
            <a:xfrm>
              <a:off x="222" y="1796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533" name="Rectangle 29"/>
            <p:cNvSpPr>
              <a:spLocks noChangeArrowheads="1"/>
            </p:cNvSpPr>
            <p:nvPr/>
          </p:nvSpPr>
          <p:spPr bwMode="auto">
            <a:xfrm>
              <a:off x="771" y="0"/>
              <a:ext cx="210" cy="4319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534" name="Line 30"/>
            <p:cNvSpPr>
              <a:spLocks noChangeShapeType="1"/>
            </p:cNvSpPr>
            <p:nvPr/>
          </p:nvSpPr>
          <p:spPr bwMode="auto">
            <a:xfrm>
              <a:off x="135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accent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535" name="Line 31"/>
            <p:cNvSpPr>
              <a:spLocks noChangeShapeType="1"/>
            </p:cNvSpPr>
            <p:nvPr/>
          </p:nvSpPr>
          <p:spPr bwMode="auto">
            <a:xfrm>
              <a:off x="645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accent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1536" name="Rectangle 32"/>
          <p:cNvSpPr>
            <a:spLocks noGrp="1" noChangeArrowheads="1"/>
          </p:cNvSpPr>
          <p:nvPr>
            <p:ph type="title"/>
          </p:nvPr>
        </p:nvSpPr>
        <p:spPr bwMode="auto">
          <a:xfrm>
            <a:off x="1500188" y="228600"/>
            <a:ext cx="74914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1537" name="Rectangle 3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00188" y="1524000"/>
            <a:ext cx="7491412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1538" name="Rectangle 3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47800" y="6324600"/>
            <a:ext cx="14097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ru-RU"/>
          </a:p>
        </p:txBody>
      </p:sp>
      <p:sp>
        <p:nvSpPr>
          <p:cNvPr id="21539" name="Rectangle 3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33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ru-RU"/>
          </a:p>
        </p:txBody>
      </p:sp>
      <p:sp>
        <p:nvSpPr>
          <p:cNvPr id="21540" name="Rectangle 3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24B4633D-7066-4A81-AFCE-2CAE3E02D4A7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l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400" b="1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–"/>
        <a:defRPr sz="2000" b="1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0"/>
            <a:ext cx="7772400" cy="1143000"/>
          </a:xfrm>
        </p:spPr>
        <p:txBody>
          <a:bodyPr/>
          <a:lstStyle/>
          <a:p>
            <a:r>
              <a:rPr lang="ru-RU" sz="4000"/>
              <a:t>        </a:t>
            </a:r>
            <a:r>
              <a:rPr lang="ru-RU"/>
              <a:t>Качество теоретического </a:t>
            </a:r>
            <a:br>
              <a:rPr lang="ru-RU"/>
            </a:br>
            <a:r>
              <a:rPr lang="ru-RU"/>
              <a:t>                     занятия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2514600"/>
            <a:ext cx="6249988" cy="4343400"/>
          </a:xfrm>
        </p:spPr>
        <p:txBody>
          <a:bodyPr/>
          <a:lstStyle/>
          <a:p>
            <a:pPr algn="ctr"/>
            <a:r>
              <a:rPr lang="ru-RU" sz="4000" dirty="0">
                <a:solidFill>
                  <a:srgbClr val="CC3300"/>
                </a:solidFill>
              </a:rPr>
              <a:t>Воспитательный потенциал урока</a:t>
            </a:r>
          </a:p>
          <a:p>
            <a:pPr algn="ctr"/>
            <a:endParaRPr lang="ru-RU" sz="4000" dirty="0">
              <a:solidFill>
                <a:srgbClr val="CC33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CC3300"/>
                </a:solidFill>
              </a:rPr>
              <a:t>Педагогика сотрудничества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>
                <a:solidFill>
                  <a:srgbClr val="CC3300"/>
                </a:solidFill>
              </a:rPr>
              <a:t>Методы работы на уроке</a:t>
            </a:r>
          </a:p>
          <a:p>
            <a:pPr algn="ctr">
              <a:buFont typeface="Wingdings" pitchFamily="2" charset="2"/>
              <a:buNone/>
            </a:pPr>
            <a:endParaRPr lang="ru-RU">
              <a:solidFill>
                <a:srgbClr val="CC3300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ru-RU" sz="2800"/>
              <a:t>        Совместная деятельность, поиск, эвристическая беседа, диспут, всевозможные формы сотрудничества учителя с учащимися (интерактивные методы обучения)</a:t>
            </a:r>
          </a:p>
          <a:p>
            <a:pPr>
              <a:buFont typeface="Wingdings" pitchFamily="2" charset="2"/>
              <a:buNone/>
            </a:pPr>
            <a:r>
              <a:rPr lang="ru-RU" sz="2800"/>
              <a:t>                                                     </a:t>
            </a:r>
          </a:p>
          <a:p>
            <a:pPr algn="ctr">
              <a:buFont typeface="Wingdings" pitchFamily="2" charset="2"/>
              <a:buNone/>
            </a:pPr>
            <a:endParaRPr lang="ru-RU" sz="2800"/>
          </a:p>
        </p:txBody>
      </p:sp>
      <p:pic>
        <p:nvPicPr>
          <p:cNvPr id="36868" name="Picture 4" descr="PE02002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5029200"/>
            <a:ext cx="1517650" cy="1676400"/>
          </a:xfrm>
          <a:prstGeom prst="rect">
            <a:avLst/>
          </a:prstGeom>
          <a:noFill/>
        </p:spPr>
      </p:pic>
      <p:pic>
        <p:nvPicPr>
          <p:cNvPr id="36869" name="Picture 5" descr="PE01460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15200" y="4953000"/>
            <a:ext cx="1347788" cy="1676400"/>
          </a:xfrm>
          <a:prstGeom prst="rect">
            <a:avLst/>
          </a:prstGeom>
          <a:noFill/>
        </p:spPr>
      </p:pic>
      <p:pic>
        <p:nvPicPr>
          <p:cNvPr id="3687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14800" y="5181600"/>
            <a:ext cx="1908175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CC3300"/>
                </a:solidFill>
              </a:rPr>
              <a:t>Педагогика сотрудничества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>
                <a:solidFill>
                  <a:srgbClr val="CC3300"/>
                </a:solidFill>
              </a:rPr>
              <a:t>Роль учителя</a:t>
            </a:r>
          </a:p>
          <a:p>
            <a:pPr>
              <a:buFont typeface="Wingdings" pitchFamily="2" charset="2"/>
              <a:buNone/>
            </a:pPr>
            <a:r>
              <a:rPr lang="ru-RU"/>
              <a:t>    Быть помощником, </a:t>
            </a:r>
          </a:p>
          <a:p>
            <a:pPr>
              <a:buFont typeface="Wingdings" pitchFamily="2" charset="2"/>
              <a:buNone/>
            </a:pPr>
            <a:r>
              <a:rPr lang="ru-RU"/>
              <a:t>старшим другом, </a:t>
            </a:r>
          </a:p>
          <a:p>
            <a:pPr>
              <a:buFont typeface="Wingdings" pitchFamily="2" charset="2"/>
              <a:buNone/>
            </a:pPr>
            <a:r>
              <a:rPr lang="ru-RU"/>
              <a:t>советчиком и </a:t>
            </a:r>
          </a:p>
          <a:p>
            <a:pPr>
              <a:buFont typeface="Wingdings" pitchFamily="2" charset="2"/>
              <a:buNone/>
            </a:pPr>
            <a:r>
              <a:rPr lang="ru-RU"/>
              <a:t>соратником </a:t>
            </a:r>
          </a:p>
          <a:p>
            <a:pPr>
              <a:buFont typeface="Wingdings" pitchFamily="2" charset="2"/>
              <a:buNone/>
            </a:pPr>
            <a:r>
              <a:rPr lang="ru-RU"/>
              <a:t>в поиске истины, </a:t>
            </a:r>
          </a:p>
          <a:p>
            <a:pPr>
              <a:buFont typeface="Wingdings" pitchFamily="2" charset="2"/>
              <a:buNone/>
            </a:pPr>
            <a:r>
              <a:rPr lang="ru-RU"/>
              <a:t>в овладении </a:t>
            </a:r>
          </a:p>
          <a:p>
            <a:pPr>
              <a:buFont typeface="Wingdings" pitchFamily="2" charset="2"/>
              <a:buNone/>
            </a:pPr>
            <a:r>
              <a:rPr lang="ru-RU"/>
              <a:t>мастерством</a:t>
            </a:r>
          </a:p>
          <a:p>
            <a:pPr algn="ctr">
              <a:buFont typeface="Wingdings" pitchFamily="2" charset="2"/>
              <a:buNone/>
            </a:pPr>
            <a:endParaRPr lang="ru-RU"/>
          </a:p>
        </p:txBody>
      </p:sp>
      <p:pic>
        <p:nvPicPr>
          <p:cNvPr id="37892" name="Picture 4" descr="OPW031"/>
          <p:cNvPicPr>
            <a:picLocks noChangeAspect="1" noChangeArrowheads="1"/>
          </p:cNvPicPr>
          <p:nvPr/>
        </p:nvPicPr>
        <p:blipFill>
          <a:blip r:embed="rId2" cstate="print"/>
          <a:srcRect l="8835"/>
          <a:stretch>
            <a:fillRect/>
          </a:stretch>
        </p:blipFill>
        <p:spPr bwMode="auto">
          <a:xfrm>
            <a:off x="6400800" y="2209800"/>
            <a:ext cx="1978025" cy="3886200"/>
          </a:xfrm>
          <a:prstGeom prst="rect">
            <a:avLst/>
          </a:prstGeom>
          <a:noFill/>
          <a:ln w="76200" cmpd="tri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b="1">
                <a:solidFill>
                  <a:srgbClr val="CC3300"/>
                </a:solidFill>
              </a:rPr>
              <a:t>Структурные компоненты деятельности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Потребность                     </a:t>
            </a:r>
          </a:p>
          <a:p>
            <a:r>
              <a:rPr lang="ru-RU"/>
              <a:t>Мотив</a:t>
            </a:r>
          </a:p>
          <a:p>
            <a:r>
              <a:rPr lang="ru-RU"/>
              <a:t>Цель</a:t>
            </a:r>
          </a:p>
          <a:p>
            <a:r>
              <a:rPr lang="ru-RU"/>
              <a:t>Задача</a:t>
            </a:r>
          </a:p>
          <a:p>
            <a:r>
              <a:rPr lang="ru-RU"/>
              <a:t>Действие</a:t>
            </a:r>
          </a:p>
          <a:p>
            <a:r>
              <a:rPr lang="ru-RU"/>
              <a:t>Операция</a:t>
            </a:r>
          </a:p>
        </p:txBody>
      </p:sp>
      <p:pic>
        <p:nvPicPr>
          <p:cNvPr id="50180" name="Picture 4" descr="SUPER04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0425" y="1052513"/>
            <a:ext cx="2663825" cy="559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524000"/>
            <a:ext cx="7924800" cy="5334000"/>
          </a:xfrm>
        </p:spPr>
        <p:txBody>
          <a:bodyPr/>
          <a:lstStyle/>
          <a:p>
            <a:r>
              <a:rPr lang="ru-RU" b="0">
                <a:solidFill>
                  <a:srgbClr val="FF0000"/>
                </a:solidFill>
              </a:rPr>
              <a:t>Общение </a:t>
            </a:r>
            <a:r>
              <a:rPr lang="ru-RU" b="0"/>
              <a:t>-</a:t>
            </a:r>
            <a:r>
              <a:rPr lang="ru-RU" b="0">
                <a:solidFill>
                  <a:srgbClr val="F23002"/>
                </a:solidFill>
              </a:rPr>
              <a:t> </a:t>
            </a:r>
            <a:r>
              <a:rPr lang="ru-RU" b="0"/>
              <a:t>эффективное чтение</a:t>
            </a:r>
            <a:r>
              <a:rPr lang="en-GB" b="0"/>
              <a:t>, </a:t>
            </a:r>
            <a:r>
              <a:rPr lang="ru-RU" b="0"/>
              <a:t>письменная</a:t>
            </a:r>
            <a:r>
              <a:rPr lang="en-GB" b="0"/>
              <a:t> </a:t>
            </a:r>
            <a:r>
              <a:rPr lang="ru-RU" b="0"/>
              <a:t>и</a:t>
            </a:r>
            <a:r>
              <a:rPr lang="en-GB" b="0"/>
              <a:t> </a:t>
            </a:r>
            <a:r>
              <a:rPr lang="ru-RU" b="0"/>
              <a:t>устная речь</a:t>
            </a:r>
          </a:p>
          <a:p>
            <a:r>
              <a:rPr lang="ru-RU" b="0">
                <a:solidFill>
                  <a:srgbClr val="FF0000"/>
                </a:solidFill>
              </a:rPr>
              <a:t>Сотрудничество</a:t>
            </a:r>
            <a:r>
              <a:rPr lang="ru-RU" b="0"/>
              <a:t> – использование навыков межличностного взаимодействия для эффективной работы с другими людьми</a:t>
            </a:r>
          </a:p>
          <a:p>
            <a:r>
              <a:rPr lang="ru-RU" b="0">
                <a:solidFill>
                  <a:srgbClr val="FF0000"/>
                </a:solidFill>
              </a:rPr>
              <a:t>Решение проблем</a:t>
            </a:r>
            <a:r>
              <a:rPr lang="ru-RU" b="0"/>
              <a:t> – планирование, организация и оценка решения проблемы.</a:t>
            </a:r>
            <a:r>
              <a:rPr lang="en-US" b="0"/>
              <a:t>                            </a:t>
            </a:r>
            <a:endParaRPr lang="ru-RU" b="0"/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2800" y="5562600"/>
            <a:ext cx="17526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>
                <a:solidFill>
                  <a:srgbClr val="CC3300"/>
                </a:solidFill>
              </a:rPr>
              <a:t>Компетенция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ru-RU" sz="2800"/>
          </a:p>
          <a:p>
            <a:pPr>
              <a:buFont typeface="Wingdings" pitchFamily="2" charset="2"/>
              <a:buNone/>
            </a:pPr>
            <a:endParaRPr lang="ru-RU" sz="2800"/>
          </a:p>
          <a:p>
            <a:pPr algn="ctr">
              <a:buFont typeface="Wingdings" pitchFamily="2" charset="2"/>
              <a:buNone/>
            </a:pPr>
            <a:endParaRPr lang="ru-RU" sz="2800"/>
          </a:p>
          <a:p>
            <a:pPr>
              <a:buFont typeface="Wingdings" pitchFamily="2" charset="2"/>
              <a:buNone/>
            </a:pPr>
            <a:endParaRPr lang="ru-RU" sz="2800"/>
          </a:p>
          <a:p>
            <a:pPr>
              <a:buFont typeface="Wingdings" pitchFamily="2" charset="2"/>
              <a:buNone/>
            </a:pPr>
            <a:endParaRPr lang="ru-RU" sz="2800"/>
          </a:p>
          <a:p>
            <a:pPr algn="ctr">
              <a:buFont typeface="Wingdings" pitchFamily="2" charset="2"/>
              <a:buNone/>
            </a:pPr>
            <a:r>
              <a:rPr lang="ru-RU"/>
              <a:t>Знания и </a:t>
            </a:r>
            <a:r>
              <a:rPr lang="ru-RU" sz="4800"/>
              <a:t>опыт</a:t>
            </a:r>
            <a:r>
              <a:rPr lang="ru-RU" sz="4000"/>
              <a:t> </a:t>
            </a:r>
          </a:p>
          <a:p>
            <a:pPr algn="ctr">
              <a:buFont typeface="Wingdings" pitchFamily="2" charset="2"/>
              <a:buNone/>
            </a:pPr>
            <a:r>
              <a:rPr lang="ru-RU"/>
              <a:t>в той или иной области</a:t>
            </a:r>
          </a:p>
          <a:p>
            <a:pPr algn="ctr">
              <a:buFont typeface="Wingdings" pitchFamily="2" charset="2"/>
              <a:buNone/>
            </a:pPr>
            <a:r>
              <a:rPr lang="ru-RU" sz="2400"/>
              <a:t>(Советский энциклопедический словарь)</a:t>
            </a:r>
          </a:p>
        </p:txBody>
      </p:sp>
      <p:pic>
        <p:nvPicPr>
          <p:cNvPr id="43012" name="Picture 4" descr="PE02002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38600" y="1752600"/>
            <a:ext cx="2520950" cy="19446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>
                <a:solidFill>
                  <a:srgbClr val="CC3300"/>
                </a:solidFill>
              </a:rPr>
              <a:t>Опыт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      Выступает и как процесс практического воздействия человека на внешний мир, и как результат этого воздействия в виде </a:t>
            </a:r>
            <a:r>
              <a:rPr lang="ru-RU" sz="4400"/>
              <a:t>знаний и умений</a:t>
            </a:r>
          </a:p>
          <a:p>
            <a:pPr>
              <a:buFont typeface="Wingdings" pitchFamily="2" charset="2"/>
              <a:buNone/>
            </a:pPr>
            <a:r>
              <a:rPr lang="ru-RU"/>
              <a:t>(Советский энциклопедический словарь)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kumimoji="1" lang="ru-RU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Интерактивные методы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800">
                <a:solidFill>
                  <a:srgbClr val="000000"/>
                </a:solidFill>
              </a:rPr>
              <a:t>метод учебного сотрудничества</a:t>
            </a:r>
          </a:p>
          <a:p>
            <a:pPr>
              <a:lnSpc>
                <a:spcPct val="90000"/>
              </a:lnSpc>
            </a:pPr>
            <a:r>
              <a:rPr lang="ru-RU" sz="2800">
                <a:solidFill>
                  <a:srgbClr val="000000"/>
                </a:solidFill>
              </a:rPr>
              <a:t>коллективные способы обучения</a:t>
            </a:r>
          </a:p>
          <a:p>
            <a:pPr>
              <a:lnSpc>
                <a:spcPct val="90000"/>
              </a:lnSpc>
            </a:pPr>
            <a:r>
              <a:rPr lang="ru-RU" sz="2800">
                <a:solidFill>
                  <a:srgbClr val="000000"/>
                </a:solidFill>
              </a:rPr>
              <a:t>метод ускоренного обучения на основе теории поэтапного формирования умственных действий</a:t>
            </a:r>
          </a:p>
          <a:p>
            <a:pPr>
              <a:lnSpc>
                <a:spcPct val="90000"/>
              </a:lnSpc>
            </a:pPr>
            <a:r>
              <a:rPr lang="ru-RU" sz="2800">
                <a:solidFill>
                  <a:srgbClr val="000000"/>
                </a:solidFill>
              </a:rPr>
              <a:t>экспресс-метод овладения предметом и умением учиться</a:t>
            </a:r>
          </a:p>
          <a:p>
            <a:pPr>
              <a:lnSpc>
                <a:spcPct val="90000"/>
              </a:lnSpc>
            </a:pPr>
            <a:r>
              <a:rPr lang="ru-RU" sz="2800">
                <a:solidFill>
                  <a:srgbClr val="000000"/>
                </a:solidFill>
              </a:rPr>
              <a:t>метод проектов</a:t>
            </a:r>
          </a:p>
          <a:p>
            <a:pPr>
              <a:lnSpc>
                <a:spcPct val="90000"/>
              </a:lnSpc>
            </a:pPr>
            <a:r>
              <a:rPr lang="ru-RU" sz="2800">
                <a:solidFill>
                  <a:srgbClr val="000000"/>
                </a:solidFill>
              </a:rPr>
              <a:t>игровые методы</a:t>
            </a:r>
          </a:p>
          <a:p>
            <a:pPr>
              <a:lnSpc>
                <a:spcPct val="90000"/>
              </a:lnSpc>
            </a:pPr>
            <a:r>
              <a:rPr lang="ru-RU" sz="2800">
                <a:solidFill>
                  <a:srgbClr val="000000"/>
                </a:solidFill>
              </a:rPr>
              <a:t>метод кейсов</a:t>
            </a:r>
          </a:p>
        </p:txBody>
      </p:sp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4365625"/>
            <a:ext cx="2317750" cy="230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kumimoji="1" lang="ru-RU" sz="4000">
                <a:solidFill>
                  <a:srgbClr val="FF0000"/>
                </a:solidFill>
              </a:rPr>
              <a:t>Организация групповой работы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400" b="0">
                <a:latin typeface="Times New Roman" pitchFamily="18" charset="0"/>
              </a:rPr>
              <a:t>Организация пространства </a:t>
            </a:r>
            <a:r>
              <a:rPr lang="en-US" sz="2400" b="0">
                <a:latin typeface="Times New Roman" pitchFamily="18" charset="0"/>
              </a:rPr>
              <a:t>    </a:t>
            </a:r>
            <a:endParaRPr lang="ru-RU" sz="2400" b="0">
              <a:latin typeface="Times New Roman" pitchFamily="18" charset="0"/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400" b="0">
                <a:latin typeface="Times New Roman" pitchFamily="18" charset="0"/>
              </a:rPr>
              <a:t>для работы групп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>
                <a:latin typeface="Times New Roman" pitchFamily="18" charset="0"/>
              </a:rPr>
              <a:t>      </a:t>
            </a:r>
          </a:p>
          <a:p>
            <a:pPr>
              <a:lnSpc>
                <a:spcPct val="80000"/>
              </a:lnSpc>
            </a:pPr>
            <a:r>
              <a:rPr lang="ru-RU" sz="2400">
                <a:latin typeface="Times New Roman" pitchFamily="18" charset="0"/>
              </a:rPr>
              <a:t>		Желательно, чтобы группы работали в одном помещении и видели процесс работы друг друга, но при этом не мешали друг другу. В этом случае возникает дополнительный мотивирующий эффект.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>
                <a:latin typeface="Times New Roman" pitchFamily="18" charset="0"/>
              </a:rPr>
              <a:t> </a:t>
            </a:r>
          </a:p>
          <a:p>
            <a:pPr>
              <a:lnSpc>
                <a:spcPct val="80000"/>
              </a:lnSpc>
            </a:pPr>
            <a:r>
              <a:rPr lang="ru-RU" sz="2400">
                <a:latin typeface="Times New Roman" pitchFamily="18" charset="0"/>
              </a:rPr>
              <a:t>		Столы для работы групп должны позволять участникам группы сидеть лицом друг к другу, должны давать возможность менять позицию в соответствии с условиями работы.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400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1295400"/>
            <a:ext cx="1908175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kumimoji="1" lang="ru-RU" sz="4000">
                <a:solidFill>
                  <a:srgbClr val="FF0000"/>
                </a:solidFill>
              </a:rPr>
              <a:t>Организация групповой работы</a:t>
            </a:r>
            <a:br>
              <a:rPr kumimoji="1" lang="ru-RU" sz="4000">
                <a:solidFill>
                  <a:srgbClr val="FF0000"/>
                </a:solidFill>
              </a:rPr>
            </a:br>
            <a:r>
              <a:rPr kumimoji="1" lang="en-US" sz="4000">
                <a:solidFill>
                  <a:srgbClr val="FF0000"/>
                </a:solidFill>
              </a:rPr>
              <a:t>                   </a:t>
            </a:r>
            <a:r>
              <a:rPr kumimoji="1" lang="ru-RU" sz="2400">
                <a:solidFill>
                  <a:srgbClr val="FF0000"/>
                </a:solidFill>
              </a:rPr>
              <a:t>(продолжение)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00188" y="1524000"/>
            <a:ext cx="7491412" cy="5334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kumimoji="1" lang="ru-RU" sz="2800" b="0">
                <a:solidFill>
                  <a:srgbClr val="FF0000"/>
                </a:solidFill>
              </a:rPr>
              <a:t>Обеспечение процесса групповой</a:t>
            </a:r>
          </a:p>
          <a:p>
            <a:pPr>
              <a:buFont typeface="Wingdings" pitchFamily="2" charset="2"/>
              <a:buNone/>
            </a:pPr>
            <a:r>
              <a:rPr kumimoji="1" lang="ru-RU" sz="2800" b="0">
                <a:solidFill>
                  <a:srgbClr val="FF0000"/>
                </a:solidFill>
              </a:rPr>
              <a:t>                 деятельности                       </a:t>
            </a:r>
          </a:p>
          <a:p>
            <a:r>
              <a:rPr kumimoji="1" lang="ru-RU" sz="2800" b="0"/>
              <a:t>Группы необходимо обеспечить рабочими местами, рабочими материалами, </a:t>
            </a:r>
          </a:p>
          <a:p>
            <a:r>
              <a:rPr kumimoji="1" lang="ru-RU" sz="2800" b="0"/>
              <a:t>всем необходимым методическим инструментарием. </a:t>
            </a:r>
          </a:p>
          <a:p>
            <a:r>
              <a:rPr kumimoji="1" lang="ru-RU" sz="2800" b="0"/>
              <a:t>Способ обеспечения необходимо продумать </a:t>
            </a:r>
          </a:p>
          <a:p>
            <a:r>
              <a:rPr kumimoji="1" lang="ru-RU" sz="2800" b="0"/>
              <a:t>до начала групповой работы, заранее.</a:t>
            </a:r>
          </a:p>
        </p:txBody>
      </p: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2800" y="1524000"/>
            <a:ext cx="17653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500188" y="228600"/>
            <a:ext cx="7491412" cy="990600"/>
          </a:xfrm>
        </p:spPr>
        <p:txBody>
          <a:bodyPr/>
          <a:lstStyle/>
          <a:p>
            <a:r>
              <a:rPr kumimoji="1" lang="ru-RU" sz="4000">
                <a:solidFill>
                  <a:srgbClr val="FF0000"/>
                </a:solidFill>
              </a:rPr>
              <a:t>Организация групповой работы</a:t>
            </a:r>
            <a:br>
              <a:rPr kumimoji="1" lang="ru-RU" sz="4000">
                <a:solidFill>
                  <a:srgbClr val="FF0000"/>
                </a:solidFill>
              </a:rPr>
            </a:br>
            <a:r>
              <a:rPr kumimoji="1" lang="en-US" sz="4000">
                <a:solidFill>
                  <a:srgbClr val="FF0000"/>
                </a:solidFill>
              </a:rPr>
              <a:t>                   </a:t>
            </a:r>
            <a:r>
              <a:rPr kumimoji="1" lang="ru-RU" sz="2400">
                <a:solidFill>
                  <a:srgbClr val="FF0000"/>
                </a:solidFill>
              </a:rPr>
              <a:t>(продолжение)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>
              <a:lnSpc>
                <a:spcPct val="90000"/>
              </a:lnSpc>
              <a:buFontTx/>
              <a:buNone/>
            </a:pPr>
            <a:r>
              <a:rPr lang="ru-RU" sz="2400"/>
              <a:t>Задание для группы должно быть сформулировано чётко (лучше всего и в устной, и в письменной форме) и обязательно содержать три основных составляющих:</a:t>
            </a:r>
          </a:p>
          <a:p>
            <a:pPr>
              <a:lnSpc>
                <a:spcPct val="90000"/>
              </a:lnSpc>
            </a:pPr>
            <a:r>
              <a:rPr lang="ru-RU" sz="2400"/>
              <a:t>описание конечного продукта совместной групповой работы, который необходимо получить группе;</a:t>
            </a:r>
          </a:p>
          <a:p>
            <a:pPr>
              <a:lnSpc>
                <a:spcPct val="90000"/>
              </a:lnSpc>
            </a:pPr>
            <a:r>
              <a:rPr lang="ru-RU" sz="2400"/>
              <a:t>характеристика ресурсов (чем можно пользоваться, каково время выполнения задания);</a:t>
            </a:r>
          </a:p>
          <a:p>
            <a:pPr>
              <a:lnSpc>
                <a:spcPct val="90000"/>
              </a:lnSpc>
            </a:pPr>
            <a:r>
              <a:rPr lang="ru-RU" sz="2400"/>
              <a:t>описание формата и критериев оценки полученного результата</a:t>
            </a:r>
            <a:r>
              <a:rPr lang="en-US" sz="2400"/>
              <a:t>          </a:t>
            </a:r>
            <a:endParaRPr lang="ru-RU" sz="2400"/>
          </a:p>
        </p:txBody>
      </p:sp>
      <p:pic>
        <p:nvPicPr>
          <p:cNvPr id="23556" name="Picture 4" descr="BOOKS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43800" y="5715000"/>
            <a:ext cx="1371600" cy="9382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>
                <a:solidFill>
                  <a:srgbClr val="CC3300"/>
                </a:solidFill>
              </a:rPr>
              <a:t>Потенциал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       Потенциал (лат. </a:t>
            </a:r>
            <a:r>
              <a:rPr lang="en-US"/>
              <a:t>potentia – </a:t>
            </a:r>
            <a:r>
              <a:rPr lang="ru-RU"/>
              <a:t>сила) – источники, возможности, средства, запасы, которые могут быть использованы для решения какой-либо задачи, достижения определённой цели.</a:t>
            </a:r>
          </a:p>
          <a:p>
            <a:pPr algn="r">
              <a:buFont typeface="Wingdings" pitchFamily="2" charset="2"/>
              <a:buNone/>
            </a:pPr>
            <a:r>
              <a:rPr lang="ru-RU" b="0"/>
              <a:t>(Советский энциклопедический словарь)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kumimoji="1" lang="ru-RU" sz="4000">
                <a:solidFill>
                  <a:srgbClr val="FF0000"/>
                </a:solidFill>
              </a:rPr>
              <a:t>Организация групповой работы</a:t>
            </a:r>
            <a:br>
              <a:rPr kumimoji="1" lang="ru-RU" sz="4000">
                <a:solidFill>
                  <a:srgbClr val="FF0000"/>
                </a:solidFill>
              </a:rPr>
            </a:br>
            <a:r>
              <a:rPr kumimoji="1" lang="en-US" sz="4000">
                <a:solidFill>
                  <a:srgbClr val="FF0000"/>
                </a:solidFill>
              </a:rPr>
              <a:t>                      </a:t>
            </a:r>
            <a:r>
              <a:rPr kumimoji="1" lang="ru-RU" sz="2400">
                <a:solidFill>
                  <a:srgbClr val="FF0000"/>
                </a:solidFill>
              </a:rPr>
              <a:t>(продолжение)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371600"/>
            <a:ext cx="7772400" cy="54864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В процессе деятельности групп необходимо  обеспечить эффективное сопровождение, т.е. помогать группам решать возникающие проблемы:</a:t>
            </a:r>
          </a:p>
          <a:p>
            <a:pPr>
              <a:buFont typeface="Wingdings" pitchFamily="2" charset="2"/>
              <a:buNone/>
            </a:pPr>
            <a:r>
              <a:rPr lang="ru-RU">
                <a:solidFill>
                  <a:schemeClr val="hlink"/>
                </a:solidFill>
              </a:rPr>
              <a:t>■</a:t>
            </a:r>
            <a:r>
              <a:rPr lang="ru-RU"/>
              <a:t> консультировать группы;</a:t>
            </a:r>
          </a:p>
          <a:p>
            <a:pPr>
              <a:buFont typeface="Wingdings" pitchFamily="2" charset="2"/>
              <a:buNone/>
            </a:pPr>
            <a:r>
              <a:rPr lang="ru-RU">
                <a:solidFill>
                  <a:schemeClr val="hlink"/>
                </a:solidFill>
              </a:rPr>
              <a:t>■</a:t>
            </a:r>
            <a:r>
              <a:rPr lang="ru-RU"/>
              <a:t> мотивировать к работе;</a:t>
            </a:r>
          </a:p>
          <a:p>
            <a:pPr>
              <a:buFont typeface="Wingdings" pitchFamily="2" charset="2"/>
              <a:buNone/>
            </a:pPr>
            <a:r>
              <a:rPr lang="ru-RU">
                <a:solidFill>
                  <a:schemeClr val="hlink"/>
                </a:solidFill>
              </a:rPr>
              <a:t>■</a:t>
            </a:r>
            <a:r>
              <a:rPr lang="ru-RU"/>
              <a:t> корректировать групповую динамику</a:t>
            </a:r>
          </a:p>
        </p:txBody>
      </p:sp>
      <p:pic>
        <p:nvPicPr>
          <p:cNvPr id="24580" name="Picture 4" descr="SUPER04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6350" y="2971800"/>
            <a:ext cx="151765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kumimoji="1" lang="ru-RU" sz="4000">
                <a:solidFill>
                  <a:srgbClr val="FF0000"/>
                </a:solidFill>
              </a:rPr>
              <a:t>Организация групповой работы</a:t>
            </a:r>
            <a:br>
              <a:rPr kumimoji="1" lang="ru-RU" sz="4000">
                <a:solidFill>
                  <a:srgbClr val="FF0000"/>
                </a:solidFill>
              </a:rPr>
            </a:br>
            <a:r>
              <a:rPr kumimoji="1" lang="en-US" sz="4000">
                <a:solidFill>
                  <a:srgbClr val="FF0000"/>
                </a:solidFill>
              </a:rPr>
              <a:t>                      </a:t>
            </a:r>
            <a:r>
              <a:rPr kumimoji="1" lang="ru-RU" sz="2400">
                <a:solidFill>
                  <a:srgbClr val="FF0000"/>
                </a:solidFill>
              </a:rPr>
              <a:t>(продолжение)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76400" y="1524000"/>
            <a:ext cx="7467600" cy="4714875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              Каждая группа должна иметь    возможность представить свою работу и получить её качественную оценку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            Могут быть использованы:</a:t>
            </a:r>
          </a:p>
          <a:p>
            <a:pPr>
              <a:lnSpc>
                <a:spcPct val="90000"/>
              </a:lnSpc>
            </a:pPr>
            <a:r>
              <a:rPr lang="ru-RU" sz="2400"/>
              <a:t>устные презентации с применением наглядности;</a:t>
            </a:r>
          </a:p>
          <a:p>
            <a:pPr>
              <a:lnSpc>
                <a:spcPct val="90000"/>
              </a:lnSpc>
            </a:pPr>
            <a:r>
              <a:rPr lang="ru-RU" sz="2400"/>
              <a:t>«стендовая сессия», когда результаты работы групп представлены для общего анализа;</a:t>
            </a:r>
          </a:p>
          <a:p>
            <a:pPr>
              <a:lnSpc>
                <a:spcPct val="90000"/>
              </a:lnSpc>
            </a:pPr>
            <a:r>
              <a:rPr lang="ru-RU" sz="2400"/>
              <a:t>письменные отчёты о работе, которые могут быть подвергнуты перекрёстному анализу групп или проанализированы экспертами.</a:t>
            </a:r>
          </a:p>
        </p:txBody>
      </p:sp>
      <p:pic>
        <p:nvPicPr>
          <p:cNvPr id="30724" name="Picture 4" descr="CHA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685800"/>
            <a:ext cx="990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kumimoji="1" lang="ru-RU" sz="4000">
                <a:solidFill>
                  <a:srgbClr val="FF0000"/>
                </a:solidFill>
              </a:rPr>
              <a:t>Организация групповой работы</a:t>
            </a:r>
            <a:br>
              <a:rPr kumimoji="1" lang="ru-RU" sz="4000">
                <a:solidFill>
                  <a:srgbClr val="FF0000"/>
                </a:solidFill>
              </a:rPr>
            </a:br>
            <a:r>
              <a:rPr kumimoji="1" lang="en-US" sz="4000">
                <a:solidFill>
                  <a:srgbClr val="FF0000"/>
                </a:solidFill>
              </a:rPr>
              <a:t>                      </a:t>
            </a:r>
            <a:r>
              <a:rPr kumimoji="1" lang="ru-RU" sz="2400">
                <a:solidFill>
                  <a:srgbClr val="FF0000"/>
                </a:solidFill>
              </a:rPr>
              <a:t>(продолжение)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400">
                <a:cs typeface="Arial" charset="0"/>
              </a:rPr>
              <a:t>●</a:t>
            </a:r>
            <a:r>
              <a:rPr lang="ru-RU" sz="2400"/>
              <a:t>     Важно соблюдать временные параметры работы, предоставлять группам информацию о течении времени.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400">
                <a:cs typeface="Arial" charset="0"/>
              </a:rPr>
              <a:t>●</a:t>
            </a:r>
            <a:r>
              <a:rPr lang="ru-RU" sz="2400"/>
              <a:t>              Результаты работы групп должны получить качественную оценку со стороны представителей других групп или со стороны экспертов, а также обобщённую оценку со стороны педагога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400">
                <a:cs typeface="Arial" charset="0"/>
              </a:rPr>
              <a:t>●</a:t>
            </a:r>
            <a:r>
              <a:rPr lang="ru-RU" sz="2400">
                <a:solidFill>
                  <a:schemeClr val="accent2"/>
                </a:solidFill>
              </a:rPr>
              <a:t> </a:t>
            </a:r>
            <a:r>
              <a:rPr lang="ru-RU" sz="2400"/>
              <a:t>            Оценка выполнения задания по возможности должна затрагивать все три составляющие цели групповой деятельности.</a:t>
            </a:r>
          </a:p>
          <a:p>
            <a:pPr>
              <a:lnSpc>
                <a:spcPct val="90000"/>
              </a:lnSpc>
            </a:pPr>
            <a:endParaRPr lang="ru-RU" sz="2400"/>
          </a:p>
        </p:txBody>
      </p:sp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7263" y="5380038"/>
            <a:ext cx="1684337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V="1">
            <a:off x="1371600" y="5105400"/>
            <a:ext cx="1581150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kumimoji="1" lang="ru-RU" sz="4000">
                <a:solidFill>
                  <a:srgbClr val="FF0000"/>
                </a:solidFill>
              </a:rPr>
              <a:t>Организация групповой работы</a:t>
            </a:r>
          </a:p>
        </p:txBody>
      </p:sp>
      <p:pic>
        <p:nvPicPr>
          <p:cNvPr id="32772" name="Picture 4" descr="Методика (рис)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95400" y="1447800"/>
            <a:ext cx="7848600" cy="54102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500188" y="228600"/>
            <a:ext cx="7491412" cy="304800"/>
          </a:xfrm>
        </p:spPr>
        <p:txBody>
          <a:bodyPr/>
          <a:lstStyle/>
          <a:p>
            <a:pPr algn="ctr"/>
            <a:r>
              <a:rPr lang="ru-RU" sz="4000"/>
              <a:t>Желаем успехов!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52588" y="1143000"/>
            <a:ext cx="7491412" cy="6553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		</a:t>
            </a:r>
            <a:r>
              <a:rPr lang="ru-RU">
                <a:solidFill>
                  <a:srgbClr val="CC3300"/>
                </a:solidFill>
              </a:rPr>
              <a:t>Как бы ни были мудры чужие мысли, они, хотя и «сокращают нам опыты быстротекущей жизни», не могут, однако, заменить собственное мышление, ибо сфера нашего труда – живой человек, его душа. Всего лишь с запасом цитат к этому тонкому «материалу» не подойдёшь.</a:t>
            </a:r>
          </a:p>
          <a:p>
            <a:pPr algn="r">
              <a:buFont typeface="Wingdings" pitchFamily="2" charset="2"/>
              <a:buNone/>
            </a:pPr>
            <a:r>
              <a:rPr lang="ru-RU"/>
              <a:t>В.А.Сухомлинский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>
                <a:solidFill>
                  <a:srgbClr val="CC3300"/>
                </a:solidFill>
              </a:rPr>
              <a:t>Воспитательная цель школы</a:t>
            </a:r>
            <a:r>
              <a:rPr lang="ru-RU"/>
              <a:t>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ru-RU"/>
          </a:p>
          <a:p>
            <a:pPr>
              <a:buFont typeface="Wingdings" pitchFamily="2" charset="2"/>
              <a:buNone/>
            </a:pPr>
            <a:endParaRPr lang="ru-RU"/>
          </a:p>
          <a:p>
            <a:pPr>
              <a:buFont typeface="Wingdings" pitchFamily="2" charset="2"/>
              <a:buNone/>
            </a:pPr>
            <a:endParaRPr lang="ru-RU"/>
          </a:p>
          <a:p>
            <a:pPr>
              <a:buFont typeface="Wingdings" pitchFamily="2" charset="2"/>
              <a:buNone/>
            </a:pPr>
            <a:r>
              <a:rPr lang="ru-RU"/>
              <a:t>«…формирование личности, способной строить жизнь, достойную человека»</a:t>
            </a:r>
          </a:p>
          <a:p>
            <a:pPr>
              <a:buFont typeface="Wingdings" pitchFamily="2" charset="2"/>
              <a:buNone/>
            </a:pPr>
            <a:r>
              <a:rPr lang="ru-RU" sz="2400" b="0"/>
              <a:t>(Н.Е.Щуркова. Классное руководство: теория, методика, технология.- М.: Педагогическое общество России, 1999 г., с.11)</a:t>
            </a:r>
          </a:p>
        </p:txBody>
      </p:sp>
      <p:pic>
        <p:nvPicPr>
          <p:cNvPr id="6148" name="Picture 4" descr="professor0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0" y="990600"/>
            <a:ext cx="2106613" cy="2312988"/>
          </a:xfrm>
          <a:prstGeom prst="rect">
            <a:avLst/>
          </a:prstGeom>
          <a:noFill/>
        </p:spPr>
      </p:pic>
      <p:pic>
        <p:nvPicPr>
          <p:cNvPr id="5" name="Picture 4" descr="professor0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3800" y="990600"/>
            <a:ext cx="2106613" cy="23129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b="1">
                <a:solidFill>
                  <a:srgbClr val="CC3300"/>
                </a:solidFill>
              </a:rPr>
              <a:t>            Воспитательная цель </a:t>
            </a:r>
            <a:br>
              <a:rPr lang="ru-RU" sz="4000" b="1">
                <a:solidFill>
                  <a:srgbClr val="CC3300"/>
                </a:solidFill>
              </a:rPr>
            </a:br>
            <a:r>
              <a:rPr lang="ru-RU" sz="4000" b="1">
                <a:solidFill>
                  <a:srgbClr val="CC3300"/>
                </a:solidFill>
              </a:rPr>
              <a:t>            учебного заведения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/>
              <a:t>         </a:t>
            </a:r>
            <a:r>
              <a:rPr lang="ru-RU" sz="4400"/>
              <a:t>Создание условий, при которых осуществляется становление личности, способной строить жизнь, достойную человека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CC3300"/>
                </a:solidFill>
              </a:rPr>
              <a:t>          Результат обучения</a:t>
            </a:r>
          </a:p>
        </p:txBody>
      </p:sp>
      <p:graphicFrame>
        <p:nvGraphicFramePr>
          <p:cNvPr id="40964" name="Organization Chart 4"/>
          <p:cNvGraphicFramePr>
            <a:graphicFrameLocks/>
          </p:cNvGraphicFramePr>
          <p:nvPr>
            <p:ph idx="1"/>
          </p:nvPr>
        </p:nvGraphicFramePr>
        <p:xfrm>
          <a:off x="1500188" y="1524000"/>
          <a:ext cx="7491412" cy="4714875"/>
        </p:xfrm>
        <a:graphic>
          <a:graphicData uri="http://schemas.openxmlformats.org/drawingml/2006/compatibility">
            <com:legacyDrawing xmlns:com="http://schemas.openxmlformats.org/drawingml/2006/compatibility" spid="_x0000_s40964"/>
          </a:graphicData>
        </a:graphic>
      </p:graphicFrame>
      <p:pic>
        <p:nvPicPr>
          <p:cNvPr id="40975" name="Picture 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0200" y="1524000"/>
            <a:ext cx="2255838" cy="235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800" y="1447800"/>
            <a:ext cx="2560638" cy="257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rgbClr val="CC3300"/>
                </a:solidFill>
              </a:rPr>
              <a:t>       Составляющие условий</a:t>
            </a:r>
          </a:p>
        </p:txBody>
      </p:sp>
      <p:graphicFrame>
        <p:nvGraphicFramePr>
          <p:cNvPr id="47110" name="Organization Chart 6"/>
          <p:cNvGraphicFramePr>
            <a:graphicFrameLocks/>
          </p:cNvGraphicFramePr>
          <p:nvPr>
            <p:ph idx="1"/>
          </p:nvPr>
        </p:nvGraphicFramePr>
        <p:xfrm>
          <a:off x="1500188" y="1524000"/>
          <a:ext cx="7491412" cy="4714875"/>
        </p:xfrm>
        <a:graphic>
          <a:graphicData uri="http://schemas.openxmlformats.org/drawingml/2006/compatibility">
            <com:legacyDrawing xmlns:com="http://schemas.openxmlformats.org/drawingml/2006/compatibility" spid="_x0000_s47110"/>
          </a:graphicData>
        </a:graphic>
      </p:graphicFrame>
      <p:pic>
        <p:nvPicPr>
          <p:cNvPr id="47127" name="Picture 2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1200" y="1676400"/>
            <a:ext cx="1836738" cy="161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CC3300"/>
                </a:solidFill>
              </a:rPr>
              <a:t>Педагогика сотрудничества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                 </a:t>
            </a:r>
            <a:r>
              <a:rPr lang="ru-RU" sz="3600">
                <a:solidFill>
                  <a:srgbClr val="CC3300"/>
                </a:solidFill>
              </a:rPr>
              <a:t>Цель урока</a:t>
            </a:r>
            <a:endParaRPr lang="ru-RU">
              <a:solidFill>
                <a:srgbClr val="CC3300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ru-RU"/>
              <a:t>	      Развитие интеллектуальных, духовных и физических способностей, интересов, мотивов</a:t>
            </a:r>
          </a:p>
        </p:txBody>
      </p:sp>
      <p:pic>
        <p:nvPicPr>
          <p:cNvPr id="33796" name="Picture 4" descr="AZ0039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0" y="4419600"/>
            <a:ext cx="2286000" cy="1600200"/>
          </a:xfrm>
          <a:prstGeom prst="rect">
            <a:avLst/>
          </a:prstGeom>
          <a:noFill/>
          <a:ln w="76200" cmpd="tri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CC3300"/>
                </a:solidFill>
              </a:rPr>
              <a:t>Педагогика сотрудничества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>
                <a:solidFill>
                  <a:srgbClr val="CC3300"/>
                </a:solidFill>
              </a:rPr>
              <a:t>Содержание урока</a:t>
            </a:r>
          </a:p>
          <a:p>
            <a:pPr>
              <a:buFont typeface="Wingdings" pitchFamily="2" charset="2"/>
              <a:buNone/>
            </a:pPr>
            <a:r>
              <a:rPr lang="ru-RU">
                <a:solidFill>
                  <a:srgbClr val="CC3300"/>
                </a:solidFill>
              </a:rPr>
              <a:t>	</a:t>
            </a:r>
            <a:r>
              <a:rPr lang="ru-RU"/>
              <a:t>Освоение способов познания, общественно и личностно значимых преобразований в окружающей действительности и в себе</a:t>
            </a:r>
          </a:p>
          <a:p>
            <a:pPr algn="ctr">
              <a:buFont typeface="Wingdings" pitchFamily="2" charset="2"/>
              <a:buNone/>
            </a:pPr>
            <a:endParaRPr lang="ru-RU"/>
          </a:p>
          <a:p>
            <a:pPr algn="ctr">
              <a:buFont typeface="Wingdings" pitchFamily="2" charset="2"/>
              <a:buNone/>
            </a:pPr>
            <a:endParaRPr lang="ru-RU"/>
          </a:p>
        </p:txBody>
      </p:sp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143000"/>
            <a:ext cx="94297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21" name="Picture 5" descr="J007906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33800" y="4419600"/>
            <a:ext cx="2520950" cy="19891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CC3300"/>
                </a:solidFill>
              </a:rPr>
              <a:t>Педагогика сотрудничества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>
                <a:solidFill>
                  <a:srgbClr val="CC3300"/>
                </a:solidFill>
              </a:rPr>
              <a:t>Движущие силы учения</a:t>
            </a:r>
          </a:p>
          <a:p>
            <a:pPr>
              <a:buFont typeface="Wingdings" pitchFamily="2" charset="2"/>
              <a:buNone/>
            </a:pPr>
            <a:r>
              <a:rPr lang="ru-RU"/>
              <a:t>               Радость творчества, ощущение своего роста, совершенствования, приращения знаний, уверенности в себе</a:t>
            </a:r>
          </a:p>
          <a:p>
            <a:pPr>
              <a:buFont typeface="Wingdings" pitchFamily="2" charset="2"/>
              <a:buNone/>
            </a:pPr>
            <a:r>
              <a:rPr lang="ru-RU"/>
              <a:t>                                                     </a:t>
            </a:r>
          </a:p>
          <a:p>
            <a:pPr algn="ctr">
              <a:buFont typeface="Wingdings" pitchFamily="2" charset="2"/>
              <a:buNone/>
            </a:pPr>
            <a:endParaRPr lang="ru-RU"/>
          </a:p>
          <a:p>
            <a:pPr algn="ctr">
              <a:buFont typeface="Wingdings" pitchFamily="2" charset="2"/>
              <a:buNone/>
            </a:pPr>
            <a:endParaRPr lang="ru-RU"/>
          </a:p>
        </p:txBody>
      </p:sp>
      <p:pic>
        <p:nvPicPr>
          <p:cNvPr id="35844" name="Picture 4" descr="BS00554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4597400"/>
            <a:ext cx="2286000" cy="1993900"/>
          </a:xfrm>
          <a:prstGeom prst="rect">
            <a:avLst/>
          </a:prstGeom>
          <a:noFill/>
        </p:spPr>
      </p:pic>
      <p:pic>
        <p:nvPicPr>
          <p:cNvPr id="35845" name="Picture 5" descr="bebe14"/>
          <p:cNvPicPr>
            <a:picLocks noChangeAspect="1" noChangeArrowheads="1" noCrop="1"/>
          </p:cNvPicPr>
          <p:nvPr/>
        </p:nvPicPr>
        <p:blipFill>
          <a:blip r:embed="rId3">
            <a:lum bright="-6000" contrast="36000"/>
          </a:blip>
          <a:srcRect/>
          <a:stretch>
            <a:fillRect/>
          </a:stretch>
        </p:blipFill>
        <p:spPr bwMode="auto">
          <a:xfrm>
            <a:off x="7019925" y="4840288"/>
            <a:ext cx="1947863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BS00554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4419600"/>
            <a:ext cx="2286000" cy="243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Reporting Progress or Status">
  <a:themeElements>
    <a:clrScheme name="Reporting Progress or Status 1">
      <a:dk1>
        <a:srgbClr val="333300"/>
      </a:dk1>
      <a:lt1>
        <a:srgbClr val="FFFFFF"/>
      </a:lt1>
      <a:dk2>
        <a:srgbClr val="000000"/>
      </a:dk2>
      <a:lt2>
        <a:srgbClr val="969696"/>
      </a:lt2>
      <a:accent1>
        <a:srgbClr val="E5D58A"/>
      </a:accent1>
      <a:accent2>
        <a:srgbClr val="CCCC00"/>
      </a:accent2>
      <a:accent3>
        <a:srgbClr val="FFFFFF"/>
      </a:accent3>
      <a:accent4>
        <a:srgbClr val="2A2A00"/>
      </a:accent4>
      <a:accent5>
        <a:srgbClr val="F0E7C4"/>
      </a:accent5>
      <a:accent6>
        <a:srgbClr val="B9B900"/>
      </a:accent6>
      <a:hlink>
        <a:srgbClr val="999933"/>
      </a:hlink>
      <a:folHlink>
        <a:srgbClr val="666633"/>
      </a:folHlink>
    </a:clrScheme>
    <a:fontScheme name="Reporting Progress or Statu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Reporting Progress or Status 1">
        <a:dk1>
          <a:srgbClr val="333300"/>
        </a:dk1>
        <a:lt1>
          <a:srgbClr val="FFFFFF"/>
        </a:lt1>
        <a:dk2>
          <a:srgbClr val="000000"/>
        </a:dk2>
        <a:lt2>
          <a:srgbClr val="969696"/>
        </a:lt2>
        <a:accent1>
          <a:srgbClr val="E5D58A"/>
        </a:accent1>
        <a:accent2>
          <a:srgbClr val="CCCC00"/>
        </a:accent2>
        <a:accent3>
          <a:srgbClr val="FFFFFF"/>
        </a:accent3>
        <a:accent4>
          <a:srgbClr val="2A2A00"/>
        </a:accent4>
        <a:accent5>
          <a:srgbClr val="F0E7C4"/>
        </a:accent5>
        <a:accent6>
          <a:srgbClr val="B9B900"/>
        </a:accent6>
        <a:hlink>
          <a:srgbClr val="999933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porting Progress or Status 2">
        <a:dk1>
          <a:srgbClr val="000000"/>
        </a:dk1>
        <a:lt1>
          <a:srgbClr val="8EA1C0"/>
        </a:lt1>
        <a:dk2>
          <a:srgbClr val="FFFFFF"/>
        </a:dk2>
        <a:lt2>
          <a:srgbClr val="5F5F5F"/>
        </a:lt2>
        <a:accent1>
          <a:srgbClr val="B6CDDE"/>
        </a:accent1>
        <a:accent2>
          <a:srgbClr val="8A7CA2"/>
        </a:accent2>
        <a:accent3>
          <a:srgbClr val="C6CDDC"/>
        </a:accent3>
        <a:accent4>
          <a:srgbClr val="000000"/>
        </a:accent4>
        <a:accent5>
          <a:srgbClr val="D7E3EC"/>
        </a:accent5>
        <a:accent6>
          <a:srgbClr val="7D7092"/>
        </a:accent6>
        <a:hlink>
          <a:srgbClr val="336699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porting Progress or Status 3">
        <a:dk1>
          <a:srgbClr val="333300"/>
        </a:dk1>
        <a:lt1>
          <a:srgbClr val="FFFFFF"/>
        </a:lt1>
        <a:dk2>
          <a:srgbClr val="000000"/>
        </a:dk2>
        <a:lt2>
          <a:srgbClr val="969696"/>
        </a:lt2>
        <a:accent1>
          <a:srgbClr val="EAEAEA"/>
        </a:accent1>
        <a:accent2>
          <a:srgbClr val="969696"/>
        </a:accent2>
        <a:accent3>
          <a:srgbClr val="FFFFFF"/>
        </a:accent3>
        <a:accent4>
          <a:srgbClr val="2A2A00"/>
        </a:accent4>
        <a:accent5>
          <a:srgbClr val="F3F3F3"/>
        </a:accent5>
        <a:accent6>
          <a:srgbClr val="878787"/>
        </a:accent6>
        <a:hlink>
          <a:srgbClr val="5F5F5F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Reporting Progress or Status</Template>
  <TotalTime>247</TotalTime>
  <Words>577</Words>
  <Application>Microsoft PowerPoint</Application>
  <PresentationFormat>Экран (4:3)</PresentationFormat>
  <Paragraphs>128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0" baseType="lpstr">
      <vt:lpstr>Arial</vt:lpstr>
      <vt:lpstr>Times New Roman</vt:lpstr>
      <vt:lpstr>Wingdings</vt:lpstr>
      <vt:lpstr>Verdana</vt:lpstr>
      <vt:lpstr>Tahoma</vt:lpstr>
      <vt:lpstr>Reporting Progress or Status</vt:lpstr>
      <vt:lpstr>        Качество теоретического                       занятия</vt:lpstr>
      <vt:lpstr>Потенциал</vt:lpstr>
      <vt:lpstr>Воспитательная цель школы </vt:lpstr>
      <vt:lpstr>            Воспитательная цель              учебного заведения</vt:lpstr>
      <vt:lpstr>          Результат обучения</vt:lpstr>
      <vt:lpstr>       Составляющие условий</vt:lpstr>
      <vt:lpstr>Педагогика сотрудничества</vt:lpstr>
      <vt:lpstr>Педагогика сотрудничества</vt:lpstr>
      <vt:lpstr>Педагогика сотрудничества</vt:lpstr>
      <vt:lpstr>Педагогика сотрудничества</vt:lpstr>
      <vt:lpstr>Педагогика сотрудничества</vt:lpstr>
      <vt:lpstr>Структурные компоненты деятельности</vt:lpstr>
      <vt:lpstr>Слайд 13</vt:lpstr>
      <vt:lpstr>Компетенция</vt:lpstr>
      <vt:lpstr>Опыт</vt:lpstr>
      <vt:lpstr>Интерактивные методы</vt:lpstr>
      <vt:lpstr>Организация групповой работы</vt:lpstr>
      <vt:lpstr>Организация групповой работы                    (продолжение)</vt:lpstr>
      <vt:lpstr>Организация групповой работы                    (продолжение)</vt:lpstr>
      <vt:lpstr>Организация групповой работы                       (продолжение)</vt:lpstr>
      <vt:lpstr>Организация групповой работы                       (продолжение)</vt:lpstr>
      <vt:lpstr>Организация групповой работы                       (продолжение)</vt:lpstr>
      <vt:lpstr>Организация групповой работы</vt:lpstr>
      <vt:lpstr>Желаем успехов!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Наталья</cp:lastModifiedBy>
  <cp:revision>11</cp:revision>
  <cp:lastPrinted>1601-01-01T00:00:00Z</cp:lastPrinted>
  <dcterms:created xsi:type="dcterms:W3CDTF">1601-01-01T00:00:00Z</dcterms:created>
  <dcterms:modified xsi:type="dcterms:W3CDTF">2013-04-26T15:46:18Z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