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</p:sldMasterIdLst>
  <p:notesMasterIdLst>
    <p:notesMasterId r:id="rId29"/>
  </p:notesMasterIdLst>
  <p:sldIdLst>
    <p:sldId id="263" r:id="rId4"/>
    <p:sldId id="264" r:id="rId5"/>
    <p:sldId id="267" r:id="rId6"/>
    <p:sldId id="268" r:id="rId7"/>
    <p:sldId id="269" r:id="rId8"/>
    <p:sldId id="266" r:id="rId9"/>
    <p:sldId id="272" r:id="rId10"/>
    <p:sldId id="288" r:id="rId11"/>
    <p:sldId id="273" r:id="rId12"/>
    <p:sldId id="289" r:id="rId13"/>
    <p:sldId id="291" r:id="rId14"/>
    <p:sldId id="299" r:id="rId15"/>
    <p:sldId id="300" r:id="rId16"/>
    <p:sldId id="292" r:id="rId17"/>
    <p:sldId id="293" r:id="rId18"/>
    <p:sldId id="278" r:id="rId19"/>
    <p:sldId id="294" r:id="rId20"/>
    <p:sldId id="279" r:id="rId21"/>
    <p:sldId id="295" r:id="rId22"/>
    <p:sldId id="281" r:id="rId23"/>
    <p:sldId id="284" r:id="rId24"/>
    <p:sldId id="285" r:id="rId25"/>
    <p:sldId id="287" r:id="rId26"/>
    <p:sldId id="297" r:id="rId27"/>
    <p:sldId id="29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AED01-B280-43A7-9AE7-E999DE7CD623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A7A0-5389-41C1-8345-104F935E2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A6A6"/>
            </a:gs>
            <a:gs pos="100000">
              <a:srgbClr val="9900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A6A6"/>
            </a:gs>
            <a:gs pos="100000">
              <a:srgbClr val="9900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fld id="{D9A2B614-72EE-42B1-8ECC-DD42470EC9E6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fld id="{FA254D33-08E5-433D-AE2B-A2384D401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jpeg"/><Relationship Id="rId18" Type="http://schemas.openxmlformats.org/officeDocument/2006/relationships/hyperlink" Target="http://ru.wikipedia.org/wiki/%D0%A4%D0%B0%D0%B9%D0%BB:Konovnitsin.jpg" TargetMode="External"/><Relationship Id="rId26" Type="http://schemas.openxmlformats.org/officeDocument/2006/relationships/hyperlink" Target="http://ru.wikipedia.org/wiki/%D0%A4%D0%B0%D0%B9%D0%BB:Kutuzov_by_Volkov.jpg" TargetMode="External"/><Relationship Id="rId39" Type="http://schemas.openxmlformats.org/officeDocument/2006/relationships/image" Target="../media/image23.jpeg"/><Relationship Id="rId3" Type="http://schemas.openxmlformats.org/officeDocument/2006/relationships/image" Target="../media/image2.jpeg"/><Relationship Id="rId21" Type="http://schemas.openxmlformats.org/officeDocument/2006/relationships/image" Target="../media/image14.jpeg"/><Relationship Id="rId34" Type="http://schemas.openxmlformats.org/officeDocument/2006/relationships/hyperlink" Target="http://ru.wikipedia.org/wiki/%D0%A4%D0%B0%D0%B9%D0%BB:Pisarev_Alexandr_Alexandrovich.jpg" TargetMode="External"/><Relationship Id="rId42" Type="http://schemas.openxmlformats.org/officeDocument/2006/relationships/hyperlink" Target="http://ru.wikipedia.org/wiki/%D0%A4%D0%B0%D0%B9%D0%BB:Karl_Wilhelm_von_Toll.jpg" TargetMode="External"/><Relationship Id="rId47" Type="http://schemas.openxmlformats.org/officeDocument/2006/relationships/image" Target="../media/image27.jpeg"/><Relationship Id="rId50" Type="http://schemas.openxmlformats.org/officeDocument/2006/relationships/hyperlink" Target="http://ru.wikipedia.org/wiki/%D0%A4%D0%B0%D0%B9%D0%BB:%D0%93%D0%BB%D0%B8%D0%BD%D0%BA%D0%B0_%D0%A4%D0%9D.jpg" TargetMode="External"/><Relationship Id="rId7" Type="http://schemas.openxmlformats.org/officeDocument/2006/relationships/image" Target="../media/image6.jpeg"/><Relationship Id="rId12" Type="http://schemas.openxmlformats.org/officeDocument/2006/relationships/hyperlink" Target="http://ru.wikipedia.org/wiki/%D0%A4%D0%B0%D0%B9%D0%BB:Dokhturov.jpg" TargetMode="External"/><Relationship Id="rId17" Type="http://schemas.openxmlformats.org/officeDocument/2006/relationships/image" Target="../media/image12.jpeg"/><Relationship Id="rId25" Type="http://schemas.openxmlformats.org/officeDocument/2006/relationships/image" Target="../media/image16.jpeg"/><Relationship Id="rId33" Type="http://schemas.openxmlformats.org/officeDocument/2006/relationships/image" Target="../media/image20.jpeg"/><Relationship Id="rId38" Type="http://schemas.openxmlformats.org/officeDocument/2006/relationships/hyperlink" Target="http://ru.wikipedia.org/wiki/%D0%A4%D0%B0%D0%B9%D0%BB:Rudzevich_Alexandr_Yakovlevich.jpg" TargetMode="External"/><Relationship Id="rId46" Type="http://schemas.openxmlformats.org/officeDocument/2006/relationships/hyperlink" Target="http://ru.wikipedia.org/wiki/%D0%A4%D0%B0%D0%B9%D0%BB:Hrapovitsky_M_E.jpg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ru.wikipedia.org/wiki/%D0%A4%D0%B0%D0%B9%D0%BB:Ilovajsky-12_V_D.jpg" TargetMode="External"/><Relationship Id="rId20" Type="http://schemas.openxmlformats.org/officeDocument/2006/relationships/hyperlink" Target="http://ru.wikipedia.org/wiki/%D0%A4%D0%B0%D0%B9%D0%BB:Kozen_Petr_Andreevich.jpg" TargetMode="External"/><Relationship Id="rId29" Type="http://schemas.openxmlformats.org/officeDocument/2006/relationships/image" Target="../media/image18.jpeg"/><Relationship Id="rId41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24" Type="http://schemas.openxmlformats.org/officeDocument/2006/relationships/hyperlink" Target="http://ru.wikipedia.org/wiki/%D0%A4%D0%B0%D0%B9%D0%BB:Kulnev.jpg" TargetMode="External"/><Relationship Id="rId32" Type="http://schemas.openxmlformats.org/officeDocument/2006/relationships/hyperlink" Target="http://ru.wikipedia.org/wiki/%D0%A4%D0%B0%D0%B9%D0%BB:Ivan_Paskevich.jpg" TargetMode="External"/><Relationship Id="rId37" Type="http://schemas.openxmlformats.org/officeDocument/2006/relationships/image" Target="../media/image22.jpeg"/><Relationship Id="rId40" Type="http://schemas.openxmlformats.org/officeDocument/2006/relationships/hyperlink" Target="http://ru.wikipedia.org/wiki/%D0%A4%D0%B0%D0%B9%D0%BB:Seslavin1812.jpg" TargetMode="External"/><Relationship Id="rId45" Type="http://schemas.openxmlformats.org/officeDocument/2006/relationships/image" Target="../media/image26.jpeg"/><Relationship Id="rId5" Type="http://schemas.openxmlformats.org/officeDocument/2006/relationships/image" Target="../media/image4.jpeg"/><Relationship Id="rId15" Type="http://schemas.openxmlformats.org/officeDocument/2006/relationships/image" Target="../media/image11.jpeg"/><Relationship Id="rId23" Type="http://schemas.openxmlformats.org/officeDocument/2006/relationships/image" Target="../media/image15.jpeg"/><Relationship Id="rId28" Type="http://schemas.openxmlformats.org/officeDocument/2006/relationships/hyperlink" Target="http://ru.wikipedia.org/wiki/%D0%A4%D0%B0%D0%B9%D0%BB:Marin_apollon_nikiforovitch.jpg" TargetMode="External"/><Relationship Id="rId36" Type="http://schemas.openxmlformats.org/officeDocument/2006/relationships/hyperlink" Target="http://ru.wikipedia.org/wiki/%D0%A4%D0%B0%D0%B9%D0%BB:Potyomkin_Yakov_Alexeevich.jpg" TargetMode="External"/><Relationship Id="rId49" Type="http://schemas.openxmlformats.org/officeDocument/2006/relationships/image" Target="../media/image28.jpeg"/><Relationship Id="rId10" Type="http://schemas.openxmlformats.org/officeDocument/2006/relationships/hyperlink" Target="http://ru.wikipedia.org/wiki/%D0%A4%D0%B0%D0%B9%D0%BB:Barclay1829.jpg" TargetMode="External"/><Relationship Id="rId19" Type="http://schemas.openxmlformats.org/officeDocument/2006/relationships/image" Target="../media/image13.jpeg"/><Relationship Id="rId31" Type="http://schemas.openxmlformats.org/officeDocument/2006/relationships/image" Target="../media/image19.jpeg"/><Relationship Id="rId44" Type="http://schemas.openxmlformats.org/officeDocument/2006/relationships/hyperlink" Target="http://ru.wikipedia.org/wiki/%D0%A4%D0%B0%D0%B9%D0%BB:Tormasov.jpg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hyperlink" Target="http://ru.wikipedia.org/wiki/%D0%A4%D0%B0%D0%B9%D0%BB:Zasadko_AD.jpg" TargetMode="External"/><Relationship Id="rId22" Type="http://schemas.openxmlformats.org/officeDocument/2006/relationships/hyperlink" Target="http://ru.wikipedia.org/wiki/%D0%A4%D0%B0%D0%B9%D0%BB:Kostenetskiy.jpg" TargetMode="External"/><Relationship Id="rId27" Type="http://schemas.openxmlformats.org/officeDocument/2006/relationships/image" Target="../media/image17.jpeg"/><Relationship Id="rId30" Type="http://schemas.openxmlformats.org/officeDocument/2006/relationships/hyperlink" Target="http://ru.wikipedia.org/wiki/%D0%A4%D0%B0%D0%B9%D0%BB:Meller_P_I.jpg" TargetMode="External"/><Relationship Id="rId35" Type="http://schemas.openxmlformats.org/officeDocument/2006/relationships/image" Target="../media/image21.jpeg"/><Relationship Id="rId43" Type="http://schemas.openxmlformats.org/officeDocument/2006/relationships/image" Target="../media/image25.jpeg"/><Relationship Id="rId48" Type="http://schemas.openxmlformats.org/officeDocument/2006/relationships/hyperlink" Target="http://ru.wikipedia.org/wiki/%D0%A4%D0%B0%D0%B9%D0%BB:Shilling_PL.jpg" TargetMode="External"/><Relationship Id="rId8" Type="http://schemas.openxmlformats.org/officeDocument/2006/relationships/image" Target="../media/image7.jpeg"/><Relationship Id="rId51" Type="http://schemas.openxmlformats.org/officeDocument/2006/relationships/image" Target="../media/image2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ru.wikipedia.org/wiki/%D0%A4%D0%B0%D0%B9%D0%BB:Seslavin1812.jpg" TargetMode="Externa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ru.wikipedia.org/wiki/%D0%A4%D0%B0%D0%B9%D0%BB:Seslavin1812.jpg" TargetMode="Externa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//upload.wikimedia.org/wikipedia/commons/5/53/Batalion_2kk.jpg" TargetMode="Externa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//upload.wikimedia.org/wikipedia/commons/9/92/Rumjanzew-sadunaiski.jpg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3.jpeg"/><Relationship Id="rId4" Type="http://schemas.openxmlformats.org/officeDocument/2006/relationships/hyperlink" Target="//upload.wikimedia.org/wikipedia/commons/c/c5/Suvorov_Alex_V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togeo.ru/.imaging/fullsize/dms/main/gid-peterburg/intro/vasilyevskiy-ostrov/201009261224mm-01.jpg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chron.eduhmao.ru/img_8_8_2_4.jpeg" TargetMode="External"/><Relationship Id="rId3" Type="http://schemas.openxmlformats.org/officeDocument/2006/relationships/hyperlink" Target="http://ru.wikipedia.org/wiki/%D0%A4%D0%B0%D0%B9%D0%BB:Star_and_badges_to_Order_St_George.jpg" TargetMode="External"/><Relationship Id="rId7" Type="http://schemas.openxmlformats.org/officeDocument/2006/relationships/image" Target="../media/image40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76200">
            <a:solidFill>
              <a:srgbClr val="990000"/>
            </a:solidFill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861103"/>
            <a:ext cx="1008113" cy="115614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1456085" cy="210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203848" y="692696"/>
            <a:ext cx="2542610" cy="219308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85433" y="-171400"/>
            <a:ext cx="1458567" cy="270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619672" y="0"/>
            <a:ext cx="62408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«И мы стояли за Россию…»</a:t>
            </a:r>
            <a:endParaRPr lang="ru-RU" sz="440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2060848"/>
            <a:ext cx="1054764" cy="120858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11760" y="1484784"/>
            <a:ext cx="850392" cy="96664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55776" y="2348880"/>
            <a:ext cx="726615" cy="91080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9468" name="Picture 12" descr="Barclay1829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80112" y="1412776"/>
            <a:ext cx="1001097" cy="1201316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74" name="Picture 18" descr="Dokhturov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444208" y="1700808"/>
            <a:ext cx="1059425" cy="1211983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76" name="Picture 20" descr="Zasadko AD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076056" y="2492896"/>
            <a:ext cx="928391" cy="1188341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78" name="Picture 22" descr="Ilovajsky-12 V D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email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275856" y="2852936"/>
            <a:ext cx="839982" cy="981099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80" name="Picture 24" descr="Konovnitsin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7236296" y="1988840"/>
            <a:ext cx="1037101" cy="1182296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82" name="Picture 26" descr="Kozen Petr Andreevich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5868144" y="2780928"/>
            <a:ext cx="1085106" cy="1228340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84" name="Picture 28" descr="Kostenetskiy.jpg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6876256" y="3212976"/>
            <a:ext cx="1126756" cy="1293516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86" name="Picture 30" descr="Kulnev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1547664" y="2852936"/>
            <a:ext cx="1010856" cy="1168549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88" name="Picture 32" descr="Kutuzov by Volkov.jpg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email"/>
          <a:srcRect/>
          <a:stretch>
            <a:fillRect/>
          </a:stretch>
        </p:blipFill>
        <p:spPr bwMode="auto">
          <a:xfrm>
            <a:off x="6948264" y="620688"/>
            <a:ext cx="1133872" cy="1332300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90" name="Picture 34" descr="Marin apollon nikiforovitch.jpg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email"/>
          <a:srcRect/>
          <a:stretch>
            <a:fillRect/>
          </a:stretch>
        </p:blipFill>
        <p:spPr bwMode="auto">
          <a:xfrm>
            <a:off x="8107812" y="2348880"/>
            <a:ext cx="1036188" cy="1148096"/>
          </a:xfrm>
          <a:prstGeom prst="ellipse">
            <a:avLst/>
          </a:prstGeom>
          <a:noFill/>
          <a:effectLst>
            <a:softEdge rad="63500"/>
          </a:effectLst>
        </p:spPr>
      </p:pic>
      <p:pic>
        <p:nvPicPr>
          <p:cNvPr id="19492" name="Picture 36" descr="Meller P I.jpg">
            <a:hlinkClick r:id="rId30"/>
          </p:cNvPr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0" y="4221088"/>
            <a:ext cx="1024705" cy="1294855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94" name="Picture 38" descr="Ivan Paskevich.jpg">
            <a:hlinkClick r:id="rId32"/>
          </p:cNvPr>
          <p:cNvPicPr>
            <a:picLocks noChangeAspect="1" noChangeArrowheads="1"/>
          </p:cNvPicPr>
          <p:nvPr/>
        </p:nvPicPr>
        <p:blipFill>
          <a:blip r:embed="rId33" cstate="email"/>
          <a:srcRect/>
          <a:stretch>
            <a:fillRect/>
          </a:stretch>
        </p:blipFill>
        <p:spPr bwMode="auto">
          <a:xfrm>
            <a:off x="4067944" y="2708920"/>
            <a:ext cx="1041647" cy="1197894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96" name="Picture 40" descr="Pisarev Alexandr Alexandrovich.jpg">
            <a:hlinkClick r:id="rId34"/>
          </p:cNvPr>
          <p:cNvPicPr>
            <a:picLocks noChangeAspect="1" noChangeArrowheads="1"/>
          </p:cNvPicPr>
          <p:nvPr/>
        </p:nvPicPr>
        <p:blipFill>
          <a:blip r:embed="rId35" cstate="email"/>
          <a:srcRect/>
          <a:stretch>
            <a:fillRect/>
          </a:stretch>
        </p:blipFill>
        <p:spPr bwMode="auto">
          <a:xfrm>
            <a:off x="2411760" y="3501008"/>
            <a:ext cx="981802" cy="1111400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498" name="Picture 42" descr="Potyomkin Yakov Alexeevich.jpg">
            <a:hlinkClick r:id="rId36"/>
          </p:cNvPr>
          <p:cNvPicPr>
            <a:picLocks noChangeAspect="1" noChangeArrowheads="1"/>
          </p:cNvPicPr>
          <p:nvPr/>
        </p:nvPicPr>
        <p:blipFill>
          <a:blip r:embed="rId37" cstate="email"/>
          <a:srcRect/>
          <a:stretch>
            <a:fillRect/>
          </a:stretch>
        </p:blipFill>
        <p:spPr bwMode="auto">
          <a:xfrm>
            <a:off x="4914354" y="3717032"/>
            <a:ext cx="1054787" cy="1202458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500" name="Picture 44" descr="Rudzevich Alexandr Yakovlevich.jpg">
            <a:hlinkClick r:id="rId38"/>
          </p:cNvPr>
          <p:cNvPicPr>
            <a:picLocks noChangeAspect="1" noChangeArrowheads="1"/>
          </p:cNvPicPr>
          <p:nvPr/>
        </p:nvPicPr>
        <p:blipFill>
          <a:blip r:embed="rId39" cstate="email"/>
          <a:srcRect/>
          <a:stretch>
            <a:fillRect/>
          </a:stretch>
        </p:blipFill>
        <p:spPr bwMode="auto">
          <a:xfrm>
            <a:off x="251520" y="3212976"/>
            <a:ext cx="1031100" cy="1154832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502" name="Picture 46" descr="Seslavin1812.jpg">
            <a:hlinkClick r:id="rId40"/>
          </p:cNvPr>
          <p:cNvPicPr>
            <a:picLocks noChangeAspect="1" noChangeArrowheads="1"/>
          </p:cNvPicPr>
          <p:nvPr/>
        </p:nvPicPr>
        <p:blipFill>
          <a:blip r:embed="rId41" cstate="email"/>
          <a:srcRect/>
          <a:stretch>
            <a:fillRect/>
          </a:stretch>
        </p:blipFill>
        <p:spPr bwMode="auto">
          <a:xfrm>
            <a:off x="5940152" y="4005064"/>
            <a:ext cx="996481" cy="1139975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504" name="Picture 48" descr="Karl Wilhelm von Toll.jpg">
            <a:hlinkClick r:id="rId42"/>
          </p:cNvPr>
          <p:cNvPicPr>
            <a:picLocks noChangeAspect="1" noChangeArrowheads="1"/>
          </p:cNvPicPr>
          <p:nvPr/>
        </p:nvPicPr>
        <p:blipFill>
          <a:blip r:embed="rId43" cstate="email"/>
          <a:srcRect/>
          <a:stretch>
            <a:fillRect/>
          </a:stretch>
        </p:blipFill>
        <p:spPr bwMode="auto">
          <a:xfrm>
            <a:off x="3275856" y="4005064"/>
            <a:ext cx="884308" cy="1008112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506" name="Picture 50" descr="Tormasov.jpg">
            <a:hlinkClick r:id="rId44"/>
          </p:cNvPr>
          <p:cNvPicPr>
            <a:picLocks noChangeAspect="1" noChangeArrowheads="1"/>
          </p:cNvPicPr>
          <p:nvPr/>
        </p:nvPicPr>
        <p:blipFill>
          <a:blip r:embed="rId45" cstate="email"/>
          <a:srcRect/>
          <a:stretch>
            <a:fillRect/>
          </a:stretch>
        </p:blipFill>
        <p:spPr bwMode="auto">
          <a:xfrm>
            <a:off x="1259632" y="4005064"/>
            <a:ext cx="976839" cy="1101875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508" name="Picture 52" descr="Hrapovitsky M E.jpg">
            <a:hlinkClick r:id="rId46"/>
          </p:cNvPr>
          <p:cNvPicPr>
            <a:picLocks noChangeAspect="1" noChangeArrowheads="1"/>
          </p:cNvPicPr>
          <p:nvPr/>
        </p:nvPicPr>
        <p:blipFill>
          <a:blip r:embed="rId47" cstate="email"/>
          <a:srcRect/>
          <a:stretch>
            <a:fillRect/>
          </a:stretch>
        </p:blipFill>
        <p:spPr bwMode="auto">
          <a:xfrm>
            <a:off x="7092280" y="4221088"/>
            <a:ext cx="1006098" cy="1159025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19510" name="Picture 54" descr="Портрет">
            <a:hlinkClick r:id="rId48" tooltip="Портрет"/>
          </p:cNvPr>
          <p:cNvPicPr>
            <a:picLocks noChangeAspect="1" noChangeArrowheads="1"/>
          </p:cNvPicPr>
          <p:nvPr/>
        </p:nvPicPr>
        <p:blipFill>
          <a:blip r:embed="rId49" cstate="email"/>
          <a:srcRect/>
          <a:stretch>
            <a:fillRect/>
          </a:stretch>
        </p:blipFill>
        <p:spPr bwMode="auto">
          <a:xfrm>
            <a:off x="8100392" y="3645024"/>
            <a:ext cx="827584" cy="1249653"/>
          </a:xfrm>
          <a:prstGeom prst="ellipse">
            <a:avLst/>
          </a:prstGeom>
          <a:noFill/>
          <a:effectLst>
            <a:softEdge rad="63500"/>
          </a:effectLst>
        </p:spPr>
      </p:pic>
      <p:pic>
        <p:nvPicPr>
          <p:cNvPr id="19513" name="Picture 57" descr="Глинка ФН.jpg">
            <a:hlinkClick r:id="rId50"/>
          </p:cNvPr>
          <p:cNvPicPr>
            <a:picLocks noChangeAspect="1" noChangeArrowheads="1"/>
          </p:cNvPicPr>
          <p:nvPr/>
        </p:nvPicPr>
        <p:blipFill>
          <a:blip r:embed="rId51" cstate="email"/>
          <a:srcRect/>
          <a:stretch>
            <a:fillRect/>
          </a:stretch>
        </p:blipFill>
        <p:spPr bwMode="auto">
          <a:xfrm>
            <a:off x="4355976" y="4077072"/>
            <a:ext cx="757668" cy="916090"/>
          </a:xfrm>
          <a:prstGeom prst="ellipse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476672"/>
            <a:ext cx="3888432" cy="4547989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339752" y="5229200"/>
            <a:ext cx="42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Иловайский  12-ый</a:t>
            </a:r>
          </a:p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Василий Дмитриевич</a:t>
            </a:r>
          </a:p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генерал-лейтенант</a:t>
            </a:r>
            <a:endParaRPr lang="ru-RU" sz="24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eslavin18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04664"/>
            <a:ext cx="3021313" cy="3456384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1772816"/>
            <a:ext cx="2971138" cy="3407406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24128" y="2996952"/>
            <a:ext cx="2898103" cy="3630893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476672"/>
            <a:ext cx="4395191" cy="5040560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594928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Семенович Дорохов </a:t>
            </a:r>
            <a:endParaRPr lang="ru-RU" sz="28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260648"/>
            <a:ext cx="4310646" cy="5400600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594928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Самойлович</a:t>
            </a:r>
            <a:r>
              <a:rPr lang="ru-RU" sz="2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Фигнер</a:t>
            </a:r>
            <a:endParaRPr lang="ru-RU" sz="28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amlib.ru/img/w/wanjukow_a/14granej/doloh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7463" y="476672"/>
            <a:ext cx="6578913" cy="4523002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Иллюстрация к роману Л.Н.Толстого «Война и мир».</a:t>
            </a:r>
          </a:p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Пари Долохова с англичанином </a:t>
            </a:r>
            <a:r>
              <a:rPr lang="ru-RU" sz="24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Стивенсом</a:t>
            </a:r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М. С. </a:t>
            </a:r>
            <a:r>
              <a:rPr lang="ru-RU" sz="2400" b="1" i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Башилова</a:t>
            </a:r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 (497x541, 46Kb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404664"/>
            <a:ext cx="4733925" cy="5153026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573325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99"/>
                </a:solidFill>
              </a:rPr>
              <a:t>Иллюстрация к роману Л.Н.Толстого «Война и мир». </a:t>
            </a:r>
          </a:p>
          <a:p>
            <a:pPr algn="ctr"/>
            <a:r>
              <a:rPr lang="ru-RU" sz="2400" b="1" dirty="0" smtClean="0">
                <a:solidFill>
                  <a:srgbClr val="FFFF99"/>
                </a:solidFill>
              </a:rPr>
              <a:t>Дуэль Пьера с Долоховым. Рисунок Д. </a:t>
            </a:r>
            <a:r>
              <a:rPr lang="ru-RU" sz="2400" b="1" dirty="0" err="1" smtClean="0">
                <a:solidFill>
                  <a:srgbClr val="FFFF99"/>
                </a:solidFill>
              </a:rPr>
              <a:t>Шмаринова</a:t>
            </a:r>
            <a:r>
              <a:rPr lang="ru-RU" sz="2400" b="1" dirty="0" smtClean="0">
                <a:solidFill>
                  <a:srgbClr val="FFFF99"/>
                </a:solidFill>
              </a:rPr>
              <a:t/>
            </a:r>
            <a:br>
              <a:rPr lang="ru-RU" sz="2400" b="1" dirty="0" smtClean="0">
                <a:solidFill>
                  <a:srgbClr val="FFFF99"/>
                </a:solidFill>
              </a:rPr>
            </a:br>
            <a:endParaRPr lang="ru-RU" sz="24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980728"/>
            <a:ext cx="486003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5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Сеславин</a:t>
            </a:r>
            <a:r>
              <a:rPr lang="ru-RU" sz="25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—где ни пролетит</a:t>
            </a:r>
          </a:p>
          <a:p>
            <a:pPr algn="ctr"/>
            <a:r>
              <a:rPr lang="ru-RU" sz="25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крылатыми полками,</a:t>
            </a:r>
          </a:p>
          <a:p>
            <a:pPr algn="ctr"/>
            <a:r>
              <a:rPr lang="ru-RU" sz="25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 брошен в прах и меч и щит</a:t>
            </a:r>
          </a:p>
          <a:p>
            <a:pPr algn="ctr"/>
            <a:r>
              <a:rPr lang="ru-RU" sz="25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устлан путь врагами.»</a:t>
            </a:r>
          </a:p>
          <a:p>
            <a:pPr algn="ctr"/>
            <a:endParaRPr lang="ru-RU" sz="2400" b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В.Жуковский</a:t>
            </a:r>
            <a:endParaRPr lang="ru-RU" sz="2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Picture 2" descr="Seslavin18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620688"/>
            <a:ext cx="4028418" cy="4608512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0" y="5517232"/>
            <a:ext cx="4427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Александра Никитича </a:t>
            </a:r>
          </a:p>
          <a:p>
            <a:pPr algn="ctr"/>
            <a:r>
              <a:rPr lang="ru-RU" sz="24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Сеславина</a:t>
            </a:r>
            <a:endParaRPr lang="ru-RU" sz="2400" b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генерал-майор</a:t>
            </a:r>
            <a:endParaRPr lang="ru-RU" sz="2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620688"/>
            <a:ext cx="3795977" cy="4392488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572000" y="620688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>
                <a:solidFill>
                  <a:srgbClr val="FFFF99"/>
                </a:solidFill>
              </a:rPr>
              <a:t>«</a:t>
            </a:r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речь о </a:t>
            </a:r>
            <a:r>
              <a:rPr lang="ru-RU" sz="22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Кульневе</a:t>
            </a:r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пойдет,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Слыхал ли ты о нем?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впрямь умел всем братом быть,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умереть, и славно жить: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первый — сечь, колоть, рубить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первый лихо — пить!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Своим носившим смерть клинком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нас глубоко уязвил,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также любим доблесть в нем,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будто б наш он был!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Хвала же </a:t>
            </a:r>
            <a:r>
              <a:rPr lang="ru-RU" sz="22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Кульневу</a:t>
            </a:r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любовь!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Легко ль найти борцов, как он?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часто пил он нашу кровь,</a:t>
            </a:r>
          </a:p>
          <a:p>
            <a:r>
              <a:rPr lang="ru-RU" sz="2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Таков войны закон.»</a:t>
            </a:r>
            <a:endParaRPr lang="ru-RU" sz="22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373216"/>
            <a:ext cx="35920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Яков Петрович </a:t>
            </a:r>
            <a:r>
              <a:rPr lang="ru-RU" sz="24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Кульнев</a:t>
            </a:r>
            <a:endParaRPr lang="ru-RU" sz="24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Обелиск на месте гибели Кульнев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692696"/>
            <a:ext cx="3960436" cy="3168352"/>
          </a:xfrm>
          <a:prstGeom prst="rect">
            <a:avLst/>
          </a:prstGeom>
          <a:noFill/>
        </p:spPr>
      </p:pic>
      <p:pic>
        <p:nvPicPr>
          <p:cNvPr id="34820" name="Picture 4" descr="http://www.russkije.lv/files/images/text/KOLatv45Mog_KulnX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052736"/>
            <a:ext cx="2281436" cy="30419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494116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«Герой, служащий Отечеству, никогда не умирает, оживая духом бессмертным в памяти потомков.»</a:t>
            </a:r>
          </a:p>
          <a:p>
            <a:pPr algn="ctr"/>
            <a:endParaRPr lang="ru-RU" sz="2400" b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4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Кульнев</a:t>
            </a:r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Яков Петрович</a:t>
            </a:r>
            <a:endParaRPr lang="ru-RU" sz="2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49320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«Хвала тебе, славян любовь,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Коновницын смелый!..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Ничто ему толпы врагов,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Ничто мечи и стрелы;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 ним, за ним Перун гремит,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пышет пламень боя...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весел, он на гибель зрит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спокойствием героя;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Себя забыл... одним врагам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Готовит истребленье;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и ратным и вождям</a:t>
            </a:r>
          </a:p>
          <a:p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смелым удивленье.»</a:t>
            </a:r>
            <a:endParaRPr lang="ru-RU" sz="2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Lenovo\Documents\СВЕТИК\1812 год\Фото баннер\Konovnitsin[1] -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8382" y="620688"/>
            <a:ext cx="3784013" cy="4320480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283969" y="5517232"/>
            <a:ext cx="4860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Пётр Петрович Коновницын</a:t>
            </a:r>
          </a:p>
          <a:p>
            <a:pPr algn="ctr"/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 от инфантерии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  <a:lum bright="3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" y="69757"/>
            <a:ext cx="9139342" cy="687429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02359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с</a:t>
            </a:r>
            <a:r>
              <a:rPr lang="ru-RU" sz="2800" b="1" dirty="0" smtClean="0">
                <a:solidFill>
                  <a:schemeClr val="bg1"/>
                </a:solidFill>
              </a:rPr>
              <a:t>реди  15  командиров  бригад  гвардейской, полевой  и </a:t>
            </a:r>
            <a:r>
              <a:rPr lang="ru-RU" sz="2800" b="1" dirty="0">
                <a:solidFill>
                  <a:schemeClr val="bg1"/>
                </a:solidFill>
              </a:rPr>
              <a:t>резервной </a:t>
            </a:r>
            <a:r>
              <a:rPr lang="ru-RU" sz="2800" b="1" dirty="0" smtClean="0">
                <a:solidFill>
                  <a:schemeClr val="bg1"/>
                </a:solidFill>
              </a:rPr>
              <a:t> артиллерии</a:t>
            </a:r>
            <a:r>
              <a:rPr lang="ru-RU" sz="2800" b="1" dirty="0">
                <a:solidFill>
                  <a:schemeClr val="bg1"/>
                </a:solidFill>
              </a:rPr>
              <a:t>, </a:t>
            </a:r>
            <a:r>
              <a:rPr lang="ru-RU" sz="2800" b="1" dirty="0" smtClean="0">
                <a:solidFill>
                  <a:schemeClr val="bg1"/>
                </a:solidFill>
              </a:rPr>
              <a:t> принявших  участие  в </a:t>
            </a:r>
            <a:r>
              <a:rPr lang="ru-RU" sz="2800" b="1" dirty="0">
                <a:solidFill>
                  <a:schemeClr val="bg1"/>
                </a:solidFill>
              </a:rPr>
              <a:t>Бородинском </a:t>
            </a:r>
            <a:r>
              <a:rPr lang="ru-RU" sz="2800" b="1" dirty="0" smtClean="0">
                <a:solidFill>
                  <a:schemeClr val="bg1"/>
                </a:solidFill>
              </a:rPr>
              <a:t> сражении</a:t>
            </a:r>
            <a:r>
              <a:rPr lang="ru-RU" sz="2800" b="1" dirty="0">
                <a:solidFill>
                  <a:schemeClr val="bg1"/>
                </a:solidFill>
              </a:rPr>
              <a:t>, </a:t>
            </a:r>
            <a:r>
              <a:rPr lang="ru-RU" sz="2800" b="1" dirty="0" smtClean="0">
                <a:solidFill>
                  <a:schemeClr val="bg1"/>
                </a:solidFill>
              </a:rPr>
              <a:t> 10  человек  (</a:t>
            </a:r>
            <a:r>
              <a:rPr lang="ru-RU" sz="2800" b="1" dirty="0">
                <a:solidFill>
                  <a:schemeClr val="bg1"/>
                </a:solidFill>
              </a:rPr>
              <a:t>66,6 процента) были </a:t>
            </a:r>
            <a:r>
              <a:rPr lang="ru-RU" sz="2800" b="1" dirty="0" smtClean="0">
                <a:solidFill>
                  <a:schemeClr val="bg1"/>
                </a:solidFill>
              </a:rPr>
              <a:t> воспитанниками  кадетских  корпусов</a:t>
            </a:r>
          </a:p>
          <a:p>
            <a:pPr marL="571500" indent="-571500" algn="just"/>
            <a:endParaRPr lang="ru-RU" sz="2800" b="1" dirty="0" smtClean="0">
              <a:solidFill>
                <a:schemeClr val="bg1"/>
              </a:solidFill>
            </a:endParaRPr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из </a:t>
            </a:r>
            <a:r>
              <a:rPr lang="ru-RU" sz="2800" b="1" dirty="0">
                <a:solidFill>
                  <a:schemeClr val="bg1"/>
                </a:solidFill>
              </a:rPr>
              <a:t>47 командиров </a:t>
            </a:r>
            <a:r>
              <a:rPr lang="ru-RU" sz="2800" b="1" dirty="0" smtClean="0">
                <a:solidFill>
                  <a:schemeClr val="bg1"/>
                </a:solidFill>
              </a:rPr>
              <a:t> артиллерийских  батарей, </a:t>
            </a:r>
            <a:r>
              <a:rPr lang="ru-RU" sz="2800" b="1" dirty="0">
                <a:solidFill>
                  <a:schemeClr val="bg1"/>
                </a:solidFill>
              </a:rPr>
              <a:t>полевой, </a:t>
            </a:r>
            <a:r>
              <a:rPr lang="ru-RU" sz="2800" b="1" dirty="0" smtClean="0">
                <a:solidFill>
                  <a:schemeClr val="bg1"/>
                </a:solidFill>
              </a:rPr>
              <a:t> резервной  и  запасной  артиллерии</a:t>
            </a:r>
            <a:r>
              <a:rPr lang="ru-RU" sz="2800" b="1" dirty="0">
                <a:solidFill>
                  <a:schemeClr val="bg1"/>
                </a:solidFill>
              </a:rPr>
              <a:t>, сражавшихся </a:t>
            </a:r>
            <a:r>
              <a:rPr lang="ru-RU" sz="2800" b="1" dirty="0" smtClean="0">
                <a:solidFill>
                  <a:schemeClr val="bg1"/>
                </a:solidFill>
              </a:rPr>
              <a:t> на  Бородинском  поле, 34 </a:t>
            </a:r>
            <a:r>
              <a:rPr lang="ru-RU" sz="2800" b="1" dirty="0">
                <a:solidFill>
                  <a:schemeClr val="bg1"/>
                </a:solidFill>
              </a:rPr>
              <a:t>человека, </a:t>
            </a:r>
            <a:r>
              <a:rPr lang="ru-RU" sz="2800" b="1" dirty="0" smtClean="0">
                <a:solidFill>
                  <a:schemeClr val="bg1"/>
                </a:solidFill>
              </a:rPr>
              <a:t> или </a:t>
            </a:r>
            <a:r>
              <a:rPr lang="ru-RU" sz="2800" b="1" dirty="0">
                <a:solidFill>
                  <a:schemeClr val="bg1"/>
                </a:solidFill>
              </a:rPr>
              <a:t>72,3 процента, </a:t>
            </a:r>
            <a:r>
              <a:rPr lang="ru-RU" sz="2800" b="1" dirty="0" smtClean="0">
                <a:solidFill>
                  <a:schemeClr val="bg1"/>
                </a:solidFill>
              </a:rPr>
              <a:t> окончили  кадетские  корпуса</a:t>
            </a:r>
          </a:p>
          <a:p>
            <a:pPr marL="571500" indent="-571500" algn="just">
              <a:buFont typeface="Arial" pitchFamily="34" charset="0"/>
              <a:buChar char="•"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в </a:t>
            </a:r>
            <a:r>
              <a:rPr lang="ru-RU" sz="2800" b="1" dirty="0">
                <a:solidFill>
                  <a:schemeClr val="bg1"/>
                </a:solidFill>
              </a:rPr>
              <a:t>конной </a:t>
            </a:r>
            <a:r>
              <a:rPr lang="ru-RU" sz="2800" b="1" dirty="0" smtClean="0">
                <a:solidFill>
                  <a:schemeClr val="bg1"/>
                </a:solidFill>
              </a:rPr>
              <a:t> артиллерии  воспитанники  кадетских </a:t>
            </a:r>
            <a:r>
              <a:rPr lang="ru-RU" sz="2800" b="1" dirty="0">
                <a:solidFill>
                  <a:schemeClr val="bg1"/>
                </a:solidFill>
              </a:rPr>
              <a:t>корпусов - командиры </a:t>
            </a:r>
            <a:r>
              <a:rPr lang="ru-RU" sz="2800" b="1" dirty="0" smtClean="0">
                <a:solidFill>
                  <a:schemeClr val="bg1"/>
                </a:solidFill>
              </a:rPr>
              <a:t> конных  рот  - составили </a:t>
            </a:r>
            <a:r>
              <a:rPr lang="ru-RU" sz="2800" b="1" dirty="0">
                <a:solidFill>
                  <a:schemeClr val="bg1"/>
                </a:solidFill>
              </a:rPr>
              <a:t>72,7 </a:t>
            </a:r>
            <a:r>
              <a:rPr lang="ru-RU" sz="2800" b="1" dirty="0" smtClean="0">
                <a:solidFill>
                  <a:schemeClr val="bg1"/>
                </a:solidFill>
              </a:rPr>
              <a:t>процента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055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Нажмите на изображение, чтобы его закрыть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9" y="332656"/>
            <a:ext cx="7908032" cy="5248956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5903893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Командный пункт генерала Д.С. Дохтурова.</a:t>
            </a:r>
          </a:p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Художник  </a:t>
            </a:r>
            <a:r>
              <a:rPr lang="ru-RU" sz="28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Ф.А.Рубо</a:t>
            </a: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42.radikal.ru/i098/0809/dd/bed6f53fd0c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404664"/>
            <a:ext cx="6696744" cy="4824536"/>
          </a:xfrm>
          <a:prstGeom prst="rect">
            <a:avLst/>
          </a:prstGeom>
          <a:ln w="190500" cap="sq"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1"/>
              <a:tileRect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5301208"/>
            <a:ext cx="914400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мемориальных сооружений, созданных в память 1812 года, своеобразным памятником является Военная галерея Зимнего дворца</a:t>
            </a:r>
            <a:endParaRPr lang="ru-RU" sz="2800" b="1" dirty="0">
              <a:ln w="50800"/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34778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«Толпою тесною художник поместил.</a:t>
            </a:r>
            <a:br>
              <a:rPr lang="ru-RU" sz="44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44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Сюда начальников народных наших сил,</a:t>
            </a:r>
            <a:br>
              <a:rPr lang="ru-RU" sz="44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44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Покрытых славою чудесного похода</a:t>
            </a:r>
            <a:br>
              <a:rPr lang="ru-RU" sz="44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44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вечной памятью двенадцатого года.»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А.С.Пушкин</a:t>
            </a:r>
            <a:endParaRPr lang="ru-RU" sz="4400" b="1" dirty="0" smtClean="0">
              <a:ln w="11430"/>
              <a:solidFill>
                <a:srgbClr val="FFFF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www.museum.ru/1812/library/poetry/poetry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4005064"/>
            <a:ext cx="288032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8136904" cy="470898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Военной Галерее представлено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56 портретов воспитанников кадетских корпусов</a:t>
            </a:r>
            <a:endParaRPr lang="ru-RU" sz="6000" b="1" dirty="0">
              <a:ln w="11430"/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99"/>
                </a:solidFill>
              </a:rPr>
              <a:t>В презентации использованы материалы:</a:t>
            </a:r>
          </a:p>
          <a:p>
            <a:pPr algn="ctr"/>
            <a:endParaRPr lang="ru-RU" sz="3200" b="1" dirty="0" smtClean="0">
              <a:solidFill>
                <a:srgbClr val="FFFF99"/>
              </a:solidFill>
            </a:endParaRPr>
          </a:p>
          <a:p>
            <a:endParaRPr lang="ru-RU" sz="2800" b="1" dirty="0" smtClean="0">
              <a:solidFill>
                <a:srgbClr val="FFFF99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FF99"/>
                </a:solidFill>
              </a:rPr>
              <a:t>Военная галерея Зимнего дворца в проекте «1812 год». сайт «Музеи России», </a:t>
            </a:r>
            <a:r>
              <a:rPr lang="ru-RU" sz="2800" b="1" u="sng" dirty="0" err="1" smtClean="0">
                <a:solidFill>
                  <a:srgbClr val="FFFF99"/>
                </a:solidFill>
              </a:rPr>
              <a:t>www.museum.ru</a:t>
            </a:r>
            <a:r>
              <a:rPr lang="ru-RU" sz="2800" b="1" u="sng" dirty="0" smtClean="0">
                <a:solidFill>
                  <a:srgbClr val="FFFF99"/>
                </a:solidFill>
              </a:rPr>
              <a:t>.</a:t>
            </a:r>
          </a:p>
          <a:p>
            <a:pPr lvl="0">
              <a:buFont typeface="Arial" pitchFamily="34" charset="0"/>
              <a:buChar char="•"/>
            </a:pPr>
            <a:endParaRPr lang="ru-RU" sz="2800" b="1" dirty="0" smtClean="0">
              <a:solidFill>
                <a:srgbClr val="FFFF99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FF99"/>
                </a:solidFill>
              </a:rPr>
              <a:t>Глинка В.М., Помарнацкий А.В. Военная галерея Военная галерея Зимнего дворца. — 3-е изд. — Л.: Искусство, 1981.</a:t>
            </a:r>
          </a:p>
          <a:p>
            <a:endParaRPr lang="ru-RU" sz="2800" b="1" dirty="0" smtClean="0">
              <a:solidFill>
                <a:srgbClr val="FFFF99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FF99"/>
                </a:solidFill>
              </a:rPr>
              <a:t>Гусаров А. Ю. Памятники в честь победы в Отечественной войне 1812 года. Во славу ратных дел. — М, 2012.</a:t>
            </a:r>
            <a:endParaRPr lang="ru-RU" sz="2800" b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2883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Работа подготовлена Активом музея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Первого Московского кадетского корпуса.</a:t>
            </a:r>
          </a:p>
          <a:p>
            <a:pPr algn="ctr">
              <a:defRPr/>
            </a:pPr>
            <a:r>
              <a:rPr lang="ru-RU" sz="2400" b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Руководитель проекта  -  Смолеева</a:t>
            </a:r>
            <a:r>
              <a:rPr lang="ru-RU" sz="2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Светлана Афанасьевна</a:t>
            </a:r>
            <a:endParaRPr lang="ru-RU" sz="2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3" name="Picture 2" descr="C:\Users\Lenovo\Documents\СВЕТИК\ФОТО КОРПУС\Заседание Актива музея\P1020122 -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314654"/>
            <a:ext cx="6620476" cy="4965357"/>
          </a:xfrm>
          <a:prstGeom prst="rect">
            <a:avLst/>
          </a:prstGeom>
          <a:noFill/>
          <a:ln w="76200"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айл:Batalion 2k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620688"/>
            <a:ext cx="8508734" cy="3528392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203848" y="4365104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94116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Артиллерийский и Инженерный Шляхетский Кадетский Корпус</a:t>
            </a:r>
            <a:endParaRPr lang="ru-RU" sz="3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Файл:Rumjanzew-sadunaisk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332656"/>
            <a:ext cx="3244499" cy="4437112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6056" y="5013176"/>
            <a:ext cx="3862660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Пётр Александрович</a:t>
            </a:r>
          </a:p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Румянцев</a:t>
            </a:r>
          </a:p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генерал-фельдмаршал</a:t>
            </a:r>
            <a:endParaRPr lang="ru-RU" sz="28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4" name="Picture 4" descr="Файл:Suvorov Alex V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260648"/>
            <a:ext cx="3480928" cy="4490398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501317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Васильевич Суворов</a:t>
            </a:r>
          </a:p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генералиссимус</a:t>
            </a:r>
            <a:endParaRPr lang="ru-RU" sz="28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1 из 121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288606"/>
            <a:ext cx="5616624" cy="4204566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443711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6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М.И. Кутузов принял под свое командование Сухопутный шляхетский корпус в 1794 году.</a:t>
            </a:r>
          </a:p>
          <a:p>
            <a:pPr algn="ctr"/>
            <a:r>
              <a:rPr lang="ru-RU" sz="26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1800 году  переименован в Первый кадетский корпус.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Нажмите на изображение, чтобы его закрыть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339752" y="188640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 вел полки навстречу полусвета –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Порадуйтесь, кто вел! – он другом был  кадет,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Тот Гений битв, тот муж высокого ума,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наш Великий вождь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Кутузов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Федор Глинка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(воспитанник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Первого кадетского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корпуса)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pobeda34.ru/files/7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2530"/>
            <a:ext cx="9258898" cy="6980530"/>
          </a:xfrm>
          <a:prstGeom prst="rect">
            <a:avLst/>
          </a:prstGeom>
          <a:noFill/>
        </p:spPr>
      </p:pic>
      <p:pic>
        <p:nvPicPr>
          <p:cNvPr id="3" name="Picture 2" descr="http://upload.wikimedia.org/wikipedia/commons/thumb/a/aa/Star_and_badges_to_Order_St_George.jpg/707px-Star_and_badges_to_Order_St_Georg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80528" y="3429000"/>
            <a:ext cx="1944216" cy="2088232"/>
          </a:xfrm>
          <a:prstGeom prst="diamond">
            <a:avLst/>
          </a:prstGeom>
          <a:noFill/>
        </p:spPr>
      </p:pic>
      <p:pic>
        <p:nvPicPr>
          <p:cNvPr id="4" name="Picture 2" descr="http://upload.wikimedia.org/wikipedia/commons/thumb/a/aa/Star_and_badges_to_Order_St_George.jpg/707px-Star_and_badges_to_Order_St_George.jpg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3728" y="4077072"/>
            <a:ext cx="1368152" cy="1368152"/>
          </a:xfrm>
          <a:prstGeom prst="rect">
            <a:avLst/>
          </a:prstGeom>
          <a:noFill/>
        </p:spPr>
      </p:pic>
      <p:pic>
        <p:nvPicPr>
          <p:cNvPr id="5" name="Picture 2" descr="http://upload.wikimedia.org/wikipedia/commons/thumb/a/aa/Star_and_badges_to_Order_St_George.jpg/707px-Star_and_badges_to_Order_St_George.jpg">
            <a:hlinkClick r:id="rId3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4293096"/>
            <a:ext cx="1296144" cy="1368152"/>
          </a:xfrm>
          <a:prstGeom prst="rect">
            <a:avLst/>
          </a:prstGeom>
          <a:noFill/>
        </p:spPr>
      </p:pic>
      <p:pic>
        <p:nvPicPr>
          <p:cNvPr id="6" name="Picture 2" descr="http://upload.wikimedia.org/wikipedia/commons/thumb/a/aa/Star_and_badges_to_Order_St_George.jpg/707px-Star_and_badges_to_Order_St_George.jpg">
            <a:hlinkClick r:id="rId3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32240" y="4941168"/>
            <a:ext cx="1368152" cy="1368152"/>
          </a:xfrm>
          <a:prstGeom prst="rect">
            <a:avLst/>
          </a:prstGeom>
          <a:noFill/>
        </p:spPr>
      </p:pic>
      <p:pic>
        <p:nvPicPr>
          <p:cNvPr id="7" name="Picture 2" descr="Картинка 2 из 6229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0"/>
            <a:ext cx="2699792" cy="3252761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245153"/>
            <a:ext cx="4176464" cy="4800290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27584" y="5229200"/>
            <a:ext cx="757209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Костенецкий</a:t>
            </a:r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Василий Григорьевич </a:t>
            </a:r>
          </a:p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генерал-лейтенант</a:t>
            </a:r>
            <a:endParaRPr lang="ru-RU" sz="28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history.sgu.ru/img/x1-z1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268760"/>
            <a:ext cx="3881636" cy="3981165"/>
          </a:xfrm>
          <a:prstGeom prst="rect">
            <a:avLst/>
          </a:prstGeom>
          <a:ln w="190500" cap="sq"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537321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Артиллеристы на Бородинском поле. Иллюстрация к стихотворению</a:t>
            </a:r>
          </a:p>
          <a:p>
            <a:pPr algn="ctr"/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М. Ю. Лермонтова «Бородино»</a:t>
            </a:r>
            <a:endParaRPr lang="ru-RU" sz="20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29309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Банник — деревянная колодка со щёткой на древке для очистки канала орудия от порохового нагара после выстрела и гашения остатков тлеющего зарядного картуза (во </a:t>
            </a:r>
            <a:r>
              <a:rPr lang="ru-RU" sz="20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избежании</a:t>
            </a:r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преждевременного </a:t>
            </a:r>
            <a:r>
              <a:rPr lang="ru-RU" sz="2000" b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воспламения</a:t>
            </a:r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нового заряда)</a:t>
            </a:r>
            <a:endParaRPr lang="ru-RU" sz="20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7" name="Picture 5" descr="http://upload.wikimedia.org/wikipedia/ru/2/23/Bannik1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764704"/>
            <a:ext cx="2417412" cy="33843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35896" y="188640"/>
            <a:ext cx="20890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Банник </a:t>
            </a:r>
            <a:endParaRPr lang="ru-RU" sz="4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князья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князья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князья</Template>
  <TotalTime>745</TotalTime>
  <Words>597</Words>
  <Application>Microsoft Office PowerPoint</Application>
  <PresentationFormat>Экран (4:3)</PresentationFormat>
  <Paragraphs>100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Тема Office</vt:lpstr>
      <vt:lpstr>Тема князья</vt:lpstr>
      <vt:lpstr>1_Тема князья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91</cp:revision>
  <dcterms:created xsi:type="dcterms:W3CDTF">2012-01-29T12:55:09Z</dcterms:created>
  <dcterms:modified xsi:type="dcterms:W3CDTF">2013-04-27T12:18:22Z</dcterms:modified>
</cp:coreProperties>
</file>