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89E60-A72A-4E26-837E-259011BD70C9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E698B-92EA-44A9-ABC1-C8F7F3BDD2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ulture.mchs.gov.ru/upload/learning/img/Les5/43A5ZSRT6X.JPG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spblogos.ru/published/publicdata/SPBLOGOSRUASSIS/attachments/SC/products_pictures/00000008726_2_Big.jpg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powerpoint.net.ru/uploads/posts/2009-11/1259317933_44241.pn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centrejing.files.wordpress.com/2010/10/lesion.jpg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hyperlink" Target="http://dic.academic.ru/pictures/enc_medicine/0271814680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ic.academic.ru/pictures/enc_medicine/0259649059.jpg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bg-znanie.ru/articles/5267/perelom2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ozharnyj.ru/uploads/posts/2010-02/1265270215_jjjjjjjjj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surftime.ru/uploads/1274539313/gallery_5_14_12575.gif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culture.mchs.gov.ru/upload/learning/img/Les5/1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ulture.mchs.gov.ru/upload/learning/img/Les5/rr7i6fuvg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ПЕРВАЯ ПОМОЩЬ ПРИ ТРАВМАХ СКЕЛЕТА И МЫШЦ.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042966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Картинка 101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286808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8652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Картинка 159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4019550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114536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Картинка 31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5076825" cy="3314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Пирогов Н.И.(1810-1881)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428792" y="1643050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Впервые предложил  использование гипсовых повязок при переломах.</a:t>
            </a:r>
          </a:p>
          <a:p>
            <a:r>
              <a:rPr lang="ru-RU" dirty="0" smtClean="0"/>
              <a:t>Ввел эфирный наркоз </a:t>
            </a:r>
            <a:r>
              <a:rPr lang="ru-RU" smtClean="0"/>
              <a:t>для обезболивания </a:t>
            </a:r>
            <a:endParaRPr lang="ru-RU"/>
          </a:p>
        </p:txBody>
      </p:sp>
      <p:pic>
        <p:nvPicPr>
          <p:cNvPr id="15362" name="Picture 2" descr="http://im4-tub-ru.yandex.net/i?id=95772679-70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857652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травмы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Наверное, нет такого человека, который бы за всю жизнь ни разу не столкнулся с травмами. Травму можно получить как при занятиях спортом или прогулках в лесу, горах или плавании- так и в домашних условиях. К травмам относятся вывихи, растяжения, переломы (открытые и закрытые) и т.д.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Вывихи</a:t>
            </a:r>
          </a:p>
          <a:p>
            <a:r>
              <a:rPr lang="ru-RU" dirty="0" smtClean="0"/>
              <a:t>Растяжения</a:t>
            </a:r>
          </a:p>
          <a:p>
            <a:r>
              <a:rPr lang="ru-RU" dirty="0" smtClean="0"/>
              <a:t>переломы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Первая помощь при растяжении связок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Растяжение-это повреждение </a:t>
            </a:r>
            <a:r>
              <a:rPr lang="ru-RU" dirty="0" err="1" smtClean="0"/>
              <a:t>связок,соединяющих</a:t>
            </a:r>
            <a:r>
              <a:rPr lang="ru-RU" dirty="0" smtClean="0"/>
              <a:t> кости в суставе.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Чаще всего случается растяжение связок голеностопного сустава. Подвернутая нога - часто влечет за собой такого рода травму, которая сопровождается как правило резкой болью в области голеностопного сустава, невозможность наступить на ногу, иногда вследствие повреждения капилляров- образуется синяк-кровоподтек. </a:t>
            </a:r>
          </a:p>
          <a:p>
            <a:r>
              <a:rPr lang="ru-RU" dirty="0" smtClean="0"/>
              <a:t>Нужно обеспечить покой поврежденной конечности желательно поместить её на возвышение. Подложить под ногу валик из одежды, подушку. На больное место положить лед, или опустить ногу в холодную воду. Транспортировать больного к врачу для точного определения повреждения. Иногда при сильном растяжении случаются трещины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4"/>
          </p:nvPr>
        </p:nvGraphicFramePr>
        <p:xfrm>
          <a:off x="7072313" y="4050101"/>
          <a:ext cx="1614488" cy="200836"/>
        </p:xfrm>
        <a:graphic>
          <a:graphicData uri="http://schemas.openxmlformats.org/drawingml/2006/table">
            <a:tbl>
              <a:tblPr/>
              <a:tblGrid>
                <a:gridCol w="403622"/>
                <a:gridCol w="403622"/>
                <a:gridCol w="403622"/>
                <a:gridCol w="403622"/>
              </a:tblGrid>
              <a:tr h="96869">
                <a:tc gridSpan="4">
                  <a:txBody>
                    <a:bodyPr/>
                    <a:lstStyle/>
                    <a:p>
                      <a:endParaRPr lang="ru-RU" sz="500"/>
                    </a:p>
                  </a:txBody>
                  <a:tcPr marL="24217" marR="24217" marT="12109" marB="121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869">
                <a:tc>
                  <a:txBody>
                    <a:bodyPr/>
                    <a:lstStyle/>
                    <a:p>
                      <a:endParaRPr lang="ru-RU" sz="500"/>
                    </a:p>
                  </a:txBody>
                  <a:tcPr marL="24217" marR="24217" marT="12109" marB="1210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500"/>
                    </a:p>
                  </a:txBody>
                  <a:tcPr marL="24217" marR="24217" marT="12109" marB="12109">
                    <a:lnL>
                      <a:noFill/>
                    </a:lnL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500"/>
                    </a:p>
                  </a:txBody>
                  <a:tcPr marL="24217" marR="24217" marT="12109" marB="12109"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500" dirty="0"/>
                    </a:p>
                  </a:txBody>
                  <a:tcPr marL="24217" marR="24217" marT="12109" marB="12109">
                    <a:lnT>
                      <a:noFill/>
                    </a:lnT>
                  </a:tcPr>
                </a:tc>
              </a:tr>
            </a:tbl>
          </a:graphicData>
        </a:graphic>
      </p:graphicFrame>
      <p:pic>
        <p:nvPicPr>
          <p:cNvPr id="24579" name="Picture 3" descr="Картинка 1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786190"/>
            <a:ext cx="3714776" cy="2928958"/>
          </a:xfrm>
          <a:prstGeom prst="rect">
            <a:avLst/>
          </a:prstGeom>
          <a:noFill/>
        </p:spPr>
      </p:pic>
      <p:pic>
        <p:nvPicPr>
          <p:cNvPr id="24581" name="Picture 5" descr="Картинка 2 из 2501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428736"/>
            <a:ext cx="3671881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Первая помощь при вывихе.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Вывих-сильное</a:t>
            </a:r>
            <a:r>
              <a:rPr lang="ru-RU" dirty="0" smtClean="0"/>
              <a:t> смещение костей  в суставе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Вывих как правило сопровождается характерным звуком-хрустом(щелчком).Определить вывих можно по видоизмененному положению сустава , изменению цвета кожных покровов от голубоватого, до багрово-красного(повреждение капилляров)И резкой боли. </a:t>
            </a:r>
          </a:p>
          <a:p>
            <a:r>
              <a:rPr lang="ru-RU" dirty="0" smtClean="0"/>
              <a:t>Больному нужно обеспечить покой, приложить лед или холодную примочку. Если боль сильная- дать обезболивающее средство (подходит даже обычный анальгин) </a:t>
            </a:r>
          </a:p>
          <a:p>
            <a:r>
              <a:rPr lang="ru-RU" dirty="0" smtClean="0"/>
              <a:t>Нельзя</a:t>
            </a:r>
          </a:p>
          <a:p>
            <a:r>
              <a:rPr lang="ru-RU" dirty="0" smtClean="0"/>
              <a:t>Пытаться вправлять вывих самостоятельно, если вы не имеете мед. образования. </a:t>
            </a:r>
          </a:p>
          <a:p>
            <a:r>
              <a:rPr lang="ru-RU" dirty="0" smtClean="0"/>
              <a:t>Попытки вправить вывих могут окончиться повреждением нервов или сосудов, и изрядно навредить.</a:t>
            </a:r>
          </a:p>
          <a:p>
            <a:r>
              <a:rPr lang="ru-RU" dirty="0" smtClean="0"/>
              <a:t>Нужно</a:t>
            </a:r>
          </a:p>
          <a:p>
            <a:r>
              <a:rPr lang="ru-RU" dirty="0" smtClean="0"/>
              <a:t>Доставить больного к специалисту-травматологу в ближайший </a:t>
            </a:r>
            <a:r>
              <a:rPr lang="ru-RU" dirty="0" err="1" smtClean="0"/>
              <a:t>травмпункт</a:t>
            </a:r>
            <a:r>
              <a:rPr lang="ru-RU" dirty="0" smtClean="0"/>
              <a:t> или больницу неотложной мед. помощи.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 flipH="1">
            <a:off x="8686800" y="2174875"/>
            <a:ext cx="100042" cy="3951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Картинка 4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643182"/>
            <a:ext cx="35814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Первая помощь при переломах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Переломы бывают двух типов- закрытые и открытые. </a:t>
            </a:r>
          </a:p>
          <a:p>
            <a:r>
              <a:rPr lang="ru-RU" dirty="0" smtClean="0"/>
              <a:t>При закрытом переломе симптомы схожи с симптомами вывиха. Нужно обеспечить больному покой обездвижив пострадавшую конечность. Нужно наложить шину используя толстый картон, фанеру, доску.</a:t>
            </a:r>
          </a:p>
          <a:p>
            <a:r>
              <a:rPr lang="ru-RU" dirty="0" smtClean="0"/>
              <a:t>Твердый материал для шины следует обмотать тканью .Для фиксации использовать подручные средств. Если под рукой нет аптечки и бинта-то подойдет пояс, галстук .</a:t>
            </a:r>
          </a:p>
          <a:p>
            <a:r>
              <a:rPr lang="ru-RU" dirty="0" smtClean="0"/>
              <a:t>Шина накладывается в целях фиксации суставов для обеспечения неподвижности травмированной конечности.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Нельзя </a:t>
            </a:r>
            <a:endParaRPr lang="ru-RU" dirty="0" smtClean="0"/>
          </a:p>
          <a:p>
            <a:r>
              <a:rPr lang="ru-RU" dirty="0" smtClean="0"/>
              <a:t>пытаться изменять положение деформированной конечности. </a:t>
            </a:r>
          </a:p>
          <a:p>
            <a:r>
              <a:rPr lang="ru-RU" dirty="0" smtClean="0"/>
              <a:t>Заставлять больного двигать ею. </a:t>
            </a:r>
          </a:p>
          <a:p>
            <a:r>
              <a:rPr lang="ru-RU" dirty="0" smtClean="0"/>
              <a:t>Это может только усугубить проблему и привести к смещению обломков кости. </a:t>
            </a:r>
          </a:p>
          <a:p>
            <a:r>
              <a:rPr lang="ru-RU" b="1" dirty="0" smtClean="0"/>
              <a:t>Нужно </a:t>
            </a:r>
            <a:endParaRPr lang="ru-RU" dirty="0" smtClean="0"/>
          </a:p>
          <a:p>
            <a:r>
              <a:rPr lang="ru-RU" dirty="0" smtClean="0"/>
              <a:t>Дать больному обезболивающее, крайне осторожно транспортировать в мед. учреждение для оказания квалифицированной медицинской помощи.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786710" y="1643050"/>
            <a:ext cx="1038204" cy="4525963"/>
          </a:xfrm>
        </p:spPr>
        <p:txBody>
          <a:bodyPr>
            <a:normAutofit fontScale="40000" lnSpcReduction="20000"/>
          </a:bodyPr>
          <a:lstStyle/>
          <a:p>
            <a:endParaRPr lang="ru-RU"/>
          </a:p>
        </p:txBody>
      </p:sp>
      <p:pic>
        <p:nvPicPr>
          <p:cNvPr id="22530" name="Picture 2" descr="Картинка 158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57298"/>
            <a:ext cx="4267197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185842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Картинка 9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286808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Помощь при открытых переломах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Открытый перелом сопровождается не только повреждением костей, но и разрывом обломками костей окружающих мягких тканей. </a:t>
            </a:r>
          </a:p>
          <a:p>
            <a:r>
              <a:rPr lang="ru-RU" dirty="0" smtClean="0"/>
              <a:t>Как правило этому сопутствует шоковое состояние у больного. </a:t>
            </a:r>
          </a:p>
          <a:p>
            <a:r>
              <a:rPr lang="ru-RU" dirty="0" smtClean="0"/>
              <a:t>Нужно уложить больного, обработать рану перекисью или другим средством. Как можно скорее доставить пострадавшего в мед. учреждение.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Нельзя</a:t>
            </a:r>
            <a:endParaRPr lang="ru-RU" dirty="0" smtClean="0"/>
          </a:p>
          <a:p>
            <a:r>
              <a:rPr lang="ru-RU" dirty="0" smtClean="0"/>
              <a:t>Пытаться извлечь из открытой раны обломки костей</a:t>
            </a:r>
          </a:p>
          <a:p>
            <a:r>
              <a:rPr lang="ru-RU" dirty="0" smtClean="0"/>
              <a:t>Пытаться вправить обломки внутрь.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001024" y="1600200"/>
            <a:ext cx="685776" cy="4525963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pic>
        <p:nvPicPr>
          <p:cNvPr id="21506" name="Picture 2" descr="Картинка 162 из 2500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142984"/>
            <a:ext cx="4433883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Помощь при позвоночной травме.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Симптомы</a:t>
            </a:r>
            <a:endParaRPr lang="ru-RU" dirty="0" smtClean="0"/>
          </a:p>
          <a:p>
            <a:r>
              <a:rPr lang="ru-RU" dirty="0" smtClean="0"/>
              <a:t>Острая боль в области спины или ног. Деформация позвоночника. Иногда снижение чувствительности или онемение -конечностей 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НЕЛЬЗЯ!!!</a:t>
            </a:r>
            <a:endParaRPr lang="ru-RU" dirty="0" smtClean="0"/>
          </a:p>
          <a:p>
            <a:r>
              <a:rPr lang="ru-RU" i="1" dirty="0" smtClean="0"/>
              <a:t>Перемещать больного и менять положение тела. </a:t>
            </a:r>
            <a:endParaRPr lang="ru-RU" dirty="0" smtClean="0"/>
          </a:p>
          <a:p>
            <a:r>
              <a:rPr lang="ru-RU" i="1" dirty="0" smtClean="0"/>
              <a:t>Переносить больного, пока он не будет полностью обездвижен. </a:t>
            </a:r>
            <a:endParaRPr lang="ru-RU" dirty="0" smtClean="0"/>
          </a:p>
          <a:p>
            <a:r>
              <a:rPr lang="ru-RU" i="1" dirty="0" smtClean="0"/>
              <a:t>Заставлять больного двигать любыми частями тела. </a:t>
            </a:r>
            <a:endParaRPr lang="ru-RU" dirty="0" smtClean="0"/>
          </a:p>
          <a:p>
            <a:r>
              <a:rPr lang="ru-RU" i="1" dirty="0" smtClean="0"/>
              <a:t>Это может повлечь за собой полный или частичный паралич и даже летальный исход.</a:t>
            </a:r>
            <a:endParaRPr lang="ru-RU" dirty="0" smtClean="0"/>
          </a:p>
          <a:p>
            <a:r>
              <a:rPr lang="ru-RU" i="1" dirty="0" smtClean="0"/>
              <a:t>Травмы позвоночника- самые сложные и опасные.</a:t>
            </a:r>
            <a:endParaRPr lang="ru-RU" dirty="0" smtClean="0"/>
          </a:p>
          <a:p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r>
              <a:rPr lang="ru-RU" dirty="0" smtClean="0"/>
              <a:t>НУЖНО.</a:t>
            </a:r>
          </a:p>
          <a:p>
            <a:r>
              <a:rPr lang="ru-RU" b="1" dirty="0"/>
              <a:t>Как можно скорей вызвать скорую медицинскую помощь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072462" y="1600200"/>
            <a:ext cx="614338" cy="452596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  <p:pic>
        <p:nvPicPr>
          <p:cNvPr id="20484" name="Picture 4" descr="Картинка 78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428736"/>
            <a:ext cx="4572032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471726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Картинка 17 из 2501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358246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440</Words>
  <Application>Microsoft Office PowerPoint</Application>
  <PresentationFormat>Экран (4:3)</PresentationFormat>
  <Paragraphs>58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ПЕРВАЯ ПОМОЩЬ ПРИ ТРАВМАХ СКЕЛЕТА И МЫШЦ.</vt:lpstr>
      <vt:lpstr>травмы</vt:lpstr>
      <vt:lpstr>Первая помощь при растяжении связок</vt:lpstr>
      <vt:lpstr>Первая помощь при вывихе. </vt:lpstr>
      <vt:lpstr>Первая помощь при переломах</vt:lpstr>
      <vt:lpstr>Слайд 6</vt:lpstr>
      <vt:lpstr>Помощь при открытых переломах  </vt:lpstr>
      <vt:lpstr> Помощь при позвоночной травме. </vt:lpstr>
      <vt:lpstr>Слайд 9</vt:lpstr>
      <vt:lpstr>Слайд 10</vt:lpstr>
      <vt:lpstr>Слайд 11</vt:lpstr>
      <vt:lpstr>Слайд 12</vt:lpstr>
      <vt:lpstr>Пирогов Н.И.(1810-1881)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ПОМОЩЬ ПРИ ТРАВМАХ СКЕЛЕТА И МЫШЦ.</dc:title>
  <dc:creator>1</dc:creator>
  <cp:lastModifiedBy>User</cp:lastModifiedBy>
  <cp:revision>8</cp:revision>
  <dcterms:created xsi:type="dcterms:W3CDTF">2011-10-02T14:01:28Z</dcterms:created>
  <dcterms:modified xsi:type="dcterms:W3CDTF">2013-04-26T15:47:53Z</dcterms:modified>
</cp:coreProperties>
</file>