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64" r:id="rId3"/>
    <p:sldId id="259" r:id="rId4"/>
    <p:sldId id="260" r:id="rId5"/>
    <p:sldId id="261" r:id="rId6"/>
    <p:sldId id="256" r:id="rId7"/>
    <p:sldId id="257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A1C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2048DF-1349-4DE9-B074-9B0843390D0F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3BE15F-89E1-4EE0-AC41-E8970EC91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D78AD1-6E5A-4A3E-8DB4-A9B747A44C2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F377A-4F6C-4C47-9C88-A79D63D6F94A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2E9C8-2E23-4F76-AEDF-6734284690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D3B5E-B61B-4156-9EB8-04F45D3B774D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FB2AE-771A-40F3-BD43-CD2B1E01E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2CEEA-F227-463D-B369-80FCDB1BD56C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A1F21-8F53-4C08-A378-06CEAFF9C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6AFD5-417E-4F3E-BF0A-517BCC5740F1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391FD-B9DB-4F38-A40D-F15B3A15F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739CC-B115-44E3-8760-436AA428FCC6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63CA2-F612-4B39-96CE-7F49F3C16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23110-8B54-4A2B-AB25-4F018921B1CE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44ECD-8950-49BF-B6C9-B29417609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A8C43-0CE0-48A8-8527-75699A314ACB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AC95-5C69-4D44-BB7C-03D029EC9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89D81-A546-4E91-A53F-34306F3E8DA6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9002-4EA1-4284-A5D2-48467F079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CB617-E92A-45A4-9371-8399F1942CAC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AF65A-0795-4069-B381-8AC995B15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ACB65-1D94-4831-B898-3FB2F7CA2906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5AC0A-2A7F-461F-BB84-06C3F2818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99BF9-6B74-41C6-8579-F0616A96E02B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CF25-5073-4F1C-A151-5E3357199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45E93A-7BF7-4DB3-A0D6-067AE0CB6397}" type="datetimeFigureOut">
              <a:rPr lang="ru-RU"/>
              <a:pPr>
                <a:defRPr/>
              </a:pPr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8F7B24-6C80-47AD-A1D2-CCD5D0DAC8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отки.bmp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-1187512"/>
            <a:ext cx="9144000" cy="934503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188" y="1125538"/>
            <a:ext cx="7921625" cy="2016125"/>
          </a:xfrm>
          <a:blipFill dpi="0" rotWithShape="1">
            <a:blip r:embed="rId3" cstate="print"/>
            <a:srcRect/>
            <a:tile tx="0" ty="0" sx="100000" sy="100000" flip="none" algn="tl"/>
          </a:blipFill>
        </p:spPr>
        <p:txBody>
          <a:bodyPr/>
          <a:lstStyle/>
          <a:p>
            <a:r>
              <a:rPr 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Музыкальная эстафета по сольфеджио </a:t>
            </a:r>
            <a:r>
              <a:rPr lang="en-US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2875"/>
          </a:xfrm>
        </p:spPr>
        <p:txBody>
          <a:bodyPr/>
          <a:lstStyle/>
          <a:p>
            <a:r>
              <a:rPr lang="ru-RU" sz="3200" smtClean="0">
                <a:solidFill>
                  <a:srgbClr val="C00000"/>
                </a:solidFill>
              </a:rPr>
              <a:t>Результаты </a:t>
            </a:r>
            <a:r>
              <a:rPr lang="en-US" sz="3200" smtClean="0">
                <a:solidFill>
                  <a:srgbClr val="C00000"/>
                </a:solidFill>
              </a:rPr>
              <a:t>II </a:t>
            </a:r>
            <a:r>
              <a:rPr lang="ru-RU" sz="3200" smtClean="0">
                <a:solidFill>
                  <a:srgbClr val="C00000"/>
                </a:solidFill>
              </a:rPr>
              <a:t>этапа конкурса «Музыкальная эстафета»</a:t>
            </a:r>
            <a:br>
              <a:rPr lang="ru-RU" sz="3200" smtClean="0">
                <a:solidFill>
                  <a:srgbClr val="C00000"/>
                </a:solidFill>
              </a:rPr>
            </a:br>
            <a:r>
              <a:rPr lang="en-US" sz="3200" smtClean="0">
                <a:solidFill>
                  <a:srgbClr val="C00000"/>
                </a:solidFill>
              </a:rPr>
              <a:t>max</a:t>
            </a:r>
            <a:r>
              <a:rPr lang="ru-RU" sz="3200" smtClean="0">
                <a:solidFill>
                  <a:srgbClr val="C00000"/>
                </a:solidFill>
              </a:rPr>
              <a:t>-5 баллов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857375"/>
          <a:ext cx="7429550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10"/>
                <a:gridCol w="1485910"/>
                <a:gridCol w="1485910"/>
                <a:gridCol w="1485910"/>
                <a:gridCol w="1485910"/>
              </a:tblGrid>
              <a:tr h="4156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Команда1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Команда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Команда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Команда 4</a:t>
                      </a:r>
                      <a:endParaRPr lang="ru-RU" dirty="0"/>
                    </a:p>
                  </a:txBody>
                  <a:tcPr/>
                </a:tc>
              </a:tr>
              <a:tr h="681909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</a:t>
                      </a:r>
                      <a:r>
                        <a:rPr lang="ru-RU" baseline="0" dirty="0" smtClean="0"/>
                        <a:t>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1909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1909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1909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Задание 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00125" y="5500688"/>
          <a:ext cx="7429550" cy="808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910"/>
                <a:gridCol w="1485910"/>
                <a:gridCol w="1485910"/>
                <a:gridCol w="1485910"/>
                <a:gridCol w="1485910"/>
              </a:tblGrid>
              <a:tr h="808632"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5795963" cy="5111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2.Дождик, дождик     лей, лей!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 Никого не жалей.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 Пала радуга-дуга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 На зеленые луга. </a:t>
            </a:r>
          </a:p>
        </p:txBody>
      </p:sp>
      <p:pic>
        <p:nvPicPr>
          <p:cNvPr id="4099" name="Содержимое 6" descr="026s[1]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976938" y="1773238"/>
            <a:ext cx="2698750" cy="4554537"/>
          </a:xfrm>
        </p:spPr>
      </p:pic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323850" y="692150"/>
            <a:ext cx="5400675" cy="429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>
                <a:latin typeface="Times New Roman" pitchFamily="18" charset="0"/>
                <a:cs typeface="Times New Roman" pitchFamily="18" charset="0"/>
              </a:rPr>
              <a:t>1. Солнце, солнце, </a:t>
            </a:r>
          </a:p>
          <a:p>
            <a:r>
              <a:rPr lang="ru-RU" sz="2900">
                <a:latin typeface="Times New Roman" pitchFamily="18" charset="0"/>
                <a:cs typeface="Times New Roman" pitchFamily="18" charset="0"/>
              </a:rPr>
              <a:t>   Приди под оконце!</a:t>
            </a:r>
          </a:p>
          <a:p>
            <a:r>
              <a:rPr lang="ru-RU" sz="2900">
                <a:latin typeface="Times New Roman" pitchFamily="18" charset="0"/>
                <a:cs typeface="Times New Roman" pitchFamily="18" charset="0"/>
              </a:rPr>
              <a:t>   Дам тебе меду</a:t>
            </a:r>
          </a:p>
          <a:p>
            <a:r>
              <a:rPr lang="ru-RU" sz="2900">
                <a:latin typeface="Times New Roman" pitchFamily="18" charset="0"/>
                <a:cs typeface="Times New Roman" pitchFamily="18" charset="0"/>
              </a:rPr>
              <a:t>   Целую колоду.</a:t>
            </a:r>
          </a:p>
          <a:p>
            <a:endParaRPr lang="ru-RU" sz="2900">
              <a:latin typeface="Times New Roman" pitchFamily="18" charset="0"/>
              <a:cs typeface="Times New Roman" pitchFamily="18" charset="0"/>
            </a:endParaRP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Заголовок 9"/>
          <p:cNvSpPr>
            <a:spLocks noGrp="1"/>
          </p:cNvSpPr>
          <p:nvPr>
            <p:ph type="title"/>
          </p:nvPr>
        </p:nvSpPr>
        <p:spPr>
          <a:xfrm>
            <a:off x="457200" y="0"/>
            <a:ext cx="8291513" cy="1557338"/>
          </a:xfrm>
        </p:spPr>
        <p:txBody>
          <a:bodyPr/>
          <a:lstStyle/>
          <a:p>
            <a:pPr eaLnBrk="1" hangingPunct="1"/>
            <a:r>
              <a:rPr lang="ru-RU" sz="3000" b="1" smtClean="0">
                <a:latin typeface="Times New Roman" pitchFamily="18" charset="0"/>
                <a:cs typeface="Times New Roman" pitchFamily="18" charset="0"/>
              </a:rPr>
              <a:t>Простучите ритм 2 части четверостишия. Продолжите петь за преподавателем, закончив мелодию на </a:t>
            </a:r>
            <a:r>
              <a:rPr lang="en-US" sz="3000" b="1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000" b="1" smtClean="0">
                <a:latin typeface="Times New Roman" pitchFamily="18" charset="0"/>
                <a:cs typeface="Times New Roman" pitchFamily="18" charset="0"/>
              </a:rPr>
              <a:t>ступени тональности.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613" cy="201612"/>
          </a:xfrm>
        </p:spPr>
        <p:txBody>
          <a:bodyPr/>
          <a:lstStyle/>
          <a:p>
            <a:pPr eaLnBrk="1" hangingPunct="1"/>
            <a:endParaRPr lang="ru-RU" sz="100" b="1" smtClean="0"/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0" y="333375"/>
            <a:ext cx="5292725" cy="6191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Что за грохот, что за стук?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Сел комар в лесу на сук.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Треснул сук под комаром-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 Вот откуда стук и гром!</a:t>
            </a:r>
          </a:p>
          <a:p>
            <a:pPr eaLnBrk="1" hangingPunct="1">
              <a:buFont typeface="Arial" charset="0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4.По склону вверх король повел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Полки своих стрелков.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По склону вниз король сошел,</a:t>
            </a:r>
          </a:p>
          <a:p>
            <a:pPr eaLnBrk="1" hangingPunct="1">
              <a:buFont typeface="Arial" charset="0"/>
              <a:buNone/>
            </a:pP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  Но только без полков</a:t>
            </a:r>
          </a:p>
        </p:txBody>
      </p:sp>
      <p:pic>
        <p:nvPicPr>
          <p:cNvPr id="5124" name="Содержимое 6" descr="013s[1]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26075" y="836613"/>
            <a:ext cx="3348038" cy="4897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7918450" cy="11525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тональности Соль мажор поставьте ключевые знаки. Закрасьте  и подпишите аккорды Т53, Т6, Т64 красным цветом.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850" y="1773238"/>
            <a:ext cx="8280400" cy="3095625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6148" name="Picture 5" descr="C:\Users\Диляра\Desktop\сканирова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3238"/>
            <a:ext cx="91440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Содержимое 8" descr="сканирование0002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89363"/>
            <a:ext cx="9144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260350"/>
            <a:ext cx="7993063" cy="936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/>
              <a:t>Определите лад, жанр, размер, тембр инструмента во фрагменте</a:t>
            </a:r>
            <a:r>
              <a:rPr lang="ru-RU" b="1" dirty="0" smtClean="0"/>
              <a:t>. </a:t>
            </a:r>
            <a:r>
              <a:rPr lang="ru-RU" sz="3100" b="1" dirty="0" smtClean="0"/>
              <a:t>Проведите линию.</a:t>
            </a:r>
            <a:endParaRPr lang="ru-RU" sz="3100" b="1" dirty="0"/>
          </a:p>
        </p:txBody>
      </p:sp>
      <p:sp>
        <p:nvSpPr>
          <p:cNvPr id="4" name="Солнце 3"/>
          <p:cNvSpPr/>
          <p:nvPr/>
        </p:nvSpPr>
        <p:spPr>
          <a:xfrm>
            <a:off x="0" y="1428736"/>
            <a:ext cx="2500298" cy="1071570"/>
          </a:xfrm>
          <a:prstGeom prst="sun">
            <a:avLst/>
          </a:prstGeom>
          <a:solidFill>
            <a:srgbClr val="FFFF00"/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мажор</a:t>
            </a:r>
          </a:p>
        </p:txBody>
      </p:sp>
      <p:sp>
        <p:nvSpPr>
          <p:cNvPr id="8" name="Овал 7"/>
          <p:cNvSpPr/>
          <p:nvPr/>
        </p:nvSpPr>
        <p:spPr>
          <a:xfrm>
            <a:off x="5715000" y="2636838"/>
            <a:ext cx="714375" cy="122396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>
                <a:solidFill>
                  <a:schemeClr val="tx1"/>
                </a:solidFill>
              </a:rPr>
              <a:t>2</a:t>
            </a:r>
            <a:endParaRPr lang="ru-RU" sz="19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8172450" y="1643063"/>
            <a:ext cx="647700" cy="92868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>
                <a:solidFill>
                  <a:schemeClr val="tx1"/>
                </a:solidFill>
              </a:rPr>
              <a:t>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1" name="Овал 10"/>
          <p:cNvSpPr/>
          <p:nvPr/>
        </p:nvSpPr>
        <p:spPr>
          <a:xfrm>
            <a:off x="2714625" y="1285875"/>
            <a:ext cx="642938" cy="928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>
                <a:solidFill>
                  <a:schemeClr val="tx1"/>
                </a:solidFill>
              </a:rPr>
              <a:t>3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Облако 11"/>
          <p:cNvSpPr/>
          <p:nvPr/>
        </p:nvSpPr>
        <p:spPr>
          <a:xfrm>
            <a:off x="5652120" y="1500174"/>
            <a:ext cx="1440160" cy="848706"/>
          </a:xfrm>
          <a:prstGeom prst="cloud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минор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76600" y="3141663"/>
            <a:ext cx="1223963" cy="574675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полька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380288" y="3357563"/>
            <a:ext cx="1223962" cy="576262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марш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140200" y="1628775"/>
            <a:ext cx="1289050" cy="657225"/>
          </a:xfrm>
          <a:prstGeom prst="roundRect">
            <a:avLst/>
          </a:prstGeom>
          <a:solidFill>
            <a:srgbClr val="BCA1C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вальс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9750" y="3429000"/>
            <a:ext cx="1246188" cy="647700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песня</a:t>
            </a:r>
          </a:p>
        </p:txBody>
      </p:sp>
      <p:pic>
        <p:nvPicPr>
          <p:cNvPr id="7184" name="Рисунок 18" descr="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5153025"/>
            <a:ext cx="148431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Рисунок 19" descr="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5084763"/>
            <a:ext cx="14001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Рисунок 20" descr="сов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9238" y="5078413"/>
            <a:ext cx="1187450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7" name="Рисунок 21" descr="сов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9325" y="5157788"/>
            <a:ext cx="11350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Равнобедренный треугольник 17"/>
          <p:cNvSpPr/>
          <p:nvPr/>
        </p:nvSpPr>
        <p:spPr>
          <a:xfrm>
            <a:off x="2786063" y="2214563"/>
            <a:ext cx="571500" cy="21431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5795963" y="3860800"/>
            <a:ext cx="442912" cy="214313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blipFill>
                <a:blip r:embed="rId5"/>
                <a:tile tx="0" ty="0" sx="100000" sy="100000" flip="none" algn="tl"/>
              </a:blipFill>
            </a:endParaRPr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8172450" y="2636838"/>
            <a:ext cx="576263" cy="358775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215188" y="1428750"/>
            <a:ext cx="857250" cy="50006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dirty="0">
                <a:solidFill>
                  <a:schemeClr val="tx1"/>
                </a:solidFill>
              </a:rPr>
              <a:t>песня</a:t>
            </a:r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2143125" y="2500313"/>
            <a:ext cx="571500" cy="10001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u="sng" dirty="0" smtClean="0">
                <a:solidFill>
                  <a:schemeClr val="tx1"/>
                </a:solidFill>
              </a:rPr>
              <a:t>3</a:t>
            </a:r>
            <a:r>
              <a:rPr lang="ru-RU" sz="1900" dirty="0" smtClean="0">
                <a:solidFill>
                  <a:schemeClr val="tx1"/>
                </a:solidFill>
              </a:rPr>
              <a:t>8</a:t>
            </a:r>
            <a:endParaRPr lang="ru-RU" sz="1900" dirty="0">
              <a:solidFill>
                <a:schemeClr val="tx1"/>
              </a:solidFill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2143125" y="3500438"/>
            <a:ext cx="576263" cy="2143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Определите тембр во фрагменте</a:t>
            </a:r>
          </a:p>
        </p:txBody>
      </p:sp>
      <p:pic>
        <p:nvPicPr>
          <p:cNvPr id="8195" name="Содержимое 3" descr="скрип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1628775"/>
            <a:ext cx="1577975" cy="2479675"/>
          </a:xfrm>
        </p:spPr>
      </p:pic>
      <p:pic>
        <p:nvPicPr>
          <p:cNvPr id="8196" name="Рисунок 4" descr="труб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3288" y="4868863"/>
            <a:ext cx="37909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5" descr="блок флейт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3188" y="2205038"/>
            <a:ext cx="1947862" cy="27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8" descr="баян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1433513"/>
            <a:ext cx="172878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6" descr="гитара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7763" y="1844675"/>
            <a:ext cx="2373312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  <a:latin typeface="Arial" charset="0"/>
                <a:cs typeface="Arial" charset="0"/>
              </a:rPr>
              <a:t>Поздравляем с победой!</a:t>
            </a:r>
          </a:p>
        </p:txBody>
      </p:sp>
      <p:pic>
        <p:nvPicPr>
          <p:cNvPr id="7171" name="Содержимое 3" descr="3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2636838"/>
            <a:ext cx="2538412" cy="2284412"/>
          </a:xfrm>
        </p:spPr>
      </p:pic>
      <p:pic>
        <p:nvPicPr>
          <p:cNvPr id="9220" name="Рисунок 4" descr="смайл2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2852738"/>
            <a:ext cx="2592388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2000">
    <p:sndAc>
      <p:stSnd loop="1"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313</TotalTime>
  <Words>200</Words>
  <Application>Microsoft Office PowerPoint</Application>
  <PresentationFormat>Экран (4:3)</PresentationFormat>
  <Paragraphs>56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Музыкальная эстафета по сольфеджио II тур</vt:lpstr>
      <vt:lpstr>Результаты II этапа конкурса «Музыкальная эстафета» max-5 баллов</vt:lpstr>
      <vt:lpstr>Простучите ритм 2 части четверостишия. Продолжите петь за преподавателем, закончив мелодию на I ступени тональности.</vt:lpstr>
      <vt:lpstr>Слайд 4</vt:lpstr>
      <vt:lpstr>В тональности Соль мажор поставьте ключевые знаки. Закрасьте  и подпишите аккорды Т53, Т6, Т64 красным цветом.</vt:lpstr>
      <vt:lpstr>Определите лад, жанр, размер, тембр инструмента во фрагменте. Проведите линию.</vt:lpstr>
      <vt:lpstr>Определите тембр во фрагменте</vt:lpstr>
      <vt:lpstr>Поздравляем с победой!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Диляра</dc:creator>
  <cp:lastModifiedBy>Диляра</cp:lastModifiedBy>
  <cp:revision>47</cp:revision>
  <dcterms:created xsi:type="dcterms:W3CDTF">2013-03-29T05:24:24Z</dcterms:created>
  <dcterms:modified xsi:type="dcterms:W3CDTF">2013-04-27T19:04:31Z</dcterms:modified>
</cp:coreProperties>
</file>