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259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21" r:id="rId12"/>
    <p:sldId id="310" r:id="rId13"/>
    <p:sldId id="322" r:id="rId14"/>
    <p:sldId id="311" r:id="rId15"/>
    <p:sldId id="323" r:id="rId16"/>
    <p:sldId id="312" r:id="rId17"/>
    <p:sldId id="324" r:id="rId18"/>
    <p:sldId id="313" r:id="rId19"/>
    <p:sldId id="325" r:id="rId20"/>
    <p:sldId id="314" r:id="rId21"/>
    <p:sldId id="326" r:id="rId22"/>
    <p:sldId id="315" r:id="rId23"/>
    <p:sldId id="316" r:id="rId24"/>
    <p:sldId id="317" r:id="rId25"/>
    <p:sldId id="318" r:id="rId26"/>
    <p:sldId id="319" r:id="rId27"/>
    <p:sldId id="320" r:id="rId28"/>
    <p:sldId id="30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  <a:srgbClr val="008000"/>
    <a:srgbClr val="009900"/>
    <a:srgbClr val="CC6600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1C84F8-5788-4B67-BC04-E2D7F1F75E56}" type="doc">
      <dgm:prSet loTypeId="urn:microsoft.com/office/officeart/2005/8/layout/process4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24C0CAE-D3FC-4741-94FE-7E91406A761F}">
      <dgm:prSet phldrT="[Текст]"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Лексический аспект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6FE74D-7BED-4B96-81D2-248C19308A7C}" type="parTrans" cxnId="{B8204A80-E78F-4A85-B415-B70708155350}">
      <dgm:prSet/>
      <dgm:spPr/>
      <dgm:t>
        <a:bodyPr/>
        <a:lstStyle/>
        <a:p>
          <a:endParaRPr lang="ru-RU"/>
        </a:p>
      </dgm:t>
    </dgm:pt>
    <dgm:pt modelId="{E7DDD9EA-789A-48C8-8956-10BC1B6FF74D}" type="sibTrans" cxnId="{B8204A80-E78F-4A85-B415-B70708155350}">
      <dgm:prSet/>
      <dgm:spPr/>
      <dgm:t>
        <a:bodyPr/>
        <a:lstStyle/>
        <a:p>
          <a:endParaRPr lang="ru-RU"/>
        </a:p>
      </dgm:t>
    </dgm:pt>
    <dgm:pt modelId="{7B827427-6A77-4441-ADE2-460CAFBCA696}">
      <dgm:prSet phldrT="[Текст]" custT="1"/>
      <dgm:spPr/>
      <dgm:t>
        <a:bodyPr/>
        <a:lstStyle/>
        <a:p>
          <a:r>
            <a:rPr lang="ru-RU" sz="2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Устаревшая лексика, архаизмы, историзмы</a:t>
          </a:r>
          <a:endParaRPr lang="ru-RU" sz="24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DDCDF0-71C6-49E3-A6E7-84C94AE31079}" type="parTrans" cxnId="{3F56AFB8-EB09-46FA-8B44-A1372AE44DE6}">
      <dgm:prSet/>
      <dgm:spPr/>
      <dgm:t>
        <a:bodyPr/>
        <a:lstStyle/>
        <a:p>
          <a:endParaRPr lang="ru-RU"/>
        </a:p>
      </dgm:t>
    </dgm:pt>
    <dgm:pt modelId="{378AF4C0-1054-4983-BC56-C0228C0FD65F}" type="sibTrans" cxnId="{3F56AFB8-EB09-46FA-8B44-A1372AE44DE6}">
      <dgm:prSet/>
      <dgm:spPr/>
      <dgm:t>
        <a:bodyPr/>
        <a:lstStyle/>
        <a:p>
          <a:endParaRPr lang="ru-RU"/>
        </a:p>
      </dgm:t>
    </dgm:pt>
    <dgm:pt modelId="{09A7795A-26AC-4139-B161-BBCF126AE4C9}">
      <dgm:prSet phldrT="[Текст]"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Словообразовательный аспект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4C438D-6808-4E6E-9C1D-F81824B5340F}" type="parTrans" cxnId="{25AC3FEB-766C-4BFB-9986-B95042FFA80D}">
      <dgm:prSet/>
      <dgm:spPr/>
      <dgm:t>
        <a:bodyPr/>
        <a:lstStyle/>
        <a:p>
          <a:endParaRPr lang="ru-RU"/>
        </a:p>
      </dgm:t>
    </dgm:pt>
    <dgm:pt modelId="{C91B094F-6003-4AE2-B0E4-75F6C98807F7}" type="sibTrans" cxnId="{25AC3FEB-766C-4BFB-9986-B95042FFA80D}">
      <dgm:prSet/>
      <dgm:spPr/>
      <dgm:t>
        <a:bodyPr/>
        <a:lstStyle/>
        <a:p>
          <a:endParaRPr lang="ru-RU"/>
        </a:p>
      </dgm:t>
    </dgm:pt>
    <dgm:pt modelId="{D0B87CA2-46E9-43BC-894C-4EDDC3A63A9C}">
      <dgm:prSet phldrT="[Текст]" custT="1"/>
      <dgm:spPr/>
      <dgm:t>
        <a:bodyPr/>
        <a:lstStyle/>
        <a:p>
          <a:r>
            <a:rPr lang="ru-RU" sz="2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Продуктивные суффиксы -к-, -</a:t>
          </a:r>
          <a:r>
            <a:rPr lang="ru-RU" sz="24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ок</a:t>
          </a:r>
          <a:r>
            <a:rPr lang="ru-RU" sz="2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-, -</a:t>
          </a:r>
          <a:r>
            <a:rPr lang="ru-RU" sz="24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очк</a:t>
          </a:r>
          <a:r>
            <a:rPr lang="ru-RU" sz="2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-, -</a:t>
          </a:r>
          <a:r>
            <a:rPr lang="ru-RU" sz="24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ушк</a:t>
          </a:r>
          <a:r>
            <a:rPr lang="ru-RU" sz="2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-, -</a:t>
          </a:r>
          <a:r>
            <a:rPr lang="ru-RU" sz="24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ечк</a:t>
          </a:r>
          <a:r>
            <a:rPr lang="ru-RU" sz="2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endParaRPr lang="ru-RU" sz="24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3FADC7-2E22-4C65-B2F0-26559AABC308}" type="parTrans" cxnId="{271155A0-53E1-443C-8784-A836216D04FE}">
      <dgm:prSet/>
      <dgm:spPr/>
      <dgm:t>
        <a:bodyPr/>
        <a:lstStyle/>
        <a:p>
          <a:endParaRPr lang="ru-RU"/>
        </a:p>
      </dgm:t>
    </dgm:pt>
    <dgm:pt modelId="{BF83C038-B078-454C-8852-1726E3224362}" type="sibTrans" cxnId="{271155A0-53E1-443C-8784-A836216D04FE}">
      <dgm:prSet/>
      <dgm:spPr/>
      <dgm:t>
        <a:bodyPr/>
        <a:lstStyle/>
        <a:p>
          <a:endParaRPr lang="ru-RU"/>
        </a:p>
      </dgm:t>
    </dgm:pt>
    <dgm:pt modelId="{2B6FF004-EBD0-4D7D-AAB8-A85AA78F3282}">
      <dgm:prSet phldrT="[Текст]"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Морфологический аспект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31ADDA9-FB31-49B0-B1A3-4FEC5AACC122}" type="parTrans" cxnId="{45C2223B-1674-4AEC-A4A6-8430873CF9E0}">
      <dgm:prSet/>
      <dgm:spPr/>
      <dgm:t>
        <a:bodyPr/>
        <a:lstStyle/>
        <a:p>
          <a:endParaRPr lang="ru-RU"/>
        </a:p>
      </dgm:t>
    </dgm:pt>
    <dgm:pt modelId="{264149A9-D349-4E6D-9910-51B21CA3FE14}" type="sibTrans" cxnId="{45C2223B-1674-4AEC-A4A6-8430873CF9E0}">
      <dgm:prSet/>
      <dgm:spPr/>
      <dgm:t>
        <a:bodyPr/>
        <a:lstStyle/>
        <a:p>
          <a:endParaRPr lang="ru-RU"/>
        </a:p>
      </dgm:t>
    </dgm:pt>
    <dgm:pt modelId="{47CDDE39-99D7-46DC-8FD7-5AA4706C5EAB}">
      <dgm:prSet phldrT="[Текст]" custT="1"/>
      <dgm:spPr/>
      <dgm:t>
        <a:bodyPr/>
        <a:lstStyle/>
        <a:p>
          <a:r>
            <a:rPr lang="ru-RU" sz="2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Усеченные прил., продуктивные частицы, междометия</a:t>
          </a:r>
          <a:endParaRPr lang="ru-RU" sz="2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3DEFEF-D0B3-4918-9A89-91B7E6F4C87A}" type="parTrans" cxnId="{E95E1C03-4105-4CE7-A72C-37CC104A83B5}">
      <dgm:prSet/>
      <dgm:spPr/>
      <dgm:t>
        <a:bodyPr/>
        <a:lstStyle/>
        <a:p>
          <a:endParaRPr lang="ru-RU"/>
        </a:p>
      </dgm:t>
    </dgm:pt>
    <dgm:pt modelId="{D313DCF8-6478-42B1-8A3A-9E4F26ECEBB3}" type="sibTrans" cxnId="{E95E1C03-4105-4CE7-A72C-37CC104A83B5}">
      <dgm:prSet/>
      <dgm:spPr/>
      <dgm:t>
        <a:bodyPr/>
        <a:lstStyle/>
        <a:p>
          <a:endParaRPr lang="ru-RU"/>
        </a:p>
      </dgm:t>
    </dgm:pt>
    <dgm:pt modelId="{0A5657FA-9DF9-4F95-934C-43D1E5043140}">
      <dgm:prSet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Синтаксический аспект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35830B2-F4E8-4C06-850C-C5DDAD7892F2}" type="parTrans" cxnId="{7693B149-9250-4964-A047-7D8484C4924E}">
      <dgm:prSet/>
      <dgm:spPr/>
      <dgm:t>
        <a:bodyPr/>
        <a:lstStyle/>
        <a:p>
          <a:endParaRPr lang="ru-RU"/>
        </a:p>
      </dgm:t>
    </dgm:pt>
    <dgm:pt modelId="{E7D3E2E9-51D3-4FAE-9DEA-6D865A473D16}" type="sibTrans" cxnId="{7693B149-9250-4964-A047-7D8484C4924E}">
      <dgm:prSet/>
      <dgm:spPr/>
      <dgm:t>
        <a:bodyPr/>
        <a:lstStyle/>
        <a:p>
          <a:endParaRPr lang="ru-RU"/>
        </a:p>
      </dgm:t>
    </dgm:pt>
    <dgm:pt modelId="{30E28FAF-5B69-43D8-80CE-50707AC6C0E5}">
      <dgm:prSet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Обращения, распространенные и </a:t>
          </a:r>
          <a:r>
            <a:rPr lang="ru-RU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нераспр</a:t>
          </a:r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 предложения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EB1CA7F-3A9F-4300-8B70-78E061B7DA89}" type="parTrans" cxnId="{C06F5257-20E4-400F-8784-10B10F4B14BB}">
      <dgm:prSet/>
      <dgm:spPr/>
      <dgm:t>
        <a:bodyPr/>
        <a:lstStyle/>
        <a:p>
          <a:endParaRPr lang="ru-RU"/>
        </a:p>
      </dgm:t>
    </dgm:pt>
    <dgm:pt modelId="{0CEF7772-90C6-411D-BDBC-393E7E0708F0}" type="sibTrans" cxnId="{C06F5257-20E4-400F-8784-10B10F4B14BB}">
      <dgm:prSet/>
      <dgm:spPr/>
      <dgm:t>
        <a:bodyPr/>
        <a:lstStyle/>
        <a:p>
          <a:endParaRPr lang="ru-RU"/>
        </a:p>
      </dgm:t>
    </dgm:pt>
    <dgm:pt modelId="{2CFA653C-9D11-4683-B32E-334EC841C870}" type="pres">
      <dgm:prSet presAssocID="{4B1C84F8-5788-4B67-BC04-E2D7F1F75E5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7F2D8B-AFE1-4430-86E9-775FF4C63E44}" type="pres">
      <dgm:prSet presAssocID="{0A5657FA-9DF9-4F95-934C-43D1E5043140}" presName="boxAndChildren" presStyleCnt="0"/>
      <dgm:spPr/>
    </dgm:pt>
    <dgm:pt modelId="{C5FD45FD-E5C7-4969-9DF8-5CD73C5816F9}" type="pres">
      <dgm:prSet presAssocID="{0A5657FA-9DF9-4F95-934C-43D1E5043140}" presName="parentTextBox" presStyleLbl="node1" presStyleIdx="0" presStyleCnt="4"/>
      <dgm:spPr/>
      <dgm:t>
        <a:bodyPr/>
        <a:lstStyle/>
        <a:p>
          <a:endParaRPr lang="ru-RU"/>
        </a:p>
      </dgm:t>
    </dgm:pt>
    <dgm:pt modelId="{DBD1E350-3133-48F0-A0FF-B204B9594A79}" type="pres">
      <dgm:prSet presAssocID="{0A5657FA-9DF9-4F95-934C-43D1E5043140}" presName="entireBox" presStyleLbl="node1" presStyleIdx="0" presStyleCnt="4"/>
      <dgm:spPr/>
      <dgm:t>
        <a:bodyPr/>
        <a:lstStyle/>
        <a:p>
          <a:endParaRPr lang="ru-RU"/>
        </a:p>
      </dgm:t>
    </dgm:pt>
    <dgm:pt modelId="{5DC3F193-4D45-4882-8C68-8748F309D3C0}" type="pres">
      <dgm:prSet presAssocID="{0A5657FA-9DF9-4F95-934C-43D1E5043140}" presName="descendantBox" presStyleCnt="0"/>
      <dgm:spPr/>
    </dgm:pt>
    <dgm:pt modelId="{07DF7567-B0D1-4A5B-B506-9400EDE3A53A}" type="pres">
      <dgm:prSet presAssocID="{30E28FAF-5B69-43D8-80CE-50707AC6C0E5}" presName="childTextBox" presStyleLbl="fgAccFollowNode1" presStyleIdx="0" presStyleCnt="4" custFlipHor="1" custScaleX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4EC29-2756-4EA5-A8C0-D727372A47FB}" type="pres">
      <dgm:prSet presAssocID="{264149A9-D349-4E6D-9910-51B21CA3FE14}" presName="sp" presStyleCnt="0"/>
      <dgm:spPr/>
    </dgm:pt>
    <dgm:pt modelId="{0D1ED3F6-3410-4E2D-BC9D-FBFB2EBA0E6A}" type="pres">
      <dgm:prSet presAssocID="{2B6FF004-EBD0-4D7D-AAB8-A85AA78F3282}" presName="arrowAndChildren" presStyleCnt="0"/>
      <dgm:spPr/>
    </dgm:pt>
    <dgm:pt modelId="{770A08B7-0DDC-463C-AC9F-5A3EB1D04068}" type="pres">
      <dgm:prSet presAssocID="{2B6FF004-EBD0-4D7D-AAB8-A85AA78F3282}" presName="parentTextArrow" presStyleLbl="node1" presStyleIdx="0" presStyleCnt="4"/>
      <dgm:spPr/>
      <dgm:t>
        <a:bodyPr/>
        <a:lstStyle/>
        <a:p>
          <a:endParaRPr lang="ru-RU"/>
        </a:p>
      </dgm:t>
    </dgm:pt>
    <dgm:pt modelId="{74C9044F-425A-4C7E-8E7C-268E7091E2FB}" type="pres">
      <dgm:prSet presAssocID="{2B6FF004-EBD0-4D7D-AAB8-A85AA78F3282}" presName="arrow" presStyleLbl="node1" presStyleIdx="1" presStyleCnt="4"/>
      <dgm:spPr/>
      <dgm:t>
        <a:bodyPr/>
        <a:lstStyle/>
        <a:p>
          <a:endParaRPr lang="ru-RU"/>
        </a:p>
      </dgm:t>
    </dgm:pt>
    <dgm:pt modelId="{25EEDE14-987A-4916-BA21-923259C7FAAC}" type="pres">
      <dgm:prSet presAssocID="{2B6FF004-EBD0-4D7D-AAB8-A85AA78F3282}" presName="descendantArrow" presStyleCnt="0"/>
      <dgm:spPr/>
    </dgm:pt>
    <dgm:pt modelId="{4B0E63AE-C56A-42B4-97C1-A214EC05399F}" type="pres">
      <dgm:prSet presAssocID="{47CDDE39-99D7-46DC-8FD7-5AA4706C5EAB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E144F-3EB0-4357-B867-E3F9B5E5111B}" type="pres">
      <dgm:prSet presAssocID="{C91B094F-6003-4AE2-B0E4-75F6C98807F7}" presName="sp" presStyleCnt="0"/>
      <dgm:spPr/>
    </dgm:pt>
    <dgm:pt modelId="{BB04F45C-7579-4DF2-B58F-916173FBD5FE}" type="pres">
      <dgm:prSet presAssocID="{09A7795A-26AC-4139-B161-BBCF126AE4C9}" presName="arrowAndChildren" presStyleCnt="0"/>
      <dgm:spPr/>
    </dgm:pt>
    <dgm:pt modelId="{15DB5E82-0E77-4C60-97AC-54CA4BDE57C0}" type="pres">
      <dgm:prSet presAssocID="{09A7795A-26AC-4139-B161-BBCF126AE4C9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9CF46682-281D-4E05-93F0-43802BA319CF}" type="pres">
      <dgm:prSet presAssocID="{09A7795A-26AC-4139-B161-BBCF126AE4C9}" presName="arrow" presStyleLbl="node1" presStyleIdx="2" presStyleCnt="4"/>
      <dgm:spPr/>
      <dgm:t>
        <a:bodyPr/>
        <a:lstStyle/>
        <a:p>
          <a:endParaRPr lang="ru-RU"/>
        </a:p>
      </dgm:t>
    </dgm:pt>
    <dgm:pt modelId="{E9A14077-5326-4AAB-AA73-F9A150017EC1}" type="pres">
      <dgm:prSet presAssocID="{09A7795A-26AC-4139-B161-BBCF126AE4C9}" presName="descendantArrow" presStyleCnt="0"/>
      <dgm:spPr/>
    </dgm:pt>
    <dgm:pt modelId="{8106424C-0C7B-4CBB-BCC5-4A26163EBAAE}" type="pres">
      <dgm:prSet presAssocID="{D0B87CA2-46E9-43BC-894C-4EDDC3A63A9C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57CFF-9868-405B-A2B5-33DC95AD8F2C}" type="pres">
      <dgm:prSet presAssocID="{E7DDD9EA-789A-48C8-8956-10BC1B6FF74D}" presName="sp" presStyleCnt="0"/>
      <dgm:spPr/>
    </dgm:pt>
    <dgm:pt modelId="{3C569FAE-C508-4BD3-B051-24A083D8C46D}" type="pres">
      <dgm:prSet presAssocID="{A24C0CAE-D3FC-4741-94FE-7E91406A761F}" presName="arrowAndChildren" presStyleCnt="0"/>
      <dgm:spPr/>
    </dgm:pt>
    <dgm:pt modelId="{B7565257-A86C-44CB-8365-48834ECDC026}" type="pres">
      <dgm:prSet presAssocID="{A24C0CAE-D3FC-4741-94FE-7E91406A761F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A9FB05DE-1DBF-460C-A3E9-CE7973F99336}" type="pres">
      <dgm:prSet presAssocID="{A24C0CAE-D3FC-4741-94FE-7E91406A761F}" presName="arrow" presStyleLbl="node1" presStyleIdx="3" presStyleCnt="4"/>
      <dgm:spPr/>
      <dgm:t>
        <a:bodyPr/>
        <a:lstStyle/>
        <a:p>
          <a:endParaRPr lang="ru-RU"/>
        </a:p>
      </dgm:t>
    </dgm:pt>
    <dgm:pt modelId="{7BA07280-5F8A-4645-A8E6-0845C426FEDC}" type="pres">
      <dgm:prSet presAssocID="{A24C0CAE-D3FC-4741-94FE-7E91406A761F}" presName="descendantArrow" presStyleCnt="0"/>
      <dgm:spPr/>
    </dgm:pt>
    <dgm:pt modelId="{4885F49C-5EC2-46E2-B79F-F21ABED4C36D}" type="pres">
      <dgm:prSet presAssocID="{7B827427-6A77-4441-ADE2-460CAFBCA696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37B3E7-A535-4B06-BA8D-4EF3E3775E5D}" type="presOf" srcId="{7B827427-6A77-4441-ADE2-460CAFBCA696}" destId="{4885F49C-5EC2-46E2-B79F-F21ABED4C36D}" srcOrd="0" destOrd="0" presId="urn:microsoft.com/office/officeart/2005/8/layout/process4"/>
    <dgm:cxn modelId="{E95E1C03-4105-4CE7-A72C-37CC104A83B5}" srcId="{2B6FF004-EBD0-4D7D-AAB8-A85AA78F3282}" destId="{47CDDE39-99D7-46DC-8FD7-5AA4706C5EAB}" srcOrd="0" destOrd="0" parTransId="{503DEFEF-D0B3-4918-9A89-91B7E6F4C87A}" sibTransId="{D313DCF8-6478-42B1-8A3A-9E4F26ECEBB3}"/>
    <dgm:cxn modelId="{56B2AD68-F4EA-43A0-A84B-65A31B653FCB}" type="presOf" srcId="{D0B87CA2-46E9-43BC-894C-4EDDC3A63A9C}" destId="{8106424C-0C7B-4CBB-BCC5-4A26163EBAAE}" srcOrd="0" destOrd="0" presId="urn:microsoft.com/office/officeart/2005/8/layout/process4"/>
    <dgm:cxn modelId="{8FDA2A0B-BA7D-4AAB-856A-5944D4E1A399}" type="presOf" srcId="{2B6FF004-EBD0-4D7D-AAB8-A85AA78F3282}" destId="{74C9044F-425A-4C7E-8E7C-268E7091E2FB}" srcOrd="1" destOrd="0" presId="urn:microsoft.com/office/officeart/2005/8/layout/process4"/>
    <dgm:cxn modelId="{0438C2CC-45A9-49F3-A215-E58F31993835}" type="presOf" srcId="{0A5657FA-9DF9-4F95-934C-43D1E5043140}" destId="{C5FD45FD-E5C7-4969-9DF8-5CD73C5816F9}" srcOrd="0" destOrd="0" presId="urn:microsoft.com/office/officeart/2005/8/layout/process4"/>
    <dgm:cxn modelId="{B94EABA2-4149-459A-9E91-3DDD4C218E79}" type="presOf" srcId="{09A7795A-26AC-4139-B161-BBCF126AE4C9}" destId="{15DB5E82-0E77-4C60-97AC-54CA4BDE57C0}" srcOrd="0" destOrd="0" presId="urn:microsoft.com/office/officeart/2005/8/layout/process4"/>
    <dgm:cxn modelId="{B8204A80-E78F-4A85-B415-B70708155350}" srcId="{4B1C84F8-5788-4B67-BC04-E2D7F1F75E56}" destId="{A24C0CAE-D3FC-4741-94FE-7E91406A761F}" srcOrd="0" destOrd="0" parTransId="{E96FE74D-7BED-4B96-81D2-248C19308A7C}" sibTransId="{E7DDD9EA-789A-48C8-8956-10BC1B6FF74D}"/>
    <dgm:cxn modelId="{25AC3FEB-766C-4BFB-9986-B95042FFA80D}" srcId="{4B1C84F8-5788-4B67-BC04-E2D7F1F75E56}" destId="{09A7795A-26AC-4139-B161-BBCF126AE4C9}" srcOrd="1" destOrd="0" parTransId="{DD4C438D-6808-4E6E-9C1D-F81824B5340F}" sibTransId="{C91B094F-6003-4AE2-B0E4-75F6C98807F7}"/>
    <dgm:cxn modelId="{F1800C25-425D-4D3C-8F8F-DBAB14633F66}" type="presOf" srcId="{A24C0CAE-D3FC-4741-94FE-7E91406A761F}" destId="{B7565257-A86C-44CB-8365-48834ECDC026}" srcOrd="0" destOrd="0" presId="urn:microsoft.com/office/officeart/2005/8/layout/process4"/>
    <dgm:cxn modelId="{B9806317-F97A-49A1-B6CD-FD18FCC746A1}" type="presOf" srcId="{0A5657FA-9DF9-4F95-934C-43D1E5043140}" destId="{DBD1E350-3133-48F0-A0FF-B204B9594A79}" srcOrd="1" destOrd="0" presId="urn:microsoft.com/office/officeart/2005/8/layout/process4"/>
    <dgm:cxn modelId="{B69FF1A9-93F8-4C50-9D1F-758B85460C5C}" type="presOf" srcId="{A24C0CAE-D3FC-4741-94FE-7E91406A761F}" destId="{A9FB05DE-1DBF-460C-A3E9-CE7973F99336}" srcOrd="1" destOrd="0" presId="urn:microsoft.com/office/officeart/2005/8/layout/process4"/>
    <dgm:cxn modelId="{9C4B00D4-4F90-41F9-9241-568DFBE14B5B}" type="presOf" srcId="{4B1C84F8-5788-4B67-BC04-E2D7F1F75E56}" destId="{2CFA653C-9D11-4683-B32E-334EC841C870}" srcOrd="0" destOrd="0" presId="urn:microsoft.com/office/officeart/2005/8/layout/process4"/>
    <dgm:cxn modelId="{4DFE9A2B-A29D-4502-874E-BB88E9E3B61A}" type="presOf" srcId="{09A7795A-26AC-4139-B161-BBCF126AE4C9}" destId="{9CF46682-281D-4E05-93F0-43802BA319CF}" srcOrd="1" destOrd="0" presId="urn:microsoft.com/office/officeart/2005/8/layout/process4"/>
    <dgm:cxn modelId="{FCE7DFCE-8733-4949-B566-F73DB54400EC}" type="presOf" srcId="{47CDDE39-99D7-46DC-8FD7-5AA4706C5EAB}" destId="{4B0E63AE-C56A-42B4-97C1-A214EC05399F}" srcOrd="0" destOrd="0" presId="urn:microsoft.com/office/officeart/2005/8/layout/process4"/>
    <dgm:cxn modelId="{C06F5257-20E4-400F-8784-10B10F4B14BB}" srcId="{0A5657FA-9DF9-4F95-934C-43D1E5043140}" destId="{30E28FAF-5B69-43D8-80CE-50707AC6C0E5}" srcOrd="0" destOrd="0" parTransId="{4EB1CA7F-3A9F-4300-8B70-78E061B7DA89}" sibTransId="{0CEF7772-90C6-411D-BDBC-393E7E0708F0}"/>
    <dgm:cxn modelId="{45C2223B-1674-4AEC-A4A6-8430873CF9E0}" srcId="{4B1C84F8-5788-4B67-BC04-E2D7F1F75E56}" destId="{2B6FF004-EBD0-4D7D-AAB8-A85AA78F3282}" srcOrd="2" destOrd="0" parTransId="{C31ADDA9-FB31-49B0-B1A3-4FEC5AACC122}" sibTransId="{264149A9-D349-4E6D-9910-51B21CA3FE14}"/>
    <dgm:cxn modelId="{6CF310E3-EB5D-4780-9D6C-7564413BBA21}" type="presOf" srcId="{2B6FF004-EBD0-4D7D-AAB8-A85AA78F3282}" destId="{770A08B7-0DDC-463C-AC9F-5A3EB1D04068}" srcOrd="0" destOrd="0" presId="urn:microsoft.com/office/officeart/2005/8/layout/process4"/>
    <dgm:cxn modelId="{7693B149-9250-4964-A047-7D8484C4924E}" srcId="{4B1C84F8-5788-4B67-BC04-E2D7F1F75E56}" destId="{0A5657FA-9DF9-4F95-934C-43D1E5043140}" srcOrd="3" destOrd="0" parTransId="{535830B2-F4E8-4C06-850C-C5DDAD7892F2}" sibTransId="{E7D3E2E9-51D3-4FAE-9DEA-6D865A473D16}"/>
    <dgm:cxn modelId="{3F56AFB8-EB09-46FA-8B44-A1372AE44DE6}" srcId="{A24C0CAE-D3FC-4741-94FE-7E91406A761F}" destId="{7B827427-6A77-4441-ADE2-460CAFBCA696}" srcOrd="0" destOrd="0" parTransId="{5FDDCDF0-71C6-49E3-A6E7-84C94AE31079}" sibTransId="{378AF4C0-1054-4983-BC56-C0228C0FD65F}"/>
    <dgm:cxn modelId="{271155A0-53E1-443C-8784-A836216D04FE}" srcId="{09A7795A-26AC-4139-B161-BBCF126AE4C9}" destId="{D0B87CA2-46E9-43BC-894C-4EDDC3A63A9C}" srcOrd="0" destOrd="0" parTransId="{E23FADC7-2E22-4C65-B2F0-26559AABC308}" sibTransId="{BF83C038-B078-454C-8852-1726E3224362}"/>
    <dgm:cxn modelId="{9490A65F-5DEE-47F3-9E46-19D610815033}" type="presOf" srcId="{30E28FAF-5B69-43D8-80CE-50707AC6C0E5}" destId="{07DF7567-B0D1-4A5B-B506-9400EDE3A53A}" srcOrd="0" destOrd="0" presId="urn:microsoft.com/office/officeart/2005/8/layout/process4"/>
    <dgm:cxn modelId="{76874E2A-6F63-4927-8492-EBD4A023FE5C}" type="presParOf" srcId="{2CFA653C-9D11-4683-B32E-334EC841C870}" destId="{A67F2D8B-AFE1-4430-86E9-775FF4C63E44}" srcOrd="0" destOrd="0" presId="urn:microsoft.com/office/officeart/2005/8/layout/process4"/>
    <dgm:cxn modelId="{B90B6177-D71D-4528-88DB-95792DB32E3E}" type="presParOf" srcId="{A67F2D8B-AFE1-4430-86E9-775FF4C63E44}" destId="{C5FD45FD-E5C7-4969-9DF8-5CD73C5816F9}" srcOrd="0" destOrd="0" presId="urn:microsoft.com/office/officeart/2005/8/layout/process4"/>
    <dgm:cxn modelId="{FE9BAF9F-F04B-42BF-9A5E-51A72F00C8D7}" type="presParOf" srcId="{A67F2D8B-AFE1-4430-86E9-775FF4C63E44}" destId="{DBD1E350-3133-48F0-A0FF-B204B9594A79}" srcOrd="1" destOrd="0" presId="urn:microsoft.com/office/officeart/2005/8/layout/process4"/>
    <dgm:cxn modelId="{A36A2DA8-6901-453D-A981-14F9AB816162}" type="presParOf" srcId="{A67F2D8B-AFE1-4430-86E9-775FF4C63E44}" destId="{5DC3F193-4D45-4882-8C68-8748F309D3C0}" srcOrd="2" destOrd="0" presId="urn:microsoft.com/office/officeart/2005/8/layout/process4"/>
    <dgm:cxn modelId="{EB82641D-82E8-443F-997F-288045F0A386}" type="presParOf" srcId="{5DC3F193-4D45-4882-8C68-8748F309D3C0}" destId="{07DF7567-B0D1-4A5B-B506-9400EDE3A53A}" srcOrd="0" destOrd="0" presId="urn:microsoft.com/office/officeart/2005/8/layout/process4"/>
    <dgm:cxn modelId="{DE814E87-E231-47B6-932D-93918027A8AF}" type="presParOf" srcId="{2CFA653C-9D11-4683-B32E-334EC841C870}" destId="{33B4EC29-2756-4EA5-A8C0-D727372A47FB}" srcOrd="1" destOrd="0" presId="urn:microsoft.com/office/officeart/2005/8/layout/process4"/>
    <dgm:cxn modelId="{198B26B0-45A3-45A0-B1D6-34A1D27C9C27}" type="presParOf" srcId="{2CFA653C-9D11-4683-B32E-334EC841C870}" destId="{0D1ED3F6-3410-4E2D-BC9D-FBFB2EBA0E6A}" srcOrd="2" destOrd="0" presId="urn:microsoft.com/office/officeart/2005/8/layout/process4"/>
    <dgm:cxn modelId="{43845F7A-3C39-4E35-BE7A-85DE6EF0312C}" type="presParOf" srcId="{0D1ED3F6-3410-4E2D-BC9D-FBFB2EBA0E6A}" destId="{770A08B7-0DDC-463C-AC9F-5A3EB1D04068}" srcOrd="0" destOrd="0" presId="urn:microsoft.com/office/officeart/2005/8/layout/process4"/>
    <dgm:cxn modelId="{0C69518C-005F-41F7-BA1B-969CB3A5D0B4}" type="presParOf" srcId="{0D1ED3F6-3410-4E2D-BC9D-FBFB2EBA0E6A}" destId="{74C9044F-425A-4C7E-8E7C-268E7091E2FB}" srcOrd="1" destOrd="0" presId="urn:microsoft.com/office/officeart/2005/8/layout/process4"/>
    <dgm:cxn modelId="{34FE45E2-5865-4997-B9F1-DA5BF562988C}" type="presParOf" srcId="{0D1ED3F6-3410-4E2D-BC9D-FBFB2EBA0E6A}" destId="{25EEDE14-987A-4916-BA21-923259C7FAAC}" srcOrd="2" destOrd="0" presId="urn:microsoft.com/office/officeart/2005/8/layout/process4"/>
    <dgm:cxn modelId="{0D04C044-993B-4CAF-A591-BC9FC196A43D}" type="presParOf" srcId="{25EEDE14-987A-4916-BA21-923259C7FAAC}" destId="{4B0E63AE-C56A-42B4-97C1-A214EC05399F}" srcOrd="0" destOrd="0" presId="urn:microsoft.com/office/officeart/2005/8/layout/process4"/>
    <dgm:cxn modelId="{DD7A00DB-1D9C-4B09-9732-01062F6B882A}" type="presParOf" srcId="{2CFA653C-9D11-4683-B32E-334EC841C870}" destId="{B96E144F-3EB0-4357-B867-E3F9B5E5111B}" srcOrd="3" destOrd="0" presId="urn:microsoft.com/office/officeart/2005/8/layout/process4"/>
    <dgm:cxn modelId="{1DFDC3EE-D20F-4AE2-9E1B-565E1B12BB88}" type="presParOf" srcId="{2CFA653C-9D11-4683-B32E-334EC841C870}" destId="{BB04F45C-7579-4DF2-B58F-916173FBD5FE}" srcOrd="4" destOrd="0" presId="urn:microsoft.com/office/officeart/2005/8/layout/process4"/>
    <dgm:cxn modelId="{E819FCFD-0A2C-4883-B547-5E492968BD01}" type="presParOf" srcId="{BB04F45C-7579-4DF2-B58F-916173FBD5FE}" destId="{15DB5E82-0E77-4C60-97AC-54CA4BDE57C0}" srcOrd="0" destOrd="0" presId="urn:microsoft.com/office/officeart/2005/8/layout/process4"/>
    <dgm:cxn modelId="{809950C9-D057-420A-A26C-74DEC4DDD87E}" type="presParOf" srcId="{BB04F45C-7579-4DF2-B58F-916173FBD5FE}" destId="{9CF46682-281D-4E05-93F0-43802BA319CF}" srcOrd="1" destOrd="0" presId="urn:microsoft.com/office/officeart/2005/8/layout/process4"/>
    <dgm:cxn modelId="{74CAC0A8-0A83-44E5-8785-D07C766F502F}" type="presParOf" srcId="{BB04F45C-7579-4DF2-B58F-916173FBD5FE}" destId="{E9A14077-5326-4AAB-AA73-F9A150017EC1}" srcOrd="2" destOrd="0" presId="urn:microsoft.com/office/officeart/2005/8/layout/process4"/>
    <dgm:cxn modelId="{63A11816-6AC1-4C61-895B-F910DEAFB742}" type="presParOf" srcId="{E9A14077-5326-4AAB-AA73-F9A150017EC1}" destId="{8106424C-0C7B-4CBB-BCC5-4A26163EBAAE}" srcOrd="0" destOrd="0" presId="urn:microsoft.com/office/officeart/2005/8/layout/process4"/>
    <dgm:cxn modelId="{B6B5763C-E191-4F83-84AE-33805BE8FCE2}" type="presParOf" srcId="{2CFA653C-9D11-4683-B32E-334EC841C870}" destId="{A1157CFF-9868-405B-A2B5-33DC95AD8F2C}" srcOrd="5" destOrd="0" presId="urn:microsoft.com/office/officeart/2005/8/layout/process4"/>
    <dgm:cxn modelId="{76634A29-CDB3-4AA9-BA4A-183F61A7C326}" type="presParOf" srcId="{2CFA653C-9D11-4683-B32E-334EC841C870}" destId="{3C569FAE-C508-4BD3-B051-24A083D8C46D}" srcOrd="6" destOrd="0" presId="urn:microsoft.com/office/officeart/2005/8/layout/process4"/>
    <dgm:cxn modelId="{B6A71877-93C1-4258-971F-317E98A9DDF8}" type="presParOf" srcId="{3C569FAE-C508-4BD3-B051-24A083D8C46D}" destId="{B7565257-A86C-44CB-8365-48834ECDC026}" srcOrd="0" destOrd="0" presId="urn:microsoft.com/office/officeart/2005/8/layout/process4"/>
    <dgm:cxn modelId="{1528F536-7C3F-43C4-9388-C8969A9BA457}" type="presParOf" srcId="{3C569FAE-C508-4BD3-B051-24A083D8C46D}" destId="{A9FB05DE-1DBF-460C-A3E9-CE7973F99336}" srcOrd="1" destOrd="0" presId="urn:microsoft.com/office/officeart/2005/8/layout/process4"/>
    <dgm:cxn modelId="{713EEB47-040A-47C8-B65B-2EB5B45EAA31}" type="presParOf" srcId="{3C569FAE-C508-4BD3-B051-24A083D8C46D}" destId="{7BA07280-5F8A-4645-A8E6-0845C426FEDC}" srcOrd="2" destOrd="0" presId="urn:microsoft.com/office/officeart/2005/8/layout/process4"/>
    <dgm:cxn modelId="{6FBD4C89-EB5C-43EB-8AA8-89A58A871AF8}" type="presParOf" srcId="{7BA07280-5F8A-4645-A8E6-0845C426FEDC}" destId="{4885F49C-5EC2-46E2-B79F-F21ABED4C36D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66B9-4BDA-4C96-8129-2D5B428C7DCD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4887-9964-4BFD-8070-EABF63D34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66B9-4BDA-4C96-8129-2D5B428C7DCD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4887-9964-4BFD-8070-EABF63D34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66B9-4BDA-4C96-8129-2D5B428C7DCD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4887-9964-4BFD-8070-EABF63D34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66B9-4BDA-4C96-8129-2D5B428C7DCD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4887-9964-4BFD-8070-EABF63D34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66B9-4BDA-4C96-8129-2D5B428C7DCD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4887-9964-4BFD-8070-EABF63D34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66B9-4BDA-4C96-8129-2D5B428C7DCD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4887-9964-4BFD-8070-EABF63D34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66B9-4BDA-4C96-8129-2D5B428C7DCD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4887-9964-4BFD-8070-EABF63D34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66B9-4BDA-4C96-8129-2D5B428C7DCD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4887-9964-4BFD-8070-EABF63D34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66B9-4BDA-4C96-8129-2D5B428C7DCD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4887-9964-4BFD-8070-EABF63D34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66B9-4BDA-4C96-8129-2D5B428C7DCD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4887-9964-4BFD-8070-EABF63D34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66B9-4BDA-4C96-8129-2D5B428C7DCD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4887-9964-4BFD-8070-EABF63D34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266B9-4BDA-4C96-8129-2D5B428C7DCD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14887-9964-4BFD-8070-EABF63D34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rya.ru/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tambovlib.ru/index.php?view=projects.pobeda.lisin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хохлом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Picture 2" descr="Картинка 29 из 68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2492896"/>
            <a:ext cx="1043608" cy="744875"/>
          </a:xfrm>
          <a:prstGeom prst="rect">
            <a:avLst/>
          </a:prstGeom>
          <a:noFill/>
        </p:spPr>
      </p:pic>
      <p:pic>
        <p:nvPicPr>
          <p:cNvPr id="25" name="Picture 2" descr="Картинка 29 из 68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86322"/>
            <a:ext cx="1043608" cy="744875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611560" y="1844824"/>
            <a:ext cx="813690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      </a:t>
            </a:r>
          </a:p>
        </p:txBody>
      </p:sp>
      <p:sp>
        <p:nvSpPr>
          <p:cNvPr id="30" name="Волна 29"/>
          <p:cNvSpPr/>
          <p:nvPr/>
        </p:nvSpPr>
        <p:spPr>
          <a:xfrm>
            <a:off x="1285852" y="285728"/>
            <a:ext cx="6572296" cy="3986234"/>
          </a:xfrm>
          <a:prstGeom prst="wave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Языковые </a:t>
            </a: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текстообразующие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 средства фольклорных песен Тамбовского края</a:t>
            </a:r>
          </a:p>
          <a:p>
            <a:pPr algn="ctr"/>
            <a:r>
              <a:rPr lang="ru-RU" sz="2400" b="1" i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Научно-исследовательский проект</a:t>
            </a:r>
            <a:endParaRPr lang="ru-RU" sz="2400" b="1" i="1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31" name="Волна 30"/>
          <p:cNvSpPr/>
          <p:nvPr/>
        </p:nvSpPr>
        <p:spPr>
          <a:xfrm>
            <a:off x="2786050" y="4071942"/>
            <a:ext cx="5072098" cy="2557474"/>
          </a:xfrm>
          <a:prstGeom prst="wave">
            <a:avLst>
              <a:gd name="adj1" fmla="val 12500"/>
              <a:gd name="adj2" fmla="val 0"/>
            </a:avLst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Авторы: 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Владислав </a:t>
            </a:r>
            <a:r>
              <a:rPr lang="ru-RU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Зубаиров,Михаил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Ширшов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</a:p>
          <a:p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фольклорная группа «Забава», обучающиеся </a:t>
            </a:r>
          </a:p>
          <a:p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«Д» класса МБОУ «Гимназия» г. Моршанска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 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классов </a:t>
            </a:r>
          </a:p>
          <a:p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Ирина Анатольевна </a:t>
            </a:r>
            <a:r>
              <a:rPr lang="ru-RU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Лингард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143372" y="6357958"/>
            <a:ext cx="833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 г.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Календарные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обрядовые песни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1538" y="1571612"/>
            <a:ext cx="3786214" cy="271464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Колядка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величальная песня, песня-заклинание благополучия в грядущем году </a:t>
            </a:r>
          </a:p>
          <a:p>
            <a:pPr algn="ctr"/>
            <a:endParaRPr lang="ru-RU" dirty="0"/>
          </a:p>
        </p:txBody>
      </p:sp>
      <p:pic>
        <p:nvPicPr>
          <p:cNvPr id="13313" name="Picture 1" descr="G:\AutoPlay\FOTO\004 Изображени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3" y="4054082"/>
            <a:ext cx="3357587" cy="251819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714876" y="4357694"/>
            <a:ext cx="33350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Овсень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близкое</a:t>
            </a: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слову «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овесень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</a:t>
            </a: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означает </a:t>
            </a: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весеннее время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5" name="Picture 3" descr="G:\AutoPlay\FOTO\011 Изображени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571612"/>
            <a:ext cx="3312588" cy="2484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42976" y="642918"/>
            <a:ext cx="6858048" cy="592935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«Коляда,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Маляда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Ты, хозяюшка, подай,</a:t>
            </a:r>
          </a:p>
          <a:p>
            <a:pPr marL="3584575" indent="-3584575"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Ты, сударушка, подай»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(обращения).</a:t>
            </a:r>
          </a:p>
          <a:p>
            <a:pPr marL="3584575" indent="-3584575" algn="l"/>
            <a:endParaRPr lang="ru-RU" dirty="0" smtClean="0">
              <a:solidFill>
                <a:schemeClr val="tx1"/>
              </a:solidFill>
            </a:endParaRPr>
          </a:p>
          <a:p>
            <a:pPr marL="3317875" indent="-3317875"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«Ай, люли, ай люли»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(эмоциональные междометия)</a:t>
            </a:r>
          </a:p>
          <a:p>
            <a:pPr marL="3317875" indent="-3317875" algn="l"/>
            <a:endParaRPr lang="ru-RU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«Заинька, зайка, беленький, серенький, замочки»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(продуктивные суффиксы)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4929190" y="4500570"/>
            <a:ext cx="357190" cy="285752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286380" y="4500570"/>
            <a:ext cx="428628" cy="285752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1857356" y="5072074"/>
            <a:ext cx="500066" cy="214314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285984" y="5072074"/>
            <a:ext cx="428628" cy="214314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1857356" y="4500570"/>
            <a:ext cx="428628" cy="285752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285984" y="4500570"/>
            <a:ext cx="428628" cy="285752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V="1">
            <a:off x="3714744" y="4643446"/>
            <a:ext cx="214314" cy="7143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3643306" y="4643446"/>
            <a:ext cx="214314" cy="7143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V="1">
            <a:off x="4429124" y="5143512"/>
            <a:ext cx="214314" cy="7143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 flipH="1" flipV="1">
            <a:off x="4357686" y="5143512"/>
            <a:ext cx="214314" cy="7143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1428728" y="1142984"/>
            <a:ext cx="1357322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2928926" y="1142984"/>
            <a:ext cx="1357322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1857356" y="1714488"/>
            <a:ext cx="1714512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1928794" y="2285992"/>
            <a:ext cx="1857388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1428728" y="3429000"/>
            <a:ext cx="428628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3286116" y="3429000"/>
            <a:ext cx="357190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Семейные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обрядовые песни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071538" y="1643050"/>
            <a:ext cx="6929486" cy="2143140"/>
          </a:xfrm>
        </p:spPr>
        <p:txBody>
          <a:bodyPr>
            <a:normAutofit lnSpcReduction="10000"/>
          </a:bodyPr>
          <a:lstStyle/>
          <a:p>
            <a:pPr algn="ctr"/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песни украшали свадьбу и делали ее памятным событием в жизни человека. Часто образ невесты сравнивается с лебедью или уткой, а сокол – жених.</a:t>
            </a:r>
          </a:p>
          <a:p>
            <a:endParaRPr lang="ru-RU" dirty="0"/>
          </a:p>
        </p:txBody>
      </p:sp>
      <p:pic>
        <p:nvPicPr>
          <p:cNvPr id="12289" name="Picture 1" descr="G:\клуб\IMG_05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142976" y="3706400"/>
            <a:ext cx="3357585" cy="2518189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12290" name="Picture 2" descr="G:\клуб\IMG_05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696892"/>
            <a:ext cx="3357586" cy="2518190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142976" y="357166"/>
            <a:ext cx="7000924" cy="5857916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кто у нас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нежанатый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Ой,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лёли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нежанатый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нас Ваня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нежанатый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(Эпифора,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 </a:t>
            </a: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Ой,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лёли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нежанатый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 в конце строк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на что яму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жаница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Ой,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лёли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ой,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жаница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Яво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так любят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дявицы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3495675" indent="-3495675" algn="l">
              <a:lnSpc>
                <a:spcPct val="15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Ой,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лёли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ой,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дявицы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(Диалектные слова)</a:t>
            </a:r>
          </a:p>
          <a:p>
            <a:pPr marL="3495675" indent="-3495675" algn="l">
              <a:lnSpc>
                <a:spcPct val="15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Ой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эмоциональное междометие</a:t>
            </a:r>
          </a:p>
          <a:p>
            <a:pPr marL="3495675" indent="-3495675" algn="l">
              <a:lnSpc>
                <a:spcPct val="150000"/>
              </a:lnSpc>
              <a:spcBef>
                <a:spcPts val="0"/>
              </a:spcBef>
            </a:pPr>
            <a:endParaRPr lang="ru-RU" sz="28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95675" indent="-3495675" algn="l">
              <a:lnSpc>
                <a:spcPct val="150000"/>
              </a:lnSpc>
              <a:spcBef>
                <a:spcPts val="0"/>
              </a:spcBef>
            </a:pP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000364" y="928670"/>
            <a:ext cx="1643074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714612" y="1571612"/>
            <a:ext cx="1643074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000364" y="2214554"/>
            <a:ext cx="1571636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786050" y="2857496"/>
            <a:ext cx="1643074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214678" y="3500438"/>
            <a:ext cx="1143008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71736" y="3500438"/>
            <a:ext cx="428628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357554" y="4143380"/>
            <a:ext cx="1143008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285852" y="4786322"/>
            <a:ext cx="428628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500430" y="4786322"/>
            <a:ext cx="1143008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357554" y="5429264"/>
            <a:ext cx="1143008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285852" y="6000768"/>
            <a:ext cx="357190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000924" cy="1143000"/>
          </a:xfrm>
        </p:spPr>
        <p:txBody>
          <a:bodyPr>
            <a:norm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Колыбельные песни</a:t>
            </a:r>
            <a:endParaRPr lang="ru-RU" dirty="0"/>
          </a:p>
        </p:txBody>
      </p:sp>
      <p:pic>
        <p:nvPicPr>
          <p:cNvPr id="11270" name="Picture 6" descr="F:\ФОТО УЧИТЕЛЕЙ, ШКОЛЫ №5\Поделки для школы\2409201126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1785926"/>
            <a:ext cx="3107552" cy="4143404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000100" y="1285860"/>
            <a:ext cx="3929090" cy="5357850"/>
          </a:xfrm>
        </p:spPr>
        <p:txBody>
          <a:bodyPr>
            <a:normAutofit fontScale="85000" lnSpcReduction="20000"/>
          </a:bodyPr>
          <a:lstStyle/>
          <a:p>
            <a:pPr marL="0" indent="354013">
              <a:buNone/>
            </a:pP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Красота, или, как говорят в северных деревнях,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узорица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открывается в старинных колыбельных песнях. Они наполнены материнской любовью. </a:t>
            </a:r>
          </a:p>
          <a:p>
            <a:pPr marL="0" indent="354013">
              <a:buNone/>
            </a:pP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еще детей тешили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пестушками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потешками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Иногда няньки пели песенки и более сложного содержания – прибаутки, маленькие сказочки.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500042"/>
            <a:ext cx="6715172" cy="562612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«Комар баню топил», «муха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парилася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Аллегория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человеческие качества раскрываются в поведении животных)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«Ой-ёй-ёй»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(группа эмоциональных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междометий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«Портки»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Просторечное слово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Морфологическая особенность – нет ед.ч.)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000924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Традиционные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лирические песни </a:t>
            </a:r>
            <a:endParaRPr lang="ru-RU" dirty="0"/>
          </a:p>
        </p:txBody>
      </p:sp>
      <p:pic>
        <p:nvPicPr>
          <p:cNvPr id="10242" name="Picture 2" descr="G:\AutoPlay\FOTO\028 Изображ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786058"/>
            <a:ext cx="4951969" cy="3713977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000100" y="1500174"/>
            <a:ext cx="71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Песни медленные, протяжные, песни-раздумья.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этих песен свой стиль, свои иносказания, свои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приемы рассказа. Язык песен поэтичен.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28604"/>
            <a:ext cx="7643866" cy="6215106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У бабушки был козел, у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Варварушки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другой.</a:t>
            </a:r>
          </a:p>
          <a:p>
            <a:pPr>
              <a:buNone/>
            </a:pP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Тинь-тиль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Варварушки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другой.</a:t>
            </a:r>
          </a:p>
          <a:p>
            <a:pPr lvl="0"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Отпросился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козялок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 бабушки во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лясок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Тинь-тиль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бабушки во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лясок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               </a:t>
            </a:r>
            <a:r>
              <a:rPr lang="ru-RU" sz="2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(Диалектизмы)</a:t>
            </a:r>
            <a:endParaRPr lang="ru-RU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Пошел наш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козялок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горам, по долам.</a:t>
            </a:r>
          </a:p>
          <a:p>
            <a:pPr>
              <a:buNone/>
            </a:pP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Тинь-тиль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горам, по долам.</a:t>
            </a:r>
          </a:p>
          <a:p>
            <a:pPr lvl="0"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Навстречу козлу идет серый волк,</a:t>
            </a:r>
          </a:p>
          <a:p>
            <a:pPr>
              <a:buNone/>
            </a:pP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Тинь-тиль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Идет серый волк.</a:t>
            </a:r>
          </a:p>
          <a:p>
            <a:pPr lvl="0"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Ну, давай-ка козел, мы поборемся </a:t>
            </a:r>
            <a:r>
              <a:rPr lang="ru-RU" sz="2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(Междометие)</a:t>
            </a:r>
            <a:endParaRPr lang="ru-RU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Тинь-тиль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винтель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Уговоримся…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000364" y="2000240"/>
            <a:ext cx="1071570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86446" y="2000240"/>
            <a:ext cx="1071570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714612" y="2786058"/>
            <a:ext cx="1143008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000364" y="3214686"/>
            <a:ext cx="1071570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357290" y="5572140"/>
            <a:ext cx="357190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000924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Шуточные, сатирические,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частушки, припевки… </a:t>
            </a:r>
            <a:endParaRPr lang="ru-RU" dirty="0"/>
          </a:p>
        </p:txBody>
      </p:sp>
      <p:pic>
        <p:nvPicPr>
          <p:cNvPr id="5" name="Picture 2" descr="F:\Фото ДК\Фото для портф\Image4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1571612"/>
            <a:ext cx="5536553" cy="3721352"/>
          </a:xfrm>
          <a:prstGeom prst="rect">
            <a:avLst/>
          </a:prstGeom>
          <a:noFill/>
          <a:ln>
            <a:solidFill>
              <a:srgbClr val="0066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31750"/>
          </a:effectLst>
        </p:spPr>
      </p:pic>
      <p:sp>
        <p:nvSpPr>
          <p:cNvPr id="6" name="TextBox 5"/>
          <p:cNvSpPr txBox="1"/>
          <p:nvPr/>
        </p:nvSpPr>
        <p:spPr>
          <a:xfrm>
            <a:off x="1071538" y="5357826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2563"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частушек не обходились ни одни посиделки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вечорки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Песни нижут, как на нить свои строчки. Каждая строка глубоко содержательна.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14290"/>
            <a:ext cx="7000924" cy="664371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«Мы – веселые ребята,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нигде не пропадем.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надо – мы станцуем,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надо – мы споем»</a:t>
            </a:r>
            <a:r>
              <a:rPr lang="ru-RU" sz="33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3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повторение слов в начале строк –</a:t>
            </a:r>
            <a:r>
              <a:rPr lang="ru-RU" sz="31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анафора)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33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 пошли, пошли, пошли…»</a:t>
            </a:r>
            <a:r>
              <a:rPr lang="ru-RU" sz="33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(лексический повтор)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33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«Девка легче пуха» </a:t>
            </a:r>
            <a:r>
              <a:rPr lang="ru-RU" sz="31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(литота, преуменьшение)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33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«Ты большой, я – маленький» </a:t>
            </a:r>
            <a:r>
              <a:rPr lang="ru-RU" sz="31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(антонимы)</a:t>
            </a:r>
            <a:endParaRPr lang="ru-RU" sz="31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частушках много </a:t>
            </a:r>
            <a:r>
              <a:rPr lang="ru-RU" sz="31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распространенных и нераспространенных предложений.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Используется много </a:t>
            </a:r>
            <a:r>
              <a:rPr lang="ru-RU" sz="31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частиц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да, не, давай.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571503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Творческое название проекта: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071934" y="1285860"/>
            <a:ext cx="3714776" cy="5286412"/>
          </a:xfrm>
        </p:spPr>
        <p:txBody>
          <a:bodyPr>
            <a:normAutofit fontScale="85000" lnSpcReduction="20000"/>
          </a:bodyPr>
          <a:lstStyle/>
          <a:p>
            <a:pPr indent="530225" algn="just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Говорят: «Песню сыграть – что живой водицы глотнуть…»</a:t>
            </a:r>
          </a:p>
          <a:p>
            <a:pPr indent="530225" algn="just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Искусство народа, или фольклор (от английского слова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folklore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«народное знание», «народная мудрость») связано с жизнью, бесконечно прекрасно.</a:t>
            </a:r>
          </a:p>
          <a:p>
            <a:pPr indent="530225" algn="just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 каждого народа неповторим, так же, как его история, обычаи, культура. </a:t>
            </a:r>
          </a:p>
          <a:p>
            <a:pPr algn="just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500042"/>
            <a:ext cx="535784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«Живая вода»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2" name="Picture 2" descr="http://www.perunica.ru/uploads/posts/2011-12/1324733738_0482acd4bd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2562225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Жанровые песни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(игровые, хороводные) </a:t>
            </a:r>
            <a:endParaRPr lang="ru-RU" dirty="0"/>
          </a:p>
        </p:txBody>
      </p:sp>
      <p:pic>
        <p:nvPicPr>
          <p:cNvPr id="8193" name="Picture 1" descr="C:\Documents and Settings\WINXP\Рабочий стол\IMG_05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643438" y="4000504"/>
            <a:ext cx="3251200" cy="2438400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8194" name="Picture 2" descr="C:\Documents and Settings\WINXP\Рабочий стол\IMG_05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4000504"/>
            <a:ext cx="3251200" cy="2438400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214414" y="1571612"/>
            <a:ext cx="69294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Игровые песни, где пение вне игры лишается всякого смысла.</a:t>
            </a:r>
          </a:p>
          <a:p>
            <a:pPr indent="354013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Хороводы начинали водить, как только с полей сходил снег. Ни один праздник не обходился без хоровода. Настоящая хороводная песня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исполня-ется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только как игровая.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214414" y="571480"/>
            <a:ext cx="6858048" cy="6000792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«Лебедь белая»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(метафора, </a:t>
            </a: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лебедью сравнивается девушка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«Полонить»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покорить, взять в плен. Старинное слово,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архаизм)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«Орешина чернобровая»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(эпитет)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Лаковы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сапожки,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золоты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сережки»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(эпитеты, </a:t>
            </a: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выраженные усеченными прилагательными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«Величает», «не тори»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устаревшие слова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архаизмы)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«Плису на капот», «бархату на салоп»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капот, салоп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историзмы)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357554" y="2857496"/>
            <a:ext cx="2286016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500166" y="3357562"/>
            <a:ext cx="1428760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714876" y="3357562"/>
            <a:ext cx="1285884" cy="158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Научная новизна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7000924" cy="4525963"/>
          </a:xfrm>
        </p:spPr>
        <p:txBody>
          <a:bodyPr/>
          <a:lstStyle/>
          <a:p>
            <a:pPr marL="0" indent="365125" algn="just">
              <a:buNone/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Старинные песни пели наши бабушки, не зная грамоты. И музыке эти бабушки никогда не учились. Но тексты песен не просто экзотичны для современного человека. Благодаря им можно изучать лексику и другие языковые средства родного языка. 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Теоретическая и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практическая значимость: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7000924" cy="45259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во-первых, мы нашли уникальный этнографический материал, по которому можно наблюдать историю нескольких эпох родного края; 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во-вторых, песенный фольклор может стать частью урока или внеклассного мероприятия; 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в-третьих, у нас появилась возможность изучать русский язык по-новому.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Вывод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214414" y="4643446"/>
            <a:ext cx="6858048" cy="14827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Песенный фольклор богат языковыми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текстообразующими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средствами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8" name="Picture 3" descr="F:\ФОТО УЧИТЕЛЕЙ, ШКОЛЫ №5\Рождественские посиделки 2013\Святки - Лингард\детсад № 16\100CANON\IMG_597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500174"/>
            <a:ext cx="3216164" cy="2428892"/>
          </a:xfrm>
          <a:prstGeom prst="rect">
            <a:avLst/>
          </a:prstGeom>
          <a:noFill/>
          <a:ln>
            <a:solidFill>
              <a:srgbClr val="0066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" name="Picture 3" descr="F:\ФОТО УЧИТЕЛЕЙ, ШКОЛЫ №5\Рождественские посиделки 2013\Святки - Лингард\IMG_39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500174"/>
            <a:ext cx="3238522" cy="2428892"/>
          </a:xfrm>
          <a:prstGeom prst="rect">
            <a:avLst/>
          </a:prstGeom>
          <a:noFill/>
          <a:ln>
            <a:solidFill>
              <a:srgbClr val="0066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071563" y="428604"/>
          <a:ext cx="7000875" cy="6072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357298"/>
            <a:ext cx="6643734" cy="5143536"/>
          </a:xfrm>
        </p:spPr>
        <p:txBody>
          <a:bodyPr>
            <a:normAutofit lnSpcReduction="10000"/>
          </a:bodyPr>
          <a:lstStyle/>
          <a:p>
            <a:pPr indent="373063" algn="just">
              <a:buNone/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 – величайшее богатство нашей нации, неотъемлемая часть нашей культуры, совершенное творение многих веков.</a:t>
            </a:r>
          </a:p>
          <a:p>
            <a:pPr indent="373063" algn="just">
              <a:buNone/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 и сегодня приносит радость. Когда мы поем народные песни, мысли становятся светлее, а чувства тоньше. Фольклор учит человека ценить жизнь и делает стойким в борьбе с ложью, неправдой, корыстью.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00131"/>
          </a:xfrm>
        </p:spPr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Используемые ресурсы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285860"/>
            <a:ext cx="6400800" cy="4352940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Л.Ю.Евтихиева. Тамбовский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курагод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– Тамбов, 2003</a:t>
            </a:r>
          </a:p>
          <a:p>
            <a:pPr marL="514350" indent="-51435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С.Дубовик. В хороводе были мы. – Екатеринбург: СГОДНТ, 2010</a:t>
            </a:r>
          </a:p>
          <a:p>
            <a:pPr marL="514350" indent="-51435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по травам шла. / Под ред. И.И. Золотова. – Екатеринбург: СГОДНТ, 2008  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2"/>
              </a:rPr>
              <a:t>http://ru.wikipedia.org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endParaRPr lang="ru-RU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algn="l"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http://www.urya.ru</a:t>
            </a:r>
            <a:endParaRPr lang="ru-RU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algn="l">
              <a:buAutoNum type="arabicPeriod"/>
            </a:pPr>
            <a:r>
              <a:rPr lang="en-US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www.tambovlib.ru/index.php?view=projects.pobeda.lisin</a:t>
            </a: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хохлом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Волна 6"/>
          <p:cNvSpPr/>
          <p:nvPr/>
        </p:nvSpPr>
        <p:spPr>
          <a:xfrm>
            <a:off x="1071538" y="4286256"/>
            <a:ext cx="6929486" cy="1700218"/>
          </a:xfrm>
          <a:prstGeom prst="wav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4638"/>
            <a:ext cx="5972188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Обоснование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выбора темы</a:t>
            </a:r>
            <a:endParaRPr lang="ru-RU" dirty="0"/>
          </a:p>
        </p:txBody>
      </p:sp>
      <p:pic>
        <p:nvPicPr>
          <p:cNvPr id="24580" name="Picture 4" descr="http://cult.tambov.gov.ru/images/Afisha/2013/logoti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357166"/>
            <a:ext cx="2073702" cy="2654608"/>
          </a:xfrm>
          <a:prstGeom prst="ellipse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57290" y="4429132"/>
            <a:ext cx="671517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1325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Оказывается, эти темы могут быть интересными, простыми в запоминании 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даже «музыкальными»!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85852" y="1428736"/>
            <a:ext cx="6786610" cy="3000396"/>
          </a:xfrm>
        </p:spPr>
        <p:txBody>
          <a:bodyPr>
            <a:noAutofit/>
          </a:bodyPr>
          <a:lstStyle/>
          <a:p>
            <a:pPr marL="1608138" indent="544513" algn="just">
              <a:spcBef>
                <a:spcPts val="0"/>
              </a:spcBef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базе нашего класса               образована фольклорная группа «Забава».</a:t>
            </a:r>
          </a:p>
          <a:p>
            <a:pPr marL="0" indent="1608138" algn="just">
              <a:spcBef>
                <a:spcPts val="0"/>
              </a:spcBef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решили не просто разучить фольклорные песни нашего края, но и помочь одноклассникам в освоении трудных тем по языкознанию. </a:t>
            </a:r>
          </a:p>
          <a:p>
            <a:pPr marL="0" indent="354013" algn="just">
              <a:spcBef>
                <a:spcPts val="0"/>
              </a:spcBef>
              <a:buNone/>
            </a:pP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214291"/>
            <a:ext cx="7000924" cy="1000131"/>
          </a:xfrm>
        </p:spPr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Актуальность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285860"/>
            <a:ext cx="6400800" cy="4643470"/>
          </a:xfrm>
        </p:spPr>
        <p:txBody>
          <a:bodyPr>
            <a:normAutofit fontScale="85000" lnSpcReduction="10000"/>
          </a:bodyPr>
          <a:lstStyle/>
          <a:p>
            <a:pPr indent="633413" algn="just"/>
            <a:r>
              <a:rPr lang="ru-RU" sz="3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 показаться, что в наши дни в отечественной музыке нет ничего нового. Но, если традиции сохранялись на протяжении нескольких эпох, то, значит, сегодня они должны быть продолжены и даже, может быть, обновлены. </a:t>
            </a:r>
          </a:p>
          <a:p>
            <a:pPr indent="633413" algn="just"/>
            <a:r>
              <a:rPr lang="ru-RU" sz="3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Подтверждением тому могут служить песни Тамбовского края, которые получили жизнеспособность благодаря </a:t>
            </a:r>
            <a:r>
              <a:rPr lang="ru-RU" sz="33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народнопесенной</a:t>
            </a:r>
            <a:r>
              <a:rPr lang="ru-RU" sz="3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обработке.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143007"/>
          </a:xfrm>
        </p:spPr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Объект исследования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12144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Фольклорные песни Тамбовского края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1" y="3143248"/>
            <a:ext cx="71437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Предмет исследования</a:t>
            </a:r>
            <a:endParaRPr lang="ru-RU" sz="40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1" y="4214818"/>
            <a:ext cx="7072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Языковые средства, используемые в фольклорных песнях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хохлом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исследования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грамотности в области языкознания и фольклора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4" descr="F:\ФОТО УЧИТЕЛЕЙ, ШКОЛЫ №5\Рождественские посиделки 2013\Святки - Лингард\IMG_39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3071810"/>
            <a:ext cx="3293366" cy="2428892"/>
          </a:xfrm>
          <a:prstGeom prst="rect">
            <a:avLst/>
          </a:prstGeom>
          <a:noFill/>
          <a:ln w="38100">
            <a:solidFill>
              <a:srgbClr val="006600"/>
            </a:solidFill>
          </a:ln>
          <a:effectLst>
            <a:softEdge rad="31750"/>
          </a:effectLst>
        </p:spPr>
      </p:pic>
      <p:pic>
        <p:nvPicPr>
          <p:cNvPr id="7" name="Picture 5" descr="F:\ФОТО УЧИТЕЛЕЙ, ШКОЛЫ №5\Рождественские посиделки 2013\Святки - Лингард\IMG_39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071810"/>
            <a:ext cx="3373460" cy="2428892"/>
          </a:xfrm>
          <a:prstGeom prst="rect">
            <a:avLst/>
          </a:prstGeom>
          <a:noFill/>
          <a:ln w="38100">
            <a:solidFill>
              <a:srgbClr val="006600"/>
            </a:solidFill>
          </a:ln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71569"/>
          </a:xfrm>
        </p:spPr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исследования: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14414" y="1285860"/>
            <a:ext cx="6786610" cy="528641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подобрать старинные песни Тамбовского края;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разделить их на жанры;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рассмотреть лексические средства, используемые в текстах песен;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изучить словообразовательный, морфологический и синтаксический аспект текстов;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использовать фольклорный материал на уроках или внеклассных мероприятиях;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представить результат проектно-исследовательской работы одноклассникам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Гипотеза: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28736"/>
            <a:ext cx="7000924" cy="469742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предположим, песенный фольклор богат языковыми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текстообразующими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средствами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3" name="Picture 3" descr="F:\ФОТО УЧИТЕЛЕЙ, ШКОЛЫ №5\Рождественские посиделки 2013\Фольклорный коллектив ,,Забава,,. Фото файлы\Выступление окончено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071810"/>
            <a:ext cx="4691096" cy="3518321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Жанры фольклорных песен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0"/>
            <a:ext cx="6929486" cy="4525963"/>
          </a:xfrm>
        </p:spPr>
        <p:txBody>
          <a:bodyPr>
            <a:normAutofit fontScale="92500" lnSpcReduction="10000"/>
          </a:bodyPr>
          <a:lstStyle/>
          <a:p>
            <a:pPr marL="92075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календарные обрядовые песни (святочные, масленичные и др.);</a:t>
            </a:r>
          </a:p>
          <a:p>
            <a:pPr marL="92075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семейные обрядовые песни (плачи и причитания, свадебные, колыбельные);</a:t>
            </a:r>
          </a:p>
          <a:p>
            <a:pPr marL="92075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традиционные лирические песни;</a:t>
            </a:r>
          </a:p>
          <a:p>
            <a:pPr marL="92075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шуточные, сатирические, частушки, </a:t>
            </a:r>
          </a:p>
          <a:p>
            <a:pPr marL="92075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припевки, страдания и др.</a:t>
            </a:r>
          </a:p>
          <a:p>
            <a:pPr marL="92075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жанровые песни (хороводные, игровые и др.)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1091</TotalTime>
  <Words>1203</Words>
  <Application>Microsoft Office PowerPoint</Application>
  <PresentationFormat>Экран (4:3)</PresentationFormat>
  <Paragraphs>157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Творческое название проекта:</vt:lpstr>
      <vt:lpstr>Обоснование  выбора темы</vt:lpstr>
      <vt:lpstr>Актуальность</vt:lpstr>
      <vt:lpstr>Объект исследования</vt:lpstr>
      <vt:lpstr>Цель исследования</vt:lpstr>
      <vt:lpstr>Задачи исследования:</vt:lpstr>
      <vt:lpstr>Гипотеза:</vt:lpstr>
      <vt:lpstr>Жанры фольклорных песен</vt:lpstr>
      <vt:lpstr>Календарные  обрядовые песни</vt:lpstr>
      <vt:lpstr>Слайд 11</vt:lpstr>
      <vt:lpstr>Семейные  обрядовые песни</vt:lpstr>
      <vt:lpstr>Слайд 13</vt:lpstr>
      <vt:lpstr>Колыбельные песни</vt:lpstr>
      <vt:lpstr>Слайд 15</vt:lpstr>
      <vt:lpstr>Традиционные  лирические песни </vt:lpstr>
      <vt:lpstr>Слайд 17</vt:lpstr>
      <vt:lpstr>Шуточные, сатирические, частушки, припевки… </vt:lpstr>
      <vt:lpstr>Слайд 19</vt:lpstr>
      <vt:lpstr>Жанровые песни  (игровые, хороводные) </vt:lpstr>
      <vt:lpstr>Слайд 21</vt:lpstr>
      <vt:lpstr>Научная новизна</vt:lpstr>
      <vt:lpstr>Теоретическая и  практическая значимость:</vt:lpstr>
      <vt:lpstr>Вывод</vt:lpstr>
      <vt:lpstr>Слайд 25</vt:lpstr>
      <vt:lpstr>Заключение</vt:lpstr>
      <vt:lpstr>Используемые ресурсы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WINXP</cp:lastModifiedBy>
  <cp:revision>108</cp:revision>
  <dcterms:created xsi:type="dcterms:W3CDTF">2012-09-01T18:50:09Z</dcterms:created>
  <dcterms:modified xsi:type="dcterms:W3CDTF">2013-04-27T16:14:53Z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1807737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