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93CFB-15B7-4C30-940F-4288A97CB6E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525FD-8F86-4E1A-9F5D-4F0FA59D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eaturedsite.ru/wp-content/uploads/2011/02/%D0%B5%D0%BA%D0%BE%D0%BB%D0%BE%D0%B3%D1%8B%D1%8F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1988840"/>
            <a:ext cx="7312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Автомобиль и экология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88640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общеобразовательное учреждение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«Гимназия №7»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1412776"/>
            <a:ext cx="48313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Исследовательская работа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566124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Автор: Федосова Диана., ученица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10 класса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Руководитель :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Добродумова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Н.П., учитель физики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http://2000.net.ua/ai/7/71/71381/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4946" y="0"/>
            <a:ext cx="2139054" cy="1340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4" descr="data:image/jpeg;base64,/9j/4AAQSkZJRgABAQAAAQABAAD/2wCEAAkGBhQSEBUUEhQUFRQVFRQUFBUUFRUUFBQVFBQVFBQVFBQXHCYeFxkjGRQUHy8gIycpLCwsFR4xNTAqNSYrLCkBCQoKDgwOFw8PGi0cHBwpKSkpKSkpLC0pKSkpKSkpKSkpLCkpKSkpKSwpLCksKSwsKSkpKSkpKSkpLiksKSkpLP/AABEIALgBEgMBIgACEQEDEQH/xAAcAAABBQEBAQAAAAAAAAAAAAAAAQIDBAUGBwj/xABAEAACAQIDBAYIBAMHBQAAAAAAAQIDEQQFIRIxQVEGE2FxgZEUIjJCUqGx0RWSosFDcvEWU1SCwuHwI0Rik7L/xAAbAQADAQEBAQEAAAAAAAAAAAAAAQIDBAUGB//EADARAAICAQMEAAQCCwAAAAAAAAABAhESA0FRBBMhMRQiYYFScQUyQpGhorHR4fDx/9oADAMBAAIRAxEAPwDJhRuyDFuzsW5SsmUa8iGUZ2JkQRL9SgpLfYg6hIhoBaaLUJkEUKpEklnbIpzG7Y2oyWUiSFZS0ZDiMOQxV3YuU8O77Ku/Bs5dVV5Pof0ZJzTT2KcYtDrHQQyK/u1W+yD+xLHoxUe6jV8WomWMnse/HWivbOa2RHA6r+xlVr2dnvlf5JCroY17c4r/AJ2sfanwV8RpfiOSjEdsnSy6O0k/Wqw/9kV9EweVYZfxYfmk/pYfbY1rR2t/Y5xRF2DolhMIv4kX/lqP9xH6Ivev3Ur/AFJw+qNFq/R/uOe2A2Tf9Jwy4yfdTgv3HRzLDL3aj8Ir6MMVyVm/ws59UxepfI33nFD+6k+9oZLPqfCivF/7BiuRZTf7P9DHjRfIkWHl8PyNJ9IuVKC8xkukc+EILwf3Co8j+f8AD/EpLCTfu/IkWAnyJX0gqf8Aj+Ujed1XxXkh3EWOo9kH4fMHl8ktxHLNar976EcsxqP3mGURduf0Fq4ST4bjFrx9Zm7HN5KNrJvmzKqq7be9g2tjOcW/DKtOOpNUhrvuJKAux2gZLwNsO60bsg6YIbf0DrgG9SBVkeeDqqjvfmZ9eEk9x08cJHZ0SZWxuDu1dOPLt7D1XA+EOcWrJY0iWtT9Zu1k2NhPs3EBQioaa7+XMqVZq+mhblJveVq0USwobEdbTQly/L51XaCb7eC8TrcD0cp0Vd+vPn7ojWGk5ejAynKHfrKqahwNjDZjGgm6cYtv3nv8DQeFnW0s0uCS08Srm3Rqso3hTk12fYwk37ie30mnGHyN+zQh0nxHV3hCG73pK/kZdfOsdU95R/lcUY0cLVvbZfc7r6iVG4aaXvv4eBk9WT9tnsw6aEfSTf5f5LdbC4mes6jffNlV5NN75LzuVKlaT4sj25c38zJtHZGE9ml9i5LJWveXz+xEsv7/AAX3aIHJ82N1JtGqhPks+hLm/wBK/wBQPBx+JeaK2yKhWi8Zck/o0fiXyG9Quz8yIbBsitDxZN1a7PzfYXq484/Mg2BerYWGJK4x5ryYj2ea8hiot8H5McsJP4ZeTCwr6htR5/Ia5rtHrL6j9yX5WPWVVf7uXkx+SfHJWlJEbsXvwir8EvIa8oq/BIKfAnKK3KTaGTd+Bf8AwWr8DBZFV+EeLMnOPKMpxA1/wCr8PzEfR6pyQ8XwQ3HlGTYLGt/Z6p2A+j8+weLJzjyZFgNX8An2AGEgzhyeh5flmzTs1d778mUcerJ3T8jp5UWu4zMXQUnZ3s7/AND32vB+do5SUYTdnFrTT+hnvCSTaSbS0ulpc67E5e7JxW7Tw7WQTyuckrNL93xZi4miZyNehJPXTfcgwWEdWqoLjvfJGtneWVIcP3Zf6IZaoyU3vvrfcn9zNo0gk35OqyLKqcKailspLz7X2l1ZdT3zd+Nr6DKs0k7b3/y6G1KKcVe11quLG+KO2DS3o0qGIgl6iikE80S4mE5p3stbdxD1Ka38SHN7G8YQ3Nyrj4vfZ99ijWq0H7UaXjGJhYysoLe9ON2Y2OrTcvVlJdib+phPV+h36GhF70dLjsXhIK86dJ90ItvyMaWc4V+zg0/8py2JxDbs3dre273sZlbEuXvytwXBfMyty80l9jseGn4Tbf5s7d5hh3/2a8mDxVD/AAi/UcBJte8/miOVaXxPzYq/2kPv/T+ZnoXpVD/Cr9Rews8LPdRpq29NXaPLHWl8T/MyxgM0nTle+0nvTf0fBh6/4C1rfzWvuz1HZwy/h0vJCxxNBfw6X5YnK4avCpHahJtd+58U+TJHbm/MnJ8HStKLV5NnTyx9HhGHhGIx5pDgo+SObU1zHdcgzY+zE6L8XXJEcs4MB4hDHikGbDswN55yxrzlmA8YhrxyFmx9mPBuzzlkMs7fIxZY8hljmNahEtBcGzPO5ciKWcT5GNLHMHjmJzHHSjwarzepyIp5pUM14xkcsUxZmmEeDReYVOZHLHVOZnvEsY8QwyBxXBo+mT5iGb17AMyaR736M27WKU8G0+H9TourI1QW1qj3rPzsxcPlstlpop1sPsy37tx09dXaUV3lHE5fd7te4Q0zn/R036yu9xO8rta1rceZoSy7VPf+xb6j1bEstOjP9EWxbkt5m2lGVn63abeKptQ+VjIhQlJ6MzlE6NPU5M+dRxne3O991noMjiG3btLuYUbSUbbT3v8AYihg3eNlvevcY4uzrWoqGTwMZXbs2VauSxs3Zd3EvZhh3B3jrxa/2Jcvy+dT1rNCcE3VFR1nFWmZOSdC49Y5TV0/dktEt+htVehWHtpSgvDcdBgcG4xtKztcmqNHRGEUqo4tTqJyldnl3SvoZHYcqatNbrcbHnFajKPtJrvVt2jPf8xSPNOmWUuUNqMW3Bu3c3rp4fIw1tJe0dvS9S/1ZHCtjGy5LLJbCnwd/kUWzkqj080/Q/C4ydGe3Te/2oP2ZfZ9p0mBziFZerpJe1F+0vuu05ZsjnHW6bUlua0aCk/Y4a0tJ/L5XH9jtJVBjqM57L+k+uzXWu7bS/8ApfujpKOzOKcWmnxWqIlBr2d2l1cNRXF/bcj2mxrbLLpdgyUCMTXvFZyEcyScGMcRYld0btjHIc4jWhYj7g2TG7Q5ojkh0LMVzGOYjGMKFmO2xrmNYgULIdtgMAdE5H1LGmEqZPYRo9mz4ErxVh9hzgI1YAIpUkQyhYsDOqGMz8TT2tGVqOD10NvqULGlqFjswamUXbbuSeg2Wi1N/qhepRNorJnN0sjvrLea9LDKKsXHTGyiFicmytKmUMRT5GpKBVq0xiRzGY4abej0MTFYBtNSvy5adp2deiZuLwaYNWbRnR55n+BtTapxjZLW+kV3ricZWypdUpKSum9q78rHrmJymLuvMx6nRykotbKs3fdfXxMZadnXp9RiqPKadFydoq77BtbDyg7STT7Ttcf0Yp8E1Ztqza+hQlSS/wClV1pytFSesqT4ST37PNciOz4Nn1fn14OLxtK7TW/iLgMdVoyvCVua3p963F7M8vlRqypz3xdu/t7Sk6YJeKIkrlnHwdZlfSinUsqvqS5+4/Hh4m51Wmmq4cV5nmkqLNDLc2q0dIPT4Zax8uHgZvSWx1Q6qS8SO2lR7CGdDkRZb0opzVqsXTfPfH7o24UIyV4NNPimmjJwaOldSmYcqRDKBv1MvIJ5Y+VxYlrqEYkkRSRsTy1leplz5CwNF1CMpjWy5VwclwIZYVixL7y5K7GtkkqTRFJCxK7qYlwG2EChdxH1mIDEueofFhYRxHXEABmyKoDhUAxNkVRFsKIBEAoggGyZVqzLE2VpopDQKRDWH3IqjGMqVEVq8S5UKVeQxmdiIGZXRqV2Z9ZAy0YWNgc5mdC6eh1OMic/mS0ZJRz2dUOthRqe9sulLtdPRP8ALYzVgDRhXTWzx6ybXKyjZ/Mk2TJ+zoUmlRnLAIHhUXar4Facox9qSXe7AGTIupQ+lUlB3i2n2OxWqZvSXFy/lX7uxTq598MPzP8AZALJHS0eklePvKS7Vr5okrdL6iV93l9jiaudVHxS/lVvmVJ1XJ3bb73cMBd+vR2FTp9PnL9P2K1TpvN+9U/T9jlbiBgifiZbUdQ+lkn7zffp+w2Wfye6/g0cyFxdtFLq5nRvpG+MX5oZPP4vhIwVVfMcp33h20P4uWxrfjkeUvkKY20uQB20L4zU5PttsbcGxDc4BbiiIBDHIchiYqYgHiXEuI5CAHIZKYjI5MYxZTIZzFnIrykAx0pEUpCSZFOYxiVJlKqyWpUKtSY7KIqkShiIFmdYpVsUt4mxmdjJJLVpHnnSbpVTTcaT25brr2V48TqOkONtUSvo1exzU1T29rZjtc9lX8zCWpTDIq5JlsnBTqO11omtdXdvxf0NWGDgub72VvSxfSDFybJc5MxulEmrbLaXY7HMRd951HSCG1HQ5eJ0afo0i/CGJ6hIEtQqFk7COIiY5bhsQExrAVjRkMAAAEAAACAAAAPtbrBymQOWobZbAsKQjmQOoNdQQFnbDrCspC7QDLW0G0QQmK5kjHykRSmRSqiOoAxZSIZsWVQgq1QAWVQq1KpDUxqva5XqYtcxWUkS1KhVq1BJ4pcylXxisKxjcTVVrts5nNs7g1aLbeu77l/N8bdbMfNHPSwhlKeyKUeTFrOT3tvv1KtRM6CeCK88AY0PFGFdkibNX8PFWXjoeKMHG05OJzFaFpHos8DocVnmE2Kmm4103sFeDNqoN6Fq6iLcbk7jExHoxYbwqPURGw1jSSQwZDEAAAkAAAAAAAA+yKk9RJVCKcyKVZGgEkqzQ6Fe5mYnGWMx9JVHhd8iXJIDrFUGuuYuGza6uzPzDpLGOm98kS5JeQs6pVuIrrHNZZnnWK19S5UzDQSkmrKRquQlynhcRdFjbGMJGPmeN2dL2NSrXSRxHSfGJyVt934kTdIG6G4nHWlo9SCWPlzMp1ncJVjlcmLuF6eIb1bd+8Trr72ZzrCxrCthmX2kRSgQquDrAh5kvVidSiLrxVXGGY70cV0RvXh14h5jXQOU6XZb6u0uGp16mUs2wqnTa7C4umCmeV00Rp62LeKoOnUcXwZVktTqNGE1YS1xam4Ke4ZO5HcRoVbwkBDGgAAQAAAAAAAAfVssxV7JkM65yGR4v1m5S8+JczPN9lWi19RdzxYi3m2Z2ainqzEx9XVczPr4pyldjZVm95zSnkBd9Mla12QuRHCoObM2FFvB4twldGzh83T37zmoMmUy4yaKo66OcRit+o6r0hjFas4+NQKk77y+4xmjm/SWU1swbS4vcY+IxLm1fgDiI0ZOTfsloYNkPE2RCaI7A0OY2TAaBSEnMExJxAqhNodcWFMc6YyGR7Q+MhuwOQFIljMdt3RXuOiwCjj+lmWW9deJzMY3R6Nm2H24NM8/xNB05NM6NOVm0XaK0HzEloxXHiFQ0DYbKOlxrdyWL0IosZDGgLIQCGAAACAAAAPVac2TJtjcPAnaOPYY1QBwFdVDJzJGOiidPQqKqLPEAOizGZLwM2nWuyyq4gZZQkiGFW5PEoVjWQt6lmUSrJ2YmCJEhtSViOpU0I9q5NiJEwqIhlKwjqjscV5H0xJVNRaaK2IdmCZbaNShuCaSK+Gq6BUqlEMmsQTlYsUHoQYqBLFW4yMieG4rU0OlMpMT8ja3acz0hy28dpLVHSSZDUoqSsxZ0xxeJ5zFaNEUHqbme5S4NyitDEsdkZWrN+Bs9BGtB0ncamUQxBooMDNiAAAIAAAA9fhFCqVwA5EWytXVmNUwAj0A2qFrgAP2XXykCdiVTuAEMgs05WJ4YkQC0yRXiytXrABMvZMfZB6TwFjVACDdpUP2rsfOyQAVEy3EpVULUw93cAGXimWqFLQZXggAokfhWGJSaAAS8DIKcSTqgAlAiGdMisKBVA0UMyobUWmjjsbl0oNu2gAXB06NIcGdxEkAHUSxENABkMAAAJ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data:image/jpeg;base64,/9j/4AAQSkZJRgABAQAAAQABAAD/2wCEAAkGBhQSEBUUEhQUFRQVFRQUFBUUFRUUFBQVFBQVFBQVFBQXHCYeFxkjGRQUHy8gIycpLCwsFR4xNTAqNSYrLCkBCQoKDgwOFw8PGi0cHBwpKSkpKSkpLC0pKSkpKSkpKSkpLCkpKSkpKSwpLCksKSwsKSkpKSkpKSkpLiksKSkpLP/AABEIALgBEgMBIgACEQEDEQH/xAAcAAABBQEBAQAAAAAAAAAAAAAAAQIDBAUGBwj/xABAEAACAQIDBAYIBAMHBQAAAAAAAQIDEQQFIRIxQVEGE2FxgZEUIjJCUqGx0RWSosFDcvEWU1SCwuHwI0Rik7L/xAAbAQADAQEBAQEAAAAAAAAAAAAAAQIDBAUGB//EADARAAICAQMEAAQCCwAAAAAAAAABAhESA0FRBBMhMRQiYYFScQUyQpGhorHR4fDx/9oADAMBAAIRAxEAPwDJhRuyDFuzsW5SsmUa8iGUZ2JkQRL9SgpLfYg6hIhoBaaLUJkEUKpEklnbIpzG7Y2oyWUiSFZS0ZDiMOQxV3YuU8O77Ku/Bs5dVV5Pof0ZJzTT2KcYtDrHQQyK/u1W+yD+xLHoxUe6jV8WomWMnse/HWivbOa2RHA6r+xlVr2dnvlf5JCroY17c4r/AJ2sfanwV8RpfiOSjEdsnSy6O0k/Wqw/9kV9EweVYZfxYfmk/pYfbY1rR2t/Y5xRF2DolhMIv4kX/lqP9xH6Ivev3Ur/AFJw+qNFq/R/uOe2A2Tf9Jwy4yfdTgv3HRzLDL3aj8Ir6MMVyVm/ws59UxepfI33nFD+6k+9oZLPqfCivF/7BiuRZTf7P9DHjRfIkWHl8PyNJ9IuVKC8xkukc+EILwf3Co8j+f8AD/EpLCTfu/IkWAnyJX0gqf8Aj+Ujed1XxXkh3EWOo9kH4fMHl8ktxHLNar976EcsxqP3mGURduf0Fq4ST4bjFrx9Zm7HN5KNrJvmzKqq7be9g2tjOcW/DKtOOpNUhrvuJKAux2gZLwNsO60bsg6YIbf0DrgG9SBVkeeDqqjvfmZ9eEk9x08cJHZ0SZWxuDu1dOPLt7D1XA+EOcWrJY0iWtT9Zu1k2NhPs3EBQioaa7+XMqVZq+mhblJveVq0USwobEdbTQly/L51XaCb7eC8TrcD0cp0Vd+vPn7ojWGk5ejAynKHfrKqahwNjDZjGgm6cYtv3nv8DQeFnW0s0uCS08Srm3Rqso3hTk12fYwk37ie30mnGHyN+zQh0nxHV3hCG73pK/kZdfOsdU95R/lcUY0cLVvbZfc7r6iVG4aaXvv4eBk9WT9tnsw6aEfSTf5f5LdbC4mes6jffNlV5NN75LzuVKlaT4sj25c38zJtHZGE9ml9i5LJWveXz+xEsv7/AAX3aIHJ82N1JtGqhPks+hLm/wBK/wBQPBx+JeaK2yKhWi8Zck/o0fiXyG9Quz8yIbBsitDxZN1a7PzfYXq484/Mg2BerYWGJK4x5ryYj2ea8hiot8H5McsJP4ZeTCwr6htR5/Ia5rtHrL6j9yX5WPWVVf7uXkx+SfHJWlJEbsXvwir8EvIa8oq/BIKfAnKK3KTaGTd+Bf8AwWr8DBZFV+EeLMnOPKMpxA1/wCr8PzEfR6pyQ8XwQ3HlGTYLGt/Z6p2A+j8+weLJzjyZFgNX8An2AGEgzhyeh5flmzTs1d778mUcerJ3T8jp5UWu4zMXQUnZ3s7/AND32vB+do5SUYTdnFrTT+hnvCSTaSbS0ulpc67E5e7JxW7Tw7WQTyuckrNL93xZi4miZyNehJPXTfcgwWEdWqoLjvfJGtneWVIcP3Zf6IZaoyU3vvrfcn9zNo0gk35OqyLKqcKailspLz7X2l1ZdT3zd+Nr6DKs0k7b3/y6G1KKcVe11quLG+KO2DS3o0qGIgl6iikE80S4mE5p3stbdxD1Ka38SHN7G8YQ3Nyrj4vfZ99ijWq0H7UaXjGJhYysoLe9ON2Y2OrTcvVlJdib+phPV+h36GhF70dLjsXhIK86dJ90ItvyMaWc4V+zg0/8py2JxDbs3dre273sZlbEuXvytwXBfMyty80l9jseGn4Tbf5s7d5hh3/2a8mDxVD/AAi/UcBJte8/miOVaXxPzYq/2kPv/T+ZnoXpVD/Cr9Rews8LPdRpq29NXaPLHWl8T/MyxgM0nTle+0nvTf0fBh6/4C1rfzWvuz1HZwy/h0vJCxxNBfw6X5YnK4avCpHahJtd+58U+TJHbm/MnJ8HStKLV5NnTyx9HhGHhGIx5pDgo+SObU1zHdcgzY+zE6L8XXJEcs4MB4hDHikGbDswN55yxrzlmA8YhrxyFmx9mPBuzzlkMs7fIxZY8hljmNahEtBcGzPO5ciKWcT5GNLHMHjmJzHHSjwarzepyIp5pUM14xkcsUxZmmEeDReYVOZHLHVOZnvEsY8QwyBxXBo+mT5iGb17AMyaR736M27WKU8G0+H9TourI1QW1qj3rPzsxcPlstlpop1sPsy37tx09dXaUV3lHE5fd7te4Q0zn/R036yu9xO8rta1rceZoSy7VPf+xb6j1bEstOjP9EWxbkt5m2lGVn63abeKptQ+VjIhQlJ6MzlE6NPU5M+dRxne3O991noMjiG3btLuYUbSUbbT3v8AYihg3eNlvevcY4uzrWoqGTwMZXbs2VauSxs3Zd3EvZhh3B3jrxa/2Jcvy+dT1rNCcE3VFR1nFWmZOSdC49Y5TV0/dktEt+htVehWHtpSgvDcdBgcG4xtKztcmqNHRGEUqo4tTqJyldnl3SvoZHYcqatNbrcbHnFajKPtJrvVt2jPf8xSPNOmWUuUNqMW3Bu3c3rp4fIw1tJe0dvS9S/1ZHCtjGy5LLJbCnwd/kUWzkqj080/Q/C4ydGe3Te/2oP2ZfZ9p0mBziFZerpJe1F+0vuu05ZsjnHW6bUlua0aCk/Y4a0tJ/L5XH9jtJVBjqM57L+k+uzXWu7bS/8ApfujpKOzOKcWmnxWqIlBr2d2l1cNRXF/bcj2mxrbLLpdgyUCMTXvFZyEcyScGMcRYld0btjHIc4jWhYj7g2TG7Q5ojkh0LMVzGOYjGMKFmO2xrmNYgULIdtgMAdE5H1LGmEqZPYRo9mz4ErxVh9hzgI1YAIpUkQyhYsDOqGMz8TT2tGVqOD10NvqULGlqFjswamUXbbuSeg2Wi1N/qhepRNorJnN0sjvrLea9LDKKsXHTGyiFicmytKmUMRT5GpKBVq0xiRzGY4abej0MTFYBtNSvy5adp2deiZuLwaYNWbRnR55n+BtTapxjZLW+kV3ricZWypdUpKSum9q78rHrmJymLuvMx6nRykotbKs3fdfXxMZadnXp9RiqPKadFydoq77BtbDyg7STT7Ttcf0Yp8E1Ztqza+hQlSS/wClV1pytFSesqT4ST37PNciOz4Nn1fn14OLxtK7TW/iLgMdVoyvCVua3p963F7M8vlRqypz3xdu/t7Sk6YJeKIkrlnHwdZlfSinUsqvqS5+4/Hh4m51Wmmq4cV5nmkqLNDLc2q0dIPT4Zax8uHgZvSWx1Q6qS8SO2lR7CGdDkRZb0opzVqsXTfPfH7o24UIyV4NNPimmjJwaOldSmYcqRDKBv1MvIJ5Y+VxYlrqEYkkRSRsTy1leplz5CwNF1CMpjWy5VwclwIZYVixL7y5K7GtkkqTRFJCxK7qYlwG2EChdxH1mIDEueofFhYRxHXEABmyKoDhUAxNkVRFsKIBEAoggGyZVqzLE2VpopDQKRDWH3IqjGMqVEVq8S5UKVeQxmdiIGZXRqV2Z9ZAy0YWNgc5mdC6eh1OMic/mS0ZJRz2dUOthRqe9sulLtdPRP8ALYzVgDRhXTWzx6ybXKyjZ/Mk2TJ+zoUmlRnLAIHhUXar4Facox9qSXe7AGTIupQ+lUlB3i2n2OxWqZvSXFy/lX7uxTq598MPzP8AZALJHS0eklePvKS7Vr5okrdL6iV93l9jiaudVHxS/lVvmVJ1XJ3bb73cMBd+vR2FTp9PnL9P2K1TpvN+9U/T9jlbiBgifiZbUdQ+lkn7zffp+w2Wfye6/g0cyFxdtFLq5nRvpG+MX5oZPP4vhIwVVfMcp33h20P4uWxrfjkeUvkKY20uQB20L4zU5PttsbcGxDc4BbiiIBDHIchiYqYgHiXEuI5CAHIZKYjI5MYxZTIZzFnIrykAx0pEUpCSZFOYxiVJlKqyWpUKtSY7KIqkShiIFmdYpVsUt4mxmdjJJLVpHnnSbpVTTcaT25brr2V48TqOkONtUSvo1exzU1T29rZjtc9lX8zCWpTDIq5JlsnBTqO11omtdXdvxf0NWGDgub72VvSxfSDFybJc5MxulEmrbLaXY7HMRd951HSCG1HQ5eJ0afo0i/CGJ6hIEtQqFk7COIiY5bhsQExrAVjRkMAAAEAAACAAAAPtbrBymQOWobZbAsKQjmQOoNdQQFnbDrCspC7QDLW0G0QQmK5kjHykRSmRSqiOoAxZSIZsWVQgq1QAWVQq1KpDUxqva5XqYtcxWUkS1KhVq1BJ4pcylXxisKxjcTVVrts5nNs7g1aLbeu77l/N8bdbMfNHPSwhlKeyKUeTFrOT3tvv1KtRM6CeCK88AY0PFGFdkibNX8PFWXjoeKMHG05OJzFaFpHos8DocVnmE2Kmm4103sFeDNqoN6Fq6iLcbk7jExHoxYbwqPURGw1jSSQwZDEAAAkAAAAAAAA+yKk9RJVCKcyKVZGgEkqzQ6Fe5mYnGWMx9JVHhd8iXJIDrFUGuuYuGza6uzPzDpLGOm98kS5JeQs6pVuIrrHNZZnnWK19S5UzDQSkmrKRquQlynhcRdFjbGMJGPmeN2dL2NSrXSRxHSfGJyVt934kTdIG6G4nHWlo9SCWPlzMp1ncJVjlcmLuF6eIb1bd+8Trr72ZzrCxrCthmX2kRSgQquDrAh5kvVidSiLrxVXGGY70cV0RvXh14h5jXQOU6XZb6u0uGp16mUs2wqnTa7C4umCmeV00Rp62LeKoOnUcXwZVktTqNGE1YS1xam4Ke4ZO5HcRoVbwkBDGgAAQAAAAAAAAfVssxV7JkM65yGR4v1m5S8+JczPN9lWi19RdzxYi3m2Z2ainqzEx9XVczPr4pyldjZVm95zSnkBd9Mla12QuRHCoObM2FFvB4twldGzh83T37zmoMmUy4yaKo66OcRit+o6r0hjFas4+NQKk77y+4xmjm/SWU1swbS4vcY+IxLm1fgDiI0ZOTfsloYNkPE2RCaI7A0OY2TAaBSEnMExJxAqhNodcWFMc6YyGR7Q+MhuwOQFIljMdt3RXuOiwCjj+lmWW9deJzMY3R6Nm2H24NM8/xNB05NM6NOVm0XaK0HzEloxXHiFQ0DYbKOlxrdyWL0IosZDGgLIQCGAAACAAAAPVac2TJtjcPAnaOPYY1QBwFdVDJzJGOiidPQqKqLPEAOizGZLwM2nWuyyq4gZZQkiGFW5PEoVjWQt6lmUSrJ2YmCJEhtSViOpU0I9q5NiJEwqIhlKwjqjscV5H0xJVNRaaK2IdmCZbaNShuCaSK+Gq6BUqlEMmsQTlYsUHoQYqBLFW4yMieG4rU0OlMpMT8ja3acz0hy28dpLVHSSZDUoqSsxZ0xxeJ5zFaNEUHqbme5S4NyitDEsdkZWrN+Bs9BGtB0ncamUQxBooMDNiAAAIAAAA9fhFCqVwA5EWytXVmNUwAj0A2qFrgAP2XXykCdiVTuAEMgs05WJ4YkQC0yRXiytXrABMvZMfZB6TwFjVACDdpUP2rsfOyQAVEy3EpVULUw93cAGXimWqFLQZXggAokfhWGJSaAAS8DIKcSTqgAlAiGdMisKBVA0UMyobUWmjjsbl0oNu2gAXB06NIcGdxEkAHUSxENABkMAAAJ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data:image/jpeg;base64,/9j/4AAQSkZJRgABAQAAAQABAAD/2wCEAAkGBhQSERUUExQWFRUUGBwYGBgXFxkaGBcYFxwXGBgYGhgcHCYeGBokGxcVHy8gJCcpLCwsFR4xNTAqNSYrLCkBCQoKBQUFDQUFDSkYEhgpKSkpKSkpKSkpKSkpKSkpKSkpKSkpKSkpKSkpKSkpKSkpKSkpKSkpKSkpKSkpKSkpKf/AABEIAMIBAwMBIgACEQEDEQH/xAAcAAACAgMBAQAAAAAAAAAAAAAEBQMGAAIHAQj/xABKEAABAwIEAgcGAgYGCQQDAAABAgMRACEEEjFBBVEGEyJhcYGRBzKhscHwQtEUFSNSYuEzVHKCkvEWFzRDU5OiwtKDsrPyJESU/8QAFAEBAAAAAAAAAAAAAAAAAAAAAP/EABQRAQAAAAAAAAAAAAAAAAAAAAD/2gAMAwEAAhEDEQA/AO4TXtVH/WI0Yhp4g80xI53OlDv+05lOrbnpQXWa9qiH2qt7MrI7pP0rRftUG2GdP91f/jQX6vJqhJ9qY/qr0f2VflXg9q6f6s8PFJ/Kgv00HxBokoInsqkx4RVO/wBbjO7Tg5yIjT86xPtgwulz3SJ9KAT2w4HFvM4ZOFacdUlwqXkQFEDIUiQbXzVXvZzw3FtvLVicO8iYAKmym2puLVeGPadhVbL8hPypjhOm+FX/ALzL/atQFs4pRJ1gaGDeisO9cyfvWknFunLTJVAlKIzvLWlthBVcJLhJK1R+FCVEbxVSxXtqZnsqaUBrkRiHR4gltsEUDThONzPYpYJEuWPdp6U64e+eskm0E62765217XsICsnDFOZVlIYUnN3qIcBzSDzoxv2l4GCczrJO7jTim55EhEpE/wBqglOOnH4ooIBsJ5a/yq28MWerSpUqUjtHvAsoehVVD4Hgk5lPtu9ajEEqkKzJtAgWBETcG81esDxBLaUiJ1tzB+zQadFR+0xx54o+YCRB9KfhVVjgSVNLgZsriipU3AX7pIO1kifGrIaD1pXZH3vVQ6U8RKcS2AdBPwqyvPhI15VSOmTSuuS4BKcuouZ8OVAZi+MEsqlRNtD8fCouA8RUllIzQLz3zVZW6tSSnKo5jpB0NEYLDrSmMiwBa4oHfCOJHrXlJNyfiKbrxxzovfXwqp4Z0pKoQUlUyTv41Jgsc5n7aSQBagubfFV5rkkAH7FeN8SPVEVX2cYoQQNRodqKbxBVKYsaCfia1uqEEdmR4DXWg2MG6FJjmJ9RRjSbmTlohCspBzC1BckrpY+lWcm0bXoPDcUSVZio6RE2vr51688lZBnQzYxQe497IiVqtp42iudOYqDJiCskc9YE1c+kGJUUgASm8kbHakYwbcJzKnLsU25/OgNVxXKYv5Eb351lK3n05jaf7v8AOsoG3+hnETE45R/9V2/kEip2+g2LI7fEXh3IUsx5lVXYuivC6mgqR6COR/t+NV3B4p+tFtdCEgXxWPJ78W6PgDFWL9ITzrU4oUCj/Q9qP6TFeP6bip/+WlXSLouG8OtbT+KStMEH9LxCpuOzBWdZird1450q462twN9XlORwLUlSlJCgAYGZKT+IpMRtQcy6viM9hzGxm1KlG0adtMGoMS9xKQhx3EElObKpphw5Zyz/AEBtmtrV+fbftDTRJUkH9sqw0Uo/su7QVIww4Hm1lbSOrKpDedRWlSYyGYAE5FaWi2poE2A6Bl1lLmdqXEhRS/gcMcpOqSW0Nq1m4NUP2i8DDBZJbQ2pSVBaWyotpKVKTmQFEkBScpjaTXcP1mjmK5Z7anjDKkEwesSSk2ICm5B/xCgpfBOFPYwrw7biUtshlwFZBCQUKTmQDbMTF4prxL2cLbbUpWKWuLQFBP8ACJtfb1on2ROTi3kgAleFbUAdOw9l+Rro3HuGrcYdENiUFVtZEK/7aDhnRfgP6YHG1rCHMOTJMnMCSnTMNFAjzqfpD0JdwrJcSrrQn3wAtBSJiY6xYUJ3tR/R/GnDccTolGKTlPL9oI/+RPxroGPIcSULgggoVIiQbGOUaUHPvZF0iyvuYZfaS/8AtG5/4yASb81oCh3lIrsja0mIEff86+aX2V4PFwiy2HAUKOnZIUgkHaPhNd54f0h65tDyGFBLoCk9oaKE87QqR/doHDebOsZ491YH9qUkeqZ86ixjzwHYcT/eoXNiMySMPrKZzi+aVD4o+Na4hvEmwbaBGxUbee9ADicRijq6m+0UI25iZ7TqcoNhHz7qIeZxPJsRyB+dCuNP/vIH92b7UBuFxGIb/ElQV/DpUiOJPZu0ApP7uWg8NhnpibbyAKORw9+dvWaCZPE0EwWIneBFD4plJVNx4afCiWuEvAnT1FSoQoGFRbX7FAGGIFpI79fWjAlkC+bMe+t87aSMziBtBWJ9KJSy2byI2IoBW2UD+dEkA20+tEt4dG0mimcEnv8AOgAS0LWHpRL2DSBOYE8hRriG20FSoSlIkqNoHM1WuK9Omml5UNqcJ5ZQD8yIoGP6JYyDpvpWrpKpAFgYobhXS5rFJWlMocCZSklJC0i5KCNY5d1efpYneSSbDkTFBOWTuflWVGrELmx/6f5VlBaeuNRqxB5UArpPhhfrPRC/yo/DvocSFoOZKhY/Og165UWFRKW4eQM8tqM6rlWdSeXzoBCFR71aFo8z8qM6qtSAKBarATzrRPCxvTNSxz+/OhcdxVpltTilSEATlhROYwAADcz8jQQjBDlXNPbOgBrDxsp2CO8YUzV6V03w826y+n7MX/66pftZnE4VpxsK7DixChCoLbWgEjUCgqnsxxahjhBIJwq0gj+B3rPpXT0OFWbUmST4aGuZezvhjreNZUpOULQ+2J1uDFuVdOcwyiZQSDcSB5xFByL2htFnENqT7zSjlPMDK4g+EzXS3cd1oS4B/SpSvuhQCoHMX+Fcr6U4xL4W4rrQucqQoWlsyUx+Gx9Kuns7fL+CaSDdpSmleAhSZ/uqt4UFa9ovCocQ/lnrOwY0CkAER3lM+lWf2Y8aQGXMOskdUesbgk/s3NUf3Vgn/wBSm/SngObDLMElvKuxsQk5HLc+qW5VV6PNK4fikFyFobWW197LphS4jZUHXag6DiuJtlokZiRlUmJiUlK/lmHnUruOBEoSq+ljpYg/EetNy2lJiBbu17/OhWH+wE/udj/ASPiMvrQIX38RqEePfUa0vnZI508ffpe84edAtVgnDquOcUfwpxTBPbz5osfpFRrQTWqGudA4Vxy9kxVX6SY/rSUAwlQKnLkTlslJMiJP4U3Md1Mm2r303nlvVOwmJ/SXCkLlx1RHZgAAEhS0i+UADsnW5oJcOoEjMq8k/wAyKsnAuL5VBsgFKj6TpflpS3GcKYDmQFwkwNZv3zrYTUeEZBWEjVS0gHTtEgD40HSmDFqLSqoGmoohChryoKl0o4tnUWwZQkweSjN55iud8dlIzW5C3MEkgbmugdI+GEuLKFoCySQlRIkWuCND71VDiHC1FMLSeyTHaJ9OQigr3DOMKSvtdmPdBsQdzrH2a6hg05kpJUqVAKv3iR865krgoUsqGZJGidomLA33rpLVoAOggRuNPkBQMwwdvnWVthOHPOICgBB0k3sY+lZQUt9fKR4m1WvovxB/qy00nMcxVnXIQgKSkx/EqZIHjSEt4aJ6/EGP3cOB81fWmvCOOM4cKCXXlBRHvYdJ0EW7cx40Fi/UinAC8+6ojZJLafTWvP1AE3Q662Rv1hUO+UnX13pWvpmj/iveWGb+pqB3pShQgvYgjuw7Y8RZVA+w/EFoJS6UuJEQ4m0TsvkO+pzh3zq4hOvuoOm3amJqrfr9spyF/EFB1T1CIPj2qlR0mwwACncWYEe7FhYWCrHvoH36mcJu8fEthRqr9MUKQUIPakZ/dSkyCR+Eab1DiePtEynE4pI2HVTHn1gJqB5bLkE4h+wi+HBt/wAyaBRgACtNhEm86CPnrFWXHYQrwissD9uTfkW/HW1B4DAMWKHXVZjH+zgHw/pKduoSljKkHKpWclyASYyjsycqYm5NBVcFwtScbhXJEIcUA3sSoC5Przq1Y3heJKVEPIQADMMk+6JN807UPhWsziVnQKsO4iPpVqSyhQIMQfhqPqaDiWK4StzDKWUkAOBK05DqtEdZJ091OoOutD+yh9xvEYnDgpunMArNctnLaN8qpuNE10HHYNspcQRmUZgoBWRFgOzJtyrmeP4dicHilY1xlxDKXEpUpSS0pQWCDkQvKo2zXiJjvoOuLacWkpUlCgoFJGxCgQRBG8x51SeIMhaA5l0SUOC6Yyy2udhBSRPOneH4myqwxLapGiMR1ihOxDKVx+dK+KYDrSoIU84lRUrIlD2U5rqklsTKgDB77aUFn6J8R/SMIgkytv8AZLndTcZT5oKD5GjQIWsfvZXPI9hX/Uj41WOiGFcw+JUkocDDrXbU4AkIdbgpIJMkGVJFgdJ0p9xB1IxWFUHEdsuMKAWkkZ09YkkA6Zka/wAVBu5QrgozFqCDCjB+m99DS13HDYWoN8terTahVYo8hUD+LOVRJASBdSiAkc8yjZIGszQT49Y6tyTEIVeJ27u+PWqZ0HKsO/1SwO2FlBjVaT20zqQToNIBpX0g6ROOODqVrQy3YLBKVOqgAqImSI0kC1FdHeIqSpKyouqSCBmM5AuQoJBsJ7uVBc3capLk9XCUicy1JQlXcCbmOcVDwd4DENmAe0bgTdQkEdwoTFY2RMCe+CfCYsNLVJw7GLbUFTcxqJA5+HjQX5l0nc0WlXlSHh/FQ4csZVXMbEDlTFeLCRJvy5nyoBukD7TYC3EyoBWVQEkSI03vVLStoBQJUFpMxcAhUQqTrVk4txHrYSBEg3PK0z97VT8TgQgoJMZQUk/w9opE9wigJ4SUF9SlKlQSpSU/hJlIygc4UT5U4bcM28NedUHh+PKU2USr8J1MXzHvkRT9jjicsq7JjaDI0mBoaC8s40hIAVAAj89+de1ThxVP7w8yB9KygbfqQ9+nIeHOt08EOt/QU+/RWf6y3M8lGvf0Rn+sI/wmgr/6l7z5xWfqeOfoPzp6rDtD/wDZbHkqvP0drbEI9FUCH9S63VoRoKgc4PexVViVhmv6w36LqFzCNf1loeOex2oK2rhXer/D6UWzwsWGZUaGQfHfajzg27//AJLJ/wAcd34KMw2DTlEYhozp2leewoPMPwwggxISABsBuNN6P/VJWjKRbWdvOtGW1dkBSXluT1aULMW1UpR9xCZEmJuALkVKophCjldKiQCoZWZTY9W3cKNj2lGba7UGcO4U7IKYIBEwRBiasLeGCQfdHgkE+tRtLsJPkLDyAFeuPJGtBBisKlQIKnSNIDik+mWKo3GOjzLay4MLh1K0zKQpxcaCC6sg2tpV2fxCSI7VuY7PrSnG4Ur0lW0AExNr5ZoKQxx9fXNtOPKZS8co6ttsBCwD2YTlsQCBcwTQvFcStSiCXFoE9pzOlcCOz1ZUoAgz3QAdTTjpD0UCm1JdDSBMy84hsdm4EFRME901UizhsOEJOPTEEqDTTuIUZ7QGbK2mBprpQHYYWCpudDA11monlEqIKiEalIsCRurbnI00oQcfwxENjEOkgxmDLKBy7P7RZHnQvEukSEqIThGZSmTndfdIkDUAtpUbi0RQTp6TLw5Halme02VApymSSiTKVW0q2ofC0pUm6VjMDsQeVc2X0ydnst4RB/hwbB05lxKjVy6GcQW9hc7ikqVnUCEpSkJiOyEoASNZ0GtA0zE9xmPHQVyzpBxdzF4lScxLaVkIQDCYBgG/4jBOY11tbYkFP4SD5iKpb/s5UHCpl1GVSv8AeBQUhKlSbpkLjxFBXsM0UgAgg75rQTrrfl60z4I2pK5IAMwAQRuDMbED51bF9GUMYVeUFTkpWtxQBUohQ9AATABoLDYLIoQLWubk25+E0BzaY25AedTNgHWxmeQMfOpS2U5QR+EKEXsefKhsS+ZtPdFAfhH8jyFAx2hJ/hJhXwJpg7jZWSTHLfQwPh86Qt4ghQkTJE22mi3H+0ISIOsgaXM/L1oCMS4UqzAJIKYvYhQkhQPMG3nVb6RulxGVKQiRKjMwQJOU/uzYTTbHP3tNwbn6cqDdRmbIuDzGoBOnpQUbhGIyC/aMwQReSTb47U3eHYMJJOkmQJi4nWPCgMRwkNPBUkIzb3vtflOhNSYgLnmCSnwMiPLag6P0L6GDE4Jp1a3AV5vd92ErWlMTtAFZSPgXtCxGGw7bLeRKGxlAPKT3edZQJh08en3G77fox0H96vf9O3tkJ88P5aZqCxKy0MyupUJE9XisO4oTp2W1ExOpparjadhHeVjx5UD4dOX9Mjf/APOf/K1aL6bvj8DXmwZ/91If10OV/wC2N/KtTxgcifBW1528KB4rpq+fwtf8j13qFfTd4z2Gv+SfzpM5xWdrcioQPhURxYVIsJ3zpsDYmOdxQPm+my+yMjJUdQG9ydu2Nt6Ic6UPOLCMiG0jWULOUDUkA3t6TrTrCdP8UDkdZShCUpRmDrmXstqSPxRJSSSBBzZSfdox7po682tLrEIcBSQXlKhObPpnKSbi/IAUAWExLhUsNLKMzbbaFJBzAS6pwAH3AVwTP7qb2p/gOkCwz1REhK+z2SVZtUpEbDkBJmi+G4Rot5mwRmHdmJBMqkA2g0F+gAScxEkEwSJPlQWfgnFlJEvw3/bICt/92CV+oGtMP1y3PZzLk7QgX9T8Ko2HSWpBAEkx/M77XPOpsBiSVi48Bb/OguqsYZ7KUiNDGY+qvyoLiuKWtPvL8AohJgSJA7wKHw+LJMqsRci/35VK67mEeXlQUTibckkjtazAmfE6gVUnOAqWo5jOYmCB2QABE98/SupvcLkGRInf686ARwxOZQIHdbTS/wBPKg5XiOCOsSqJNriSCVWj60Uxw4qkmygI0MDMmb98j41fuIcKzEb9/wDlSHH4daCoJCcuoSCQSb5iDe5tQVzhODa62MUSGyhQGSMwWYhRgjMlMkkAyYq1dBZ6t4ZgpAWkhP7qlZiq+qswAgkyPhVQ4i7JBywpO1hl96Lbmwqw+zPNlxCORbOmiiHLegFBclCpmU3r1pGk7VulN6DMagFtQUQNPMyDFJnGEgTB5W/Km+NAgcwbd/2KBxLaTMa0AaIi3nWxSIn/ACFQKZy/lNEtOSOXlegzqsrpTIJSbx8TNbpWnrBMRsO/w8qiJABI5DawJ18ahwrhK7fhFz46D4UBeOWIJGm55+VqFwxzW9amxuVIOYwY8CO6lbmLACiIVlFxmA9aCXiPDZSpMSCOek8vCqo4ye2UmA0mTIJHaMJBPO+u8014p0hKU5Skk8wRYXII7+da9G8d+kDEMqUAt5LZUAACoN5iSiT7wJTI5CgQhP8AER51lWtHs8agStU964P/ALayg16ePl/Dh9DzL2HU24GlN4csKStDrGdDiZucuhsPeteueFOvnXRunTi8hZdfZL7TDmfC4ZooZwwIQskrmFuEpAI5RAGp5wCSe+g1NM+jnB/0l0IM5RBOUwpRUQhDaSRCSpZHaM5UhRgwQVuU8j6VYug2M6t+wBUcqkBQJzlvMFIyiCew4tQi5LUCSQKC/YXoGgpSEttwbQjCsrTBn/iy+5qLhxJtog2qldJujn6K+IQUZFpS62kkpBIDiVNqVKuqdQFFObtIKVJJMTVpwXtJ4g2oIRgWjmBgNoeWFgWlKwsoyd8wN6TdM+Pl3KtwthTmQdiShamy8XHEq1UkF5DebRRQrLIFBceGYhC2UOLSmVITAUApIStIKBlMpJKSDmUDrAGpDUBEZilIgHNZAUAIEjIkA2/CoGwsa51guKZcOyqMyVgNiLQ42kIKNYvlzDmFGNDBmN4k9kbSiOtXlCUq/izDMYV2UgalVqC6OOhOdJiEzEDYEQR42IpI9xcJMCLG9/u9BYHjXWqdhWYNhKQbwqyRmTvHZnzqi8bxC/0h4pUqAqYJ22+NtKC/jjiHCQkiTMflpU2FxlyRY92kj51yzD4xYIJBgamTMmT9NKsvR3jAykKULGfUmPLu1oOp4PGoVa4nne+5piUpsZ2gVWOEshULUTJAMbconwqwhQIAG33eglUsQRtSx9EE738/Kj1WHhSzFu/DT8qDVxAA38NaV41oE86OU5ae7elGJxMk+nhQK8fhE50uHUGBaxm8Gm/RnDpAdUN1pkRGxifjSx8hWpgHl5UfwV3tqGkpmNrH8jQPj31iDUBdnetutoIuIq90efhtQ+bmbCi3DJ20odbltAe8UEOYHW1DOOAD0qVT1zvFCvO62+FBI7iCWwPGOWtBYZ7+khIJ7NxyzAn4Ajzr3E43sJgQRO2vaOn5VBgiYKjaTO2wA9ZoCG1yVhLecgti6M/v5yTEGPcF+/vofjzsIbzICFKbzZkwApZCM/7OOxlKlJgwb91GA/xRz2+IpbxBsk5iSbak5u46mdKCpcTgQc1yL8+4mrF7O3UyuEyuTmMe62Ugi+iZcETMnNG1VjjbXakiNRYiD4Dwpx7PcOVuPDMQIQSAde0qD3xQdNKyLDJbmqspR+pz3eck+tZQe9P3gppfWKKnAp49Y7hyypDTzakt4SMoKzJSrOezCJzaVy/o3jMOh8LxIzthCjkyBYUvLCApOYHLJme4VeVex3EAFXWlRgXDeZXIC6psLRtXrXszxMgfpGISAf8AgEAHyOlBBwljDYhCizh0rt1aCnBIjrVLsvVUhIKQUSLJJ3pV074KGYxCUJYGctIbaZ6uC0f6QqzTmOoJF4MRANWE+yV4zOMdFz/unSCY/htpQmK9kjiRIxDqyfwjDvExHM+nyoKrwriuMxKuoZaQ+4u/+ztLcP7xUoiFd6nJoHj+CxLL6k4xK0vQCQuCYIOUggkFNjEWFxar1w7oa7hOucX1q0rZLYDjKkAla2TlmdSlCrbxek3F+BP4l1tLDbqg2h5BLTa1hCRisTlT2RaxgDkBQVrCcXcaH7NZSIgpspCxuFoVKVDuINMuHcYcd/ZHq0B0hOVptpoqzbKLaE5hNwk2m9FOezbHSmWXyFGDDKzl8eW3rVl6K+zBxBK3goE9kJLShlB1Pa/FYXoJMBwJWGV1a0qSSFEqzTmTP47CCIIrTieAQpYJSIAAuZB5SI8DVte4OsSVKUskQMwJgchJ0oZngy7lWQTYSpKT3WKqCtHgYcTlcbSkyqCBzEBW2xJo/g3Q5GGQU5i4Tqo78vCnowgCrxa1jPj3VI9r8e/1oPWcH1aRFz/OmLBgX3oErgdwn5Vshy0bUBTmI9KW4pYIn08fyqZ54UveI0igh68xE0ox6yTY8/GjXEHnel+ISqQdpN/lQaNg0dwto9YCBsR8KzD4eBfU0VhGoUL/AE8qAwG3Iai1eqcNYBtr41v1JI2+NBGFRQ7rhkxRCmQJFBvK86AJ5w0IcbMyk6iJ+MeVHPKBFKsRhe1mvpePHa1iJ+FBMlhfV6TEme6tcOeyIBBtMXHcZgTTTCEpQkR3xvfW3KhlNgHLrcG+0wfrFBs05c66b/KguIYsggIAmSY5jx8aLkwb8tIi/wDKhMQ3cKJyiNgLAcyRve1BSuNJOZR5RaLiL3PjNM/Z6CXHtZyJ0/tmpuJJkEgEwDeI9TRvQjCpDbizZTjmXUCyANP7yj6UFpQzImDWV4SB/wDYVlBVle1/Fk6D/E4f+6tV+1rFxaPNTh/7qpAcAOleqeGwoLd/raxk6pv3ufVdRL9qmMP4k6/vL/8AOqhRXD8B1qimY5nYRcetBfeFdMcVikj3YSsbnQXJIUo2hUU0SXG19Y0SkOZwoSZzFwuTrb3zJPOqf0UCg4lHayZiFKSNJEKEnmBVxfzJTIFpnbWB6CwoN1dMneuDaZJIgCbi2phVhY1cMC64pKVLVJ3AmBI01qk8HyuKlQ0MXA/FqZiauoSEpte1BKpxU3VpeN70uxiwJiAeZI+VeKxBWohCSojWAfnSrEPkmBOUa84HKaAoY9KieQMVKydDrUaGgQD4wPvesEZeRH1oNnsWIib933pWrZga63Pnz5UOpmZ8fvaimcEAB2tptEHzoNzH5Vqtg3MeW5ohpOXSb+tYpyBrG99udqBapuIkQTNj8JqFbBJvt9670ZiwbGecxpa9aoSNYtp9fnQRIZF5BNTYVjtX+XyqUD17qmbTEGdB6UGww6R/n868Kh31IXNbVA5p9/CggcXOlL31D0ox9Oun38qAeT9/SghMbjv12oPH4oIGhMJ9eQ8angb3F/DnSnjD90pAjMUpmQBJIF+dqCxNvAADkB46XmgMW4A5IMAi22nz0FDNcSBm6dTqeWu3dW2OEiR+7bviSI56mgxt0RYHxiRaT4mpXf6K51A5RB2+NKC/lMaWBICvC8xyPwpglQyJCjlkC03gAz8jQKeIIKCITKcsyRvoZO9PeDsBGHb1kpzG2hWVKNvMUBikBRyyDeADfXTwNxR/ECUohOoAGhiAAB5WoJutT/F5G1ZVcVxDub81Ln4WrKCl9QrWKiKT4Vb8f0fQlQ94TpMETb4XqHDdFAXcqn22CCCguiyle8AJ7IsNztQb8H9l2PxDKHm2kZHASkrcSgkCwOVV4Oo5irFwf2NY1JlTmFSTBJzrURvEJRfyNWnhXGcW03lfK31ROcZZIsbDLGW0WPhTzDdID+IBChYptIPJSZkbUFTwXs4xLAGUNuRIORZEkkkKyuJSZvUz/AnwlKCw6qdewSLfxC3xq6I4mkgQbbHnvc7VH+tAdD8RagR4To44yE9gCTKgk5ss8518qZOJMFItHOjE4meXlb0qXrgR/L86BSMcttX7wFoOluREUpcZJUTzUe+Jv5xT13AyfegT8OXjPwpe8yUzbz50C9wqTfu23vGlaoeJjS/fPrO9SOC280MogGfpFBOnEWnSba0Qy74WG1BYdkxz+g1uN6Nw458udBuCdbffyFeg6W+/OpbRWpAI7waCB9EpNo/P/KomUEG/+c863Wfn3+VY3PjegnTXue3OtUqg/lXpV96UGFdaKWa0Uq+tbJsP50Ar6qXqJm9McTudaWKXJHI/Pl40C57F5R7sjv75vG8RVbxuJl5NzZZhQtOWbgc/yqxcUTOUbiJjWL+hnekGETKxmAEZlHkDe00DFh1SjOY98kGeZvtFG4/EAASRNxa1uXpSpGJEqv8A9NuVCcR4qMyYIMCLDxvHnQFqdgCytIiNe+KPx+JISkpiOR1Onf4iqrh8TIMnY20nlebT4VZcT2mQVXUACIVBskKJnSBN7b0EXCMYVYhBJHvki0bb+NWRbAJBgSNDm0nl+cVU8I0E4lsQUkHUkGZuSO69WEvxlGb4belBMppE3SCdzzNe1inTyH3517QIMPiElZMzMwAnlFrWtpTHiACxBCVmRMEamx+E2NTNcJhObQmbze+ttByimHBej4WEmCE3SLe/sZ8NaBS3jHMGQ/h1e4MvVrCupXIIBKUmyhNjFUXiHHHF4h19QAcdWVq1UL7dqTAI3rs2L6NJ6nKCSdzv371y7i/Q17rsuxk9YqYjYQN96BZwvjZC+0TCo0UUgEGdtK6dwnigKQJkA3k+NwTqNPWuWs8EIeCF/vZSARY7eAro/AODdWLEEGIjutrvzvegtKMV6T8O6jcOqRfupY02RroL/Yo1p2SI8fKgNddihViQalNRuSBQKn8OJG19pvQbiZ1N/wDOmz6JuaAU32tNflQbtuWI3OlEoT8fuxrRpE1MlNBvqL1i0ivcwrVYoIimowL1KpPdWht9igwcqzP5/StJ8fyrDPhQYTJ1FeD4fela9Zfyr0q76AbE8hy/kaTPm/eT8vhTp1wH86XupmY5fyoEGLxRuYEBJ7zPO1o7qXYZ2VEWPZm4MTIj86a8Sw0oIJMHU+Ow5Ur6oNSbmRGvPn6CgDxaNRnIjwtz8qR45ULEGRcAinGOlVwCDv30jxOx+P0+dAdwsgzOm9t9o76ujDPuDNYJJIIvNrSIiw77iqTwZIDiTPvKA0GoMx4VchqlU6BP1kn+VBDgP9pTN1Equb2gxYaWgUZxbFJaTm0m3cR40JgBL4NyQFEi86BPnrp30x4s2VoKUgEWJG1qCrL6QgHQVlCcRwOV1QhIg8xXtBc8G84qMwiEgxrM/L1q5cDSUhI1ttt43pHw7DEwLoSLDsx4eFXfhrSQns7CO+d6APF5hMDX7NRHhwc1iLbfWnowBUIifHSpW8CE6+goKs50YbUfcFvX1386MZ4YlEACO7SrCpIoN1JmgW4jCgjTwnlQpZy+7pF6auJocoFAM2qsWKlUBUZoIF0Nko1RqCL8vlQapFbb/fxresyzQa1qW62QPAVsRQRKFRFM0Qo1EoUA6lAfGtUuT86mLf8AlUKkgd3yoPCrvmo1L+/OK2Uofc1ApyBNuWgoBX36gT2p8f8AL60PxB4gyAm8xMaiIFqFUuU6hJKgJhUAxpO9BNxVQya5bi5HL71qtOPlYVJOWRcEbD60diHyVBKlEpBVvG253vSkICBCTrdXOfPegjxEqJBkbRfSg8QiQbTIn3jqNDRLizNyeQn7vah3MQYPIbDYDWgi4OP2yDGknvJ8adYt66RBCQACDzuInnNLcC6JlIzWHZ0FzuaZqeChEWvEGwMaib63oGnAWj1hsQAkj/GocrjTfWrAlk6bgWtt5WpT0fMJUcqh7t/3gLwNwJOlNyO+Ig3vbwoF+JwoKiSo+o/Ksr1/irYUQoonvI/KsoLZhPePhVg4TqrwFZWUFiYPYFQv71lZQDub+FQH6VlZQQuaVArTyrKyggV9+tQK0HiaysoIj9aia1r2soNla+QrBrWVlBGmthWVlBqr6V4nQV7WUHmI940GrUedeVlBG57oobGaH73rKygU41PapVjz2Ff2R9aysoExOnj9aKIv9/vVlZQB4wX86XvDXxH1rKygHwh93y+dO+Fe4P7KT8BWVlBZ+DHsJ73FT32FMB7o8frXtZQUHjf+0Of2q8rKy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data:image/jpeg;base64,/9j/4AAQSkZJRgABAQAAAQABAAD/2wCEAAkGBhQSERUUExQWFRUUGBwYGBgXFxkaGBcYFxwXGBgYGhgcHCYeGBokGxcVHy8gJCcpLCwsFR4xNTAqNSYrLCkBCQoKBQUFDQUFDSkYEhgpKSkpKSkpKSkpKSkpKSkpKSkpKSkpKSkpKSkpKSkpKSkpKSkpKSkpKSkpKSkpKSkpKf/AABEIAMIBAwMBIgACEQEDEQH/xAAcAAACAgMBAQAAAAAAAAAAAAAEBQMGAAIHAQj/xABKEAABAwIEAgcGAgYGCQQDAAABAgMRACEEEjFBBVEGEyJhcYGRBzKhscHwQtEUFSNSYuEzVHKCkvEWFzRDU5OiwtKDsrPyJESU/8QAFAEBAAAAAAAAAAAAAAAAAAAAAP/EABQRAQAAAAAAAAAAAAAAAAAAAAD/2gAMAwEAAhEDEQA/AO4TXtVH/WI0Yhp4g80xI53OlDv+05lOrbnpQXWa9qiH2qt7MrI7pP0rRftUG2GdP91f/jQX6vJqhJ9qY/qr0f2VflXg9q6f6s8PFJ/Kgv00HxBokoInsqkx4RVO/wBbjO7Tg5yIjT86xPtgwulz3SJ9KAT2w4HFvM4ZOFacdUlwqXkQFEDIUiQbXzVXvZzw3FtvLVicO8iYAKmym2puLVeGPadhVbL8hPypjhOm+FX/ALzL/atQFs4pRJ1gaGDeisO9cyfvWknFunLTJVAlKIzvLWlthBVcJLhJK1R+FCVEbxVSxXtqZnsqaUBrkRiHR4gltsEUDThONzPYpYJEuWPdp6U64e+eskm0E62765217XsICsnDFOZVlIYUnN3qIcBzSDzoxv2l4GCczrJO7jTim55EhEpE/wBqglOOnH4ooIBsJ5a/yq28MWerSpUqUjtHvAsoehVVD4Hgk5lPtu9ajEEqkKzJtAgWBETcG81esDxBLaUiJ1tzB+zQadFR+0xx54o+YCRB9KfhVVjgSVNLgZsriipU3AX7pIO1kifGrIaD1pXZH3vVQ6U8RKcS2AdBPwqyvPhI15VSOmTSuuS4BKcuouZ8OVAZi+MEsqlRNtD8fCouA8RUllIzQLz3zVZW6tSSnKo5jpB0NEYLDrSmMiwBa4oHfCOJHrXlJNyfiKbrxxzovfXwqp4Z0pKoQUlUyTv41Jgsc5n7aSQBagubfFV5rkkAH7FeN8SPVEVX2cYoQQNRodqKbxBVKYsaCfia1uqEEdmR4DXWg2MG6FJjmJ9RRjSbmTlohCspBzC1BckrpY+lWcm0bXoPDcUSVZio6RE2vr51688lZBnQzYxQe497IiVqtp42iudOYqDJiCskc9YE1c+kGJUUgASm8kbHakYwbcJzKnLsU25/OgNVxXKYv5Eb351lK3n05jaf7v8AOsoG3+hnETE45R/9V2/kEip2+g2LI7fEXh3IUsx5lVXYuivC6mgqR6COR/t+NV3B4p+tFtdCEgXxWPJ78W6PgDFWL9ITzrU4oUCj/Q9qP6TFeP6bip/+WlXSLouG8OtbT+KStMEH9LxCpuOzBWdZird1450q462twN9XlORwLUlSlJCgAYGZKT+IpMRtQcy6viM9hzGxm1KlG0adtMGoMS9xKQhx3EElObKpphw5Zyz/AEBtmtrV+fbftDTRJUkH9sqw0Uo/su7QVIww4Hm1lbSOrKpDedRWlSYyGYAE5FaWi2poE2A6Bl1lLmdqXEhRS/gcMcpOqSW0Nq1m4NUP2i8DDBZJbQ2pSVBaWyotpKVKTmQFEkBScpjaTXcP1mjmK5Z7anjDKkEwesSSk2ICm5B/xCgpfBOFPYwrw7biUtshlwFZBCQUKTmQDbMTF4prxL2cLbbUpWKWuLQFBP8ACJtfb1on2ROTi3kgAleFbUAdOw9l+Rro3HuGrcYdENiUFVtZEK/7aDhnRfgP6YHG1rCHMOTJMnMCSnTMNFAjzqfpD0JdwrJcSrrQn3wAtBSJiY6xYUJ3tR/R/GnDccTolGKTlPL9oI/+RPxroGPIcSULgggoVIiQbGOUaUHPvZF0iyvuYZfaS/8AtG5/4yASb81oCh3lIrsja0mIEff86+aX2V4PFwiy2HAUKOnZIUgkHaPhNd54f0h65tDyGFBLoCk9oaKE87QqR/doHDebOsZ491YH9qUkeqZ86ixjzwHYcT/eoXNiMySMPrKZzi+aVD4o+Na4hvEmwbaBGxUbee9ADicRijq6m+0UI25iZ7TqcoNhHz7qIeZxPJsRyB+dCuNP/vIH92b7UBuFxGIb/ElQV/DpUiOJPZu0ApP7uWg8NhnpibbyAKORw9+dvWaCZPE0EwWIneBFD4plJVNx4afCiWuEvAnT1FSoQoGFRbX7FAGGIFpI79fWjAlkC+bMe+t87aSMziBtBWJ9KJSy2byI2IoBW2UD+dEkA20+tEt4dG0mimcEnv8AOgAS0LWHpRL2DSBOYE8hRriG20FSoSlIkqNoHM1WuK9Omml5UNqcJ5ZQD8yIoGP6JYyDpvpWrpKpAFgYobhXS5rFJWlMocCZSklJC0i5KCNY5d1efpYneSSbDkTFBOWTuflWVGrELmx/6f5VlBaeuNRqxB5UArpPhhfrPRC/yo/DvocSFoOZKhY/Og165UWFRKW4eQM8tqM6rlWdSeXzoBCFR71aFo8z8qM6qtSAKBarATzrRPCxvTNSxz+/OhcdxVpltTilSEATlhROYwAADcz8jQQjBDlXNPbOgBrDxsp2CO8YUzV6V03w826y+n7MX/66pftZnE4VpxsK7DixChCoLbWgEjUCgqnsxxahjhBIJwq0gj+B3rPpXT0OFWbUmST4aGuZezvhjreNZUpOULQ+2J1uDFuVdOcwyiZQSDcSB5xFByL2htFnENqT7zSjlPMDK4g+EzXS3cd1oS4B/SpSvuhQCoHMX+Fcr6U4xL4W4rrQucqQoWlsyUx+Gx9Kuns7fL+CaSDdpSmleAhSZ/uqt4UFa9ovCocQ/lnrOwY0CkAER3lM+lWf2Y8aQGXMOskdUesbgk/s3NUf3Vgn/wBSm/SngObDLMElvKuxsQk5HLc+qW5VV6PNK4fikFyFobWW197LphS4jZUHXag6DiuJtlokZiRlUmJiUlK/lmHnUruOBEoSq+ljpYg/EetNy2lJiBbu17/OhWH+wE/udj/ASPiMvrQIX38RqEePfUa0vnZI508ffpe84edAtVgnDquOcUfwpxTBPbz5osfpFRrQTWqGudA4Vxy9kxVX6SY/rSUAwlQKnLkTlslJMiJP4U3Md1Mm2r303nlvVOwmJ/SXCkLlx1RHZgAAEhS0i+UADsnW5oJcOoEjMq8k/wAyKsnAuL5VBsgFKj6TpflpS3GcKYDmQFwkwNZv3zrYTUeEZBWEjVS0gHTtEgD40HSmDFqLSqoGmoohChryoKl0o4tnUWwZQkweSjN55iud8dlIzW5C3MEkgbmugdI+GEuLKFoCySQlRIkWuCND71VDiHC1FMLSeyTHaJ9OQigr3DOMKSvtdmPdBsQdzrH2a6hg05kpJUqVAKv3iR865krgoUsqGZJGidomLA33rpLVoAOggRuNPkBQMwwdvnWVthOHPOICgBB0k3sY+lZQUt9fKR4m1WvovxB/qy00nMcxVnXIQgKSkx/EqZIHjSEt4aJ6/EGP3cOB81fWmvCOOM4cKCXXlBRHvYdJ0EW7cx40Fi/UinAC8+6ojZJLafTWvP1AE3Q662Rv1hUO+UnX13pWvpmj/iveWGb+pqB3pShQgvYgjuw7Y8RZVA+w/EFoJS6UuJEQ4m0TsvkO+pzh3zq4hOvuoOm3amJqrfr9spyF/EFB1T1CIPj2qlR0mwwACncWYEe7FhYWCrHvoH36mcJu8fEthRqr9MUKQUIPakZ/dSkyCR+Eab1DiePtEynE4pI2HVTHn1gJqB5bLkE4h+wi+HBt/wAyaBRgACtNhEm86CPnrFWXHYQrwissD9uTfkW/HW1B4DAMWKHXVZjH+zgHw/pKduoSljKkHKpWclyASYyjsycqYm5NBVcFwtScbhXJEIcUA3sSoC5Przq1Y3heJKVEPIQADMMk+6JN807UPhWsziVnQKsO4iPpVqSyhQIMQfhqPqaDiWK4StzDKWUkAOBK05DqtEdZJ091OoOutD+yh9xvEYnDgpunMArNctnLaN8qpuNE10HHYNspcQRmUZgoBWRFgOzJtyrmeP4dicHilY1xlxDKXEpUpSS0pQWCDkQvKo2zXiJjvoOuLacWkpUlCgoFJGxCgQRBG8x51SeIMhaA5l0SUOC6Yyy2udhBSRPOneH4myqwxLapGiMR1ihOxDKVx+dK+KYDrSoIU84lRUrIlD2U5rqklsTKgDB77aUFn6J8R/SMIgkytv8AZLndTcZT5oKD5GjQIWsfvZXPI9hX/Uj41WOiGFcw+JUkocDDrXbU4AkIdbgpIJMkGVJFgdJ0p9xB1IxWFUHEdsuMKAWkkZ09YkkA6Zka/wAVBu5QrgozFqCDCjB+m99DS13HDYWoN8terTahVYo8hUD+LOVRJASBdSiAkc8yjZIGszQT49Y6tyTEIVeJ27u+PWqZ0HKsO/1SwO2FlBjVaT20zqQToNIBpX0g6ROOODqVrQy3YLBKVOqgAqImSI0kC1FdHeIqSpKyouqSCBmM5AuQoJBsJ7uVBc3capLk9XCUicy1JQlXcCbmOcVDwd4DENmAe0bgTdQkEdwoTFY2RMCe+CfCYsNLVJw7GLbUFTcxqJA5+HjQX5l0nc0WlXlSHh/FQ4csZVXMbEDlTFeLCRJvy5nyoBukD7TYC3EyoBWVQEkSI03vVLStoBQJUFpMxcAhUQqTrVk4txHrYSBEg3PK0z97VT8TgQgoJMZQUk/w9opE9wigJ4SUF9SlKlQSpSU/hJlIygc4UT5U4bcM28NedUHh+PKU2USr8J1MXzHvkRT9jjicsq7JjaDI0mBoaC8s40hIAVAAj89+de1ThxVP7w8yB9KygbfqQ9+nIeHOt08EOt/QU+/RWf6y3M8lGvf0Rn+sI/wmgr/6l7z5xWfqeOfoPzp6rDtD/wDZbHkqvP0drbEI9FUCH9S63VoRoKgc4PexVViVhmv6w36LqFzCNf1loeOex2oK2rhXer/D6UWzwsWGZUaGQfHfajzg27//AJLJ/wAcd34KMw2DTlEYhozp2leewoPMPwwggxISABsBuNN6P/VJWjKRbWdvOtGW1dkBSXluT1aULMW1UpR9xCZEmJuALkVKophCjldKiQCoZWZTY9W3cKNj2lGba7UGcO4U7IKYIBEwRBiasLeGCQfdHgkE+tRtLsJPkLDyAFeuPJGtBBisKlQIKnSNIDik+mWKo3GOjzLay4MLh1K0zKQpxcaCC6sg2tpV2fxCSI7VuY7PrSnG4Ur0lW0AExNr5ZoKQxx9fXNtOPKZS8co6ttsBCwD2YTlsQCBcwTQvFcStSiCXFoE9pzOlcCOz1ZUoAgz3QAdTTjpD0UCm1JdDSBMy84hsdm4EFRME901UizhsOEJOPTEEqDTTuIUZ7QGbK2mBprpQHYYWCpudDA11monlEqIKiEalIsCRurbnI00oQcfwxENjEOkgxmDLKBy7P7RZHnQvEukSEqIThGZSmTndfdIkDUAtpUbi0RQTp6TLw5Halme02VApymSSiTKVW0q2ofC0pUm6VjMDsQeVc2X0ydnst4RB/hwbB05lxKjVy6GcQW9hc7ikqVnUCEpSkJiOyEoASNZ0GtA0zE9xmPHQVyzpBxdzF4lScxLaVkIQDCYBgG/4jBOY11tbYkFP4SD5iKpb/s5UHCpl1GVSv8AeBQUhKlSbpkLjxFBXsM0UgAgg75rQTrrfl60z4I2pK5IAMwAQRuDMbED51bF9GUMYVeUFTkpWtxQBUohQ9AATABoLDYLIoQLWubk25+E0BzaY25AedTNgHWxmeQMfOpS2U5QR+EKEXsefKhsS+ZtPdFAfhH8jyFAx2hJ/hJhXwJpg7jZWSTHLfQwPh86Qt4ghQkTJE22mi3H+0ISIOsgaXM/L1oCMS4UqzAJIKYvYhQkhQPMG3nVb6RulxGVKQiRKjMwQJOU/uzYTTbHP3tNwbn6cqDdRmbIuDzGoBOnpQUbhGIyC/aMwQReSTb47U3eHYMJJOkmQJi4nWPCgMRwkNPBUkIzb3vtflOhNSYgLnmCSnwMiPLag6P0L6GDE4Jp1a3AV5vd92ErWlMTtAFZSPgXtCxGGw7bLeRKGxlAPKT3edZQJh08en3G77fox0H96vf9O3tkJ88P5aZqCxKy0MyupUJE9XisO4oTp2W1ExOpparjadhHeVjx5UD4dOX9Mjf/APOf/K1aL6bvj8DXmwZ/91If10OV/wC2N/KtTxgcifBW1528KB4rpq+fwtf8j13qFfTd4z2Gv+SfzpM5xWdrcioQPhURxYVIsJ3zpsDYmOdxQPm+my+yMjJUdQG9ydu2Nt6Ic6UPOLCMiG0jWULOUDUkA3t6TrTrCdP8UDkdZShCUpRmDrmXstqSPxRJSSSBBzZSfdox7po682tLrEIcBSQXlKhObPpnKSbi/IAUAWExLhUsNLKMzbbaFJBzAS6pwAH3AVwTP7qb2p/gOkCwz1REhK+z2SVZtUpEbDkBJmi+G4Rot5mwRmHdmJBMqkA2g0F+gAScxEkEwSJPlQWfgnFlJEvw3/bICt/92CV+oGtMP1y3PZzLk7QgX9T8Ko2HSWpBAEkx/M77XPOpsBiSVi48Bb/OguqsYZ7KUiNDGY+qvyoLiuKWtPvL8AohJgSJA7wKHw+LJMqsRci/35VK67mEeXlQUTibckkjtazAmfE6gVUnOAqWo5jOYmCB2QABE98/SupvcLkGRInf686ARwxOZQIHdbTS/wBPKg5XiOCOsSqJNriSCVWj60Uxw4qkmygI0MDMmb98j41fuIcKzEb9/wDlSHH4daCoJCcuoSCQSb5iDe5tQVzhODa62MUSGyhQGSMwWYhRgjMlMkkAyYq1dBZ6t4ZgpAWkhP7qlZiq+qswAgkyPhVQ4i7JBywpO1hl96Lbmwqw+zPNlxCORbOmiiHLegFBclCpmU3r1pGk7VulN6DMagFtQUQNPMyDFJnGEgTB5W/Km+NAgcwbd/2KBxLaTMa0AaIi3nWxSIn/ACFQKZy/lNEtOSOXlegzqsrpTIJSbx8TNbpWnrBMRsO/w8qiJABI5DawJ18ahwrhK7fhFz46D4UBeOWIJGm55+VqFwxzW9amxuVIOYwY8CO6lbmLACiIVlFxmA9aCXiPDZSpMSCOek8vCqo4ye2UmA0mTIJHaMJBPO+u8014p0hKU5Skk8wRYXII7+da9G8d+kDEMqUAt5LZUAACoN5iSiT7wJTI5CgQhP8AER51lWtHs8agStU964P/ALayg16ePl/Dh9DzL2HU24GlN4csKStDrGdDiZucuhsPeteueFOvnXRunTi8hZdfZL7TDmfC4ZooZwwIQskrmFuEpAI5RAGp5wCSe+g1NM+jnB/0l0IM5RBOUwpRUQhDaSRCSpZHaM5UhRgwQVuU8j6VYug2M6t+wBUcqkBQJzlvMFIyiCew4tQi5LUCSQKC/YXoGgpSEttwbQjCsrTBn/iy+5qLhxJtog2qldJujn6K+IQUZFpS62kkpBIDiVNqVKuqdQFFObtIKVJJMTVpwXtJ4g2oIRgWjmBgNoeWFgWlKwsoyd8wN6TdM+Pl3KtwthTmQdiShamy8XHEq1UkF5DebRRQrLIFBceGYhC2UOLSmVITAUApIStIKBlMpJKSDmUDrAGpDUBEZilIgHNZAUAIEjIkA2/CoGwsa51guKZcOyqMyVgNiLQ42kIKNYvlzDmFGNDBmN4k9kbSiOtXlCUq/izDMYV2UgalVqC6OOhOdJiEzEDYEQR42IpI9xcJMCLG9/u9BYHjXWqdhWYNhKQbwqyRmTvHZnzqi8bxC/0h4pUqAqYJ22+NtKC/jjiHCQkiTMflpU2FxlyRY92kj51yzD4xYIJBgamTMmT9NKsvR3jAykKULGfUmPLu1oOp4PGoVa4nne+5piUpsZ2gVWOEshULUTJAMbconwqwhQIAG33eglUsQRtSx9EE738/Kj1WHhSzFu/DT8qDVxAA38NaV41oE86OU5ae7elGJxMk+nhQK8fhE50uHUGBaxm8Gm/RnDpAdUN1pkRGxifjSx8hWpgHl5UfwV3tqGkpmNrH8jQPj31iDUBdnetutoIuIq90efhtQ+bmbCi3DJ20odbltAe8UEOYHW1DOOAD0qVT1zvFCvO62+FBI7iCWwPGOWtBYZ7+khIJ7NxyzAn4Ajzr3E43sJgQRO2vaOn5VBgiYKjaTO2wA9ZoCG1yVhLecgti6M/v5yTEGPcF+/vofjzsIbzICFKbzZkwApZCM/7OOxlKlJgwb91GA/xRz2+IpbxBsk5iSbak5u46mdKCpcTgQc1yL8+4mrF7O3UyuEyuTmMe62Ugi+iZcETMnNG1VjjbXakiNRYiD4Dwpx7PcOVuPDMQIQSAde0qD3xQdNKyLDJbmqspR+pz3eck+tZQe9P3gppfWKKnAp49Y7hyypDTzakt4SMoKzJSrOezCJzaVy/o3jMOh8LxIzthCjkyBYUvLCApOYHLJme4VeVex3EAFXWlRgXDeZXIC6psLRtXrXszxMgfpGISAf8AgEAHyOlBBwljDYhCizh0rt1aCnBIjrVLsvVUhIKQUSLJJ3pV074KGYxCUJYGctIbaZ6uC0f6QqzTmOoJF4MRANWE+yV4zOMdFz/unSCY/htpQmK9kjiRIxDqyfwjDvExHM+nyoKrwriuMxKuoZaQ+4u/+ztLcP7xUoiFd6nJoHj+CxLL6k4xK0vQCQuCYIOUggkFNjEWFxar1w7oa7hOucX1q0rZLYDjKkAla2TlmdSlCrbxek3F+BP4l1tLDbqg2h5BLTa1hCRisTlT2RaxgDkBQVrCcXcaH7NZSIgpspCxuFoVKVDuINMuHcYcd/ZHq0B0hOVptpoqzbKLaE5hNwk2m9FOezbHSmWXyFGDDKzl8eW3rVl6K+zBxBK3goE9kJLShlB1Pa/FYXoJMBwJWGV1a0qSSFEqzTmTP47CCIIrTieAQpYJSIAAuZB5SI8DVte4OsSVKUskQMwJgchJ0oZngy7lWQTYSpKT3WKqCtHgYcTlcbSkyqCBzEBW2xJo/g3Q5GGQU5i4Tqo78vCnowgCrxa1jPj3VI9r8e/1oPWcH1aRFz/OmLBgX3oErgdwn5Vshy0bUBTmI9KW4pYIn08fyqZ54UveI0igh68xE0ox6yTY8/GjXEHnel+ISqQdpN/lQaNg0dwto9YCBsR8KzD4eBfU0VhGoUL/AE8qAwG3Iai1eqcNYBtr41v1JI2+NBGFRQ7rhkxRCmQJFBvK86AJ5w0IcbMyk6iJ+MeVHPKBFKsRhe1mvpePHa1iJ+FBMlhfV6TEme6tcOeyIBBtMXHcZgTTTCEpQkR3xvfW3KhlNgHLrcG+0wfrFBs05c66b/KguIYsggIAmSY5jx8aLkwb8tIi/wDKhMQ3cKJyiNgLAcyRve1BSuNJOZR5RaLiL3PjNM/Z6CXHtZyJ0/tmpuJJkEgEwDeI9TRvQjCpDbizZTjmXUCyANP7yj6UFpQzImDWV4SB/wDYVlBVle1/Fk6D/E4f+6tV+1rFxaPNTh/7qpAcAOleqeGwoLd/raxk6pv3ufVdRL9qmMP4k6/vL/8AOqhRXD8B1qimY5nYRcetBfeFdMcVikj3YSsbnQXJIUo2hUU0SXG19Y0SkOZwoSZzFwuTrb3zJPOqf0UCg4lHayZiFKSNJEKEnmBVxfzJTIFpnbWB6CwoN1dMneuDaZJIgCbi2phVhY1cMC64pKVLVJ3AmBI01qk8HyuKlQ0MXA/FqZiauoSEpte1BKpxU3VpeN70uxiwJiAeZI+VeKxBWohCSojWAfnSrEPkmBOUa84HKaAoY9KieQMVKydDrUaGgQD4wPvesEZeRH1oNnsWIib933pWrZga63Pnz5UOpmZ8fvaimcEAB2tptEHzoNzH5Vqtg3MeW5ohpOXSb+tYpyBrG99udqBapuIkQTNj8JqFbBJvt9670ZiwbGecxpa9aoSNYtp9fnQRIZF5BNTYVjtX+XyqUD17qmbTEGdB6UGww6R/n868Kh31IXNbVA5p9/CggcXOlL31D0ox9Oun38qAeT9/SghMbjv12oPH4oIGhMJ9eQ8angb3F/DnSnjD90pAjMUpmQBJIF+dqCxNvAADkB46XmgMW4A5IMAi22nz0FDNcSBm6dTqeWu3dW2OEiR+7bviSI56mgxt0RYHxiRaT4mpXf6K51A5RB2+NKC/lMaWBICvC8xyPwpglQyJCjlkC03gAz8jQKeIIKCITKcsyRvoZO9PeDsBGHb1kpzG2hWVKNvMUBikBRyyDeADfXTwNxR/ECUohOoAGhiAAB5WoJutT/F5G1ZVcVxDub81Ln4WrKCl9QrWKiKT4Vb8f0fQlQ94TpMETb4XqHDdFAXcqn22CCCguiyle8AJ7IsNztQb8H9l2PxDKHm2kZHASkrcSgkCwOVV4Oo5irFwf2NY1JlTmFSTBJzrURvEJRfyNWnhXGcW03lfK31ROcZZIsbDLGW0WPhTzDdID+IBChYptIPJSZkbUFTwXs4xLAGUNuRIORZEkkkKyuJSZvUz/AnwlKCw6qdewSLfxC3xq6I4mkgQbbHnvc7VH+tAdD8RagR4To44yE9gCTKgk5ss8518qZOJMFItHOjE4meXlb0qXrgR/L86BSMcttX7wFoOluREUpcZJUTzUe+Jv5xT13AyfegT8OXjPwpe8yUzbz50C9wqTfu23vGlaoeJjS/fPrO9SOC280MogGfpFBOnEWnSba0Qy74WG1BYdkxz+g1uN6Nw458udBuCdbffyFeg6W+/OpbRWpAI7waCB9EpNo/P/KomUEG/+c863Wfn3+VY3PjegnTXue3OtUqg/lXpV96UGFdaKWa0Uq+tbJsP50Ar6qXqJm9McTudaWKXJHI/Pl40C57F5R7sjv75vG8RVbxuJl5NzZZhQtOWbgc/yqxcUTOUbiJjWL+hnekGETKxmAEZlHkDe00DFh1SjOY98kGeZvtFG4/EAASRNxa1uXpSpGJEqv8A9NuVCcR4qMyYIMCLDxvHnQFqdgCytIiNe+KPx+JISkpiOR1Onf4iqrh8TIMnY20nlebT4VZcT2mQVXUACIVBskKJnSBN7b0EXCMYVYhBJHvki0bb+NWRbAJBgSNDm0nl+cVU8I0E4lsQUkHUkGZuSO69WEvxlGb4belBMppE3SCdzzNe1inTyH3517QIMPiElZMzMwAnlFrWtpTHiACxBCVmRMEamx+E2NTNcJhObQmbze+ttByimHBej4WEmCE3SLe/sZ8NaBS3jHMGQ/h1e4MvVrCupXIIBKUmyhNjFUXiHHHF4h19QAcdWVq1UL7dqTAI3rs2L6NJ6nKCSdzv371y7i/Q17rsuxk9YqYjYQN96BZwvjZC+0TCo0UUgEGdtK6dwnigKQJkA3k+NwTqNPWuWs8EIeCF/vZSARY7eAro/AODdWLEEGIjutrvzvegtKMV6T8O6jcOqRfupY02RroL/Yo1p2SI8fKgNddihViQalNRuSBQKn8OJG19pvQbiZ1N/wDOmz6JuaAU32tNflQbtuWI3OlEoT8fuxrRpE1MlNBvqL1i0ivcwrVYoIimowL1KpPdWht9igwcqzP5/StJ8fyrDPhQYTJ1FeD4fela9Zfyr0q76AbE8hy/kaTPm/eT8vhTp1wH86XupmY5fyoEGLxRuYEBJ7zPO1o7qXYZ2VEWPZm4MTIj86a8Sw0oIJMHU+Ow5Ur6oNSbmRGvPn6CgDxaNRnIjwtz8qR45ULEGRcAinGOlVwCDv30jxOx+P0+dAdwsgzOm9t9o76ujDPuDNYJJIIvNrSIiw77iqTwZIDiTPvKA0GoMx4VchqlU6BP1kn+VBDgP9pTN1Equb2gxYaWgUZxbFJaTm0m3cR40JgBL4NyQFEi86BPnrp30x4s2VoKUgEWJG1qCrL6QgHQVlCcRwOV1QhIg8xXtBc8G84qMwiEgxrM/L1q5cDSUhI1ttt43pHw7DEwLoSLDsx4eFXfhrSQns7CO+d6APF5hMDX7NRHhwc1iLbfWnowBUIifHSpW8CE6+goKs50YbUfcFvX1386MZ4YlEACO7SrCpIoN1JmgW4jCgjTwnlQpZy+7pF6auJocoFAM2qsWKlUBUZoIF0Nko1RqCL8vlQapFbb/fxresyzQa1qW62QPAVsRQRKFRFM0Qo1EoUA6lAfGtUuT86mLf8AlUKkgd3yoPCrvmo1L+/OK2Uofc1ApyBNuWgoBX36gT2p8f8AL60PxB4gyAm8xMaiIFqFUuU6hJKgJhUAxpO9BNxVQya5bi5HL71qtOPlYVJOWRcEbD60diHyVBKlEpBVvG253vSkICBCTrdXOfPegjxEqJBkbRfSg8QiQbTIn3jqNDRLizNyeQn7vah3MQYPIbDYDWgi4OP2yDGknvJ8adYt66RBCQACDzuInnNLcC6JlIzWHZ0FzuaZqeChEWvEGwMaib63oGnAWj1hsQAkj/GocrjTfWrAlk6bgWtt5WpT0fMJUcqh7t/3gLwNwJOlNyO+Ig3vbwoF+JwoKiSo+o/Ksr1/irYUQoonvI/KsoLZhPePhVg4TqrwFZWUFiYPYFQv71lZQDub+FQH6VlZQQuaVArTyrKyggV9+tQK0HiaysoIj9aia1r2soNla+QrBrWVlBGmthWVlBqr6V4nQV7WUHmI940GrUedeVlBG57oobGaH73rKygU41PapVjz2Ff2R9aysoExOnj9aKIv9/vVlZQB4wX86XvDXxH1rKygHwh93y+dO+Fe4P7KT8BWVlBZ+DHsJ73FT32FMB7o8frXtZQUHjf+0Of2q8rKy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6" name="Picture 18" descr="http://kakmed.com/img/2012/06/01-diesel-fuel-pol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483768" y="40466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Актуальность проблемы.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2132856"/>
            <a:ext cx="7488832" cy="31393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В настоящее время тема «Автомобили и  окружающая среда» остается актуальной, в связи с экологической проблемой, связанной с большим количеством выбросов в атмосферу основных загрязнителей. А загрязнение окружающей среды приводит </a:t>
            </a:r>
            <a:r>
              <a:rPr lang="ru-RU" dirty="0" smtClean="0"/>
              <a:t>к:изменению </a:t>
            </a:r>
            <a:r>
              <a:rPr lang="ru-RU" dirty="0"/>
              <a:t>климата, снижению урожайности, разрушению озонового экрана, ускоренному разрушению объектов , истощению и утрате природных ресурсов , видоизменению ландшафтов и пейзажей ,а  это, в свою очередь, приводит к ухудшению здоровья  и социально – экономического благополучия человека</a:t>
            </a:r>
            <a:r>
              <a:rPr lang="ru-RU" dirty="0" smtClean="0"/>
              <a:t>. В нашей стране применяется топливо, при сгорании которого выделяются опасные химические соединения: </a:t>
            </a:r>
            <a:r>
              <a:rPr lang="ru-RU" u="sng" dirty="0" smtClean="0"/>
              <a:t>углекислый газ, угарный газ, газ соединения свинца, сажа.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img1.liveinternet.ru/images/attach/c/2/67/728/67728719_prob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836712"/>
            <a:ext cx="66247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</a:t>
            </a:r>
            <a:r>
              <a:rPr lang="ru-RU" sz="2800" i="1" u="sng" dirty="0" smtClean="0">
                <a:solidFill>
                  <a:srgbClr val="FF0000"/>
                </a:solidFill>
              </a:rPr>
              <a:t>Цель исследования: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smtClean="0">
                <a:solidFill>
                  <a:schemeClr val="bg1"/>
                </a:solidFill>
              </a:rPr>
              <a:t> </a:t>
            </a:r>
            <a:r>
              <a:rPr lang="ru-RU" sz="2400" i="1" dirty="0" smtClean="0">
                <a:solidFill>
                  <a:schemeClr val="bg1"/>
                </a:solidFill>
              </a:rPr>
              <a:t>исследовать влияние автомобилей на окружающую </a:t>
            </a:r>
            <a:r>
              <a:rPr lang="ru-RU" sz="2400" i="1" dirty="0" smtClean="0">
                <a:solidFill>
                  <a:schemeClr val="bg1"/>
                </a:solidFill>
              </a:rPr>
              <a:t>среду 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908720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34888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2420888"/>
            <a:ext cx="691276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>
                <a:solidFill>
                  <a:srgbClr val="FF0000"/>
                </a:solidFill>
              </a:rPr>
              <a:t>  Задачи исследования: </a:t>
            </a:r>
            <a:r>
              <a:rPr lang="ru-RU" sz="2400" i="1" dirty="0">
                <a:solidFill>
                  <a:schemeClr val="bg1"/>
                </a:solidFill>
              </a:rPr>
              <a:t> </a:t>
            </a:r>
            <a:endParaRPr lang="ru-RU" sz="2400" i="1" dirty="0" smtClean="0">
              <a:solidFill>
                <a:schemeClr val="bg1"/>
              </a:solidFill>
            </a:endParaRPr>
          </a:p>
          <a:p>
            <a:r>
              <a:rPr lang="ru-RU" sz="2400" i="1" dirty="0" smtClean="0">
                <a:solidFill>
                  <a:schemeClr val="bg1"/>
                </a:solidFill>
              </a:rPr>
              <a:t>•Проанализировать эффективные пути решения экологической проблемы. </a:t>
            </a:r>
          </a:p>
          <a:p>
            <a:r>
              <a:rPr lang="ru-RU" sz="2400" i="1" dirty="0">
                <a:solidFill>
                  <a:schemeClr val="bg1"/>
                </a:solidFill>
              </a:rPr>
              <a:t>•</a:t>
            </a:r>
            <a:r>
              <a:rPr lang="ru-RU" sz="2400" i="1" dirty="0" smtClean="0">
                <a:solidFill>
                  <a:schemeClr val="bg1"/>
                </a:solidFill>
              </a:rPr>
              <a:t>Узнать мнение автолюбителей и обычных пешеходов на тему «Автомобиль и экология»</a:t>
            </a:r>
            <a:endParaRPr lang="ru-RU" sz="2800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stronomy.net.ua/uploads/posts/2011-12/1323876826_kosmosatmosf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188640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Атмосфера</a:t>
            </a:r>
            <a:endParaRPr lang="ru-RU" sz="3200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2736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• </a:t>
            </a:r>
            <a:r>
              <a:rPr lang="ru-RU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 атмосферу ежегодно выбрасывается </a:t>
            </a:r>
            <a:r>
              <a:rPr lang="ru-RU" sz="200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5 млрд. т СО2</a:t>
            </a:r>
            <a:r>
              <a:rPr lang="ru-RU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. ,           •1 т бензина   выделяет </a:t>
            </a:r>
            <a:r>
              <a:rPr lang="ru-RU" sz="200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500-  800 кг </a:t>
            </a:r>
            <a:r>
              <a:rPr lang="ru-RU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вредных веществ,</a:t>
            </a:r>
          </a:p>
          <a:p>
            <a:pPr eaLnBrk="0" hangingPunct="0"/>
            <a:r>
              <a:rPr lang="ru-RU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• В состав выхлопных газов входит </a:t>
            </a:r>
            <a:r>
              <a:rPr lang="ru-RU" sz="200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1200 компонентов</a:t>
            </a:r>
            <a:r>
              <a:rPr lang="ru-RU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в том числе оксиды углерода, азота, свинца , сажа и пр.</a:t>
            </a:r>
            <a:endParaRPr lang="ru-RU" sz="2000" dirty="0">
              <a:solidFill>
                <a:srgbClr val="00B0F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3068960"/>
          <a:ext cx="8064896" cy="333121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654050"/>
                <a:gridCol w="3432175"/>
                <a:gridCol w="2106463"/>
                <a:gridCol w="1872208"/>
              </a:tblGrid>
              <a:tr h="1052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№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Компоненты выхлопных газов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Бензиновые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Двигатели(г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мин)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Дизельные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Двигатели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</a:rPr>
                        <a:t>(г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</a:rPr>
                        <a:t>мин)</a:t>
                      </a:r>
                    </a:p>
                  </a:txBody>
                  <a:tcPr horzOverflow="overflow"/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Оксид углерода СО (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II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0,035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0,017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Оксид углерода СО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 (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IV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0,217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0,2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Оксиды азота (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N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О,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N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О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0,002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0,001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Сажа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0,04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1,1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5122" name="Picture 2" descr="http://24smi.com/img_info_2000_2000_4b0ea5e2f63e64855d221732805a10a13f2bce2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9144000" cy="2088232"/>
          </a:xfrm>
          <a:prstGeom prst="rect">
            <a:avLst/>
          </a:prstGeom>
          <a:noFill/>
        </p:spPr>
      </p:pic>
      <p:pic>
        <p:nvPicPr>
          <p:cNvPr id="5124" name="Picture 4" descr="http://nizheks.justclick.ru/media/content/nizheks/3-strelki-vni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88640"/>
            <a:ext cx="3914775" cy="28003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-1.38889E-6 0.6590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encentre.com/wp-content/uploads/2011/11/C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260648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•Парниковый эффект</a:t>
            </a: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•Загрязнение водоемов</a:t>
            </a: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•Загрязнение воздуха</a:t>
            </a: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•Загрязнение почвы</a:t>
            </a: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•Увеличение твердых бытовых отходов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 rot="1451715">
            <a:off x="2257631" y="2358347"/>
            <a:ext cx="432048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5976" y="2996952"/>
            <a:ext cx="432048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0503970">
            <a:off x="6292269" y="2374429"/>
            <a:ext cx="432048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436510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293096"/>
            <a:ext cx="2790056" cy="1785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Воздух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Вредные вещества в отработанных газах,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твердые частицы, поднимаемые с пылью колесами транспорта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4941168"/>
            <a:ext cx="2592288" cy="1785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Стоки с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автомоек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стоянок, гаражей, АЭС, автодорог. Хлориды, используемые для борьбы с гололедом.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4221088"/>
            <a:ext cx="2358008" cy="26161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Почва</a:t>
            </a:r>
          </a:p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Отходы, </a:t>
            </a:r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загрязнен-ные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нефтепродук-тами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сажевые частицы, </a:t>
            </a:r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вавшиеся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стирании автомашин на дорогах.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olesa.ru/st/media/uploads/2008_01/bmw_x6_vfront_s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88" y="0"/>
            <a:ext cx="9160288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1844824"/>
          <a:ext cx="8136904" cy="396735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22441"/>
                <a:gridCol w="2685178"/>
                <a:gridCol w="2929285"/>
              </a:tblGrid>
              <a:tr h="279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         «</a:t>
                      </a: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За»</a:t>
                      </a:r>
                      <a:endParaRPr lang="ru-RU" sz="18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0752" marR="6075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         «</a:t>
                      </a: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Против»</a:t>
                      </a:r>
                      <a:endParaRPr lang="ru-RU" sz="18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0752" marR="6075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Пути </a:t>
                      </a: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решения проблемы</a:t>
                      </a:r>
                      <a:endParaRPr lang="ru-RU" sz="18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0752" marR="60752" marT="0" marB="0"/>
                </a:tc>
              </a:tr>
              <a:tr h="368796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Способствует экономическому развитию.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Создаёт комфортные условия для человека.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Удовлетворяет потребности человека в скорости передвижения.</a:t>
                      </a:r>
                      <a:endParaRPr lang="ru-RU" sz="18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52" marR="6075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Загрязняет биосферу.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Способствует повышению температуры окружающей среды.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Истощает природные ресурсы.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Негативно влияет на состояние здоровья  человека.</a:t>
                      </a:r>
                      <a:endParaRPr lang="ru-RU" sz="18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52" marR="6075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Альтернативное топливо.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Альтернативные двигатели.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Альтернативные источники энергии.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Оздоровление окружающей среды.</a:t>
                      </a:r>
                    </a:p>
                    <a:p>
                      <a:pPr marL="342900" lvl="0" indent="-34290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Воспитание экологической культуры водителей.</a:t>
                      </a:r>
                      <a:endParaRPr lang="ru-RU" sz="18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52" marR="60752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51720" y="332656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Автолюбители и пешеходы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5906/asta1956.28/0_5893a_1042cfff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44" y="0"/>
            <a:ext cx="9177344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-180528" y="116632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Нельзя допустить, чтобы люди направляли на свое</a:t>
            </a:r>
            <a:endParaRPr kumimoji="0" lang="ru-RU" i="1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собственное уничтожение те силы природы, </a:t>
            </a:r>
            <a:endParaRPr kumimoji="0" lang="ru-RU" i="1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которые они сумели открыть и покорить»</a:t>
            </a:r>
            <a:endParaRPr kumimoji="0" lang="ru-RU" i="1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(Ф. </a:t>
            </a:r>
            <a:r>
              <a:rPr kumimoji="0" lang="ru-RU" i="1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Жолио</a:t>
            </a:r>
            <a:r>
              <a:rPr kumimoji="0" lang="ru-RU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- Кюри,  физик,  лауреат </a:t>
            </a:r>
            <a:endParaRPr kumimoji="0" lang="ru-RU" i="1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Нобелевской премии.)</a:t>
            </a:r>
            <a:endParaRPr kumimoji="0" lang="ru-RU" i="1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355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Надежда</cp:lastModifiedBy>
  <cp:revision>25</cp:revision>
  <dcterms:created xsi:type="dcterms:W3CDTF">2013-01-23T15:22:08Z</dcterms:created>
  <dcterms:modified xsi:type="dcterms:W3CDTF">2013-04-14T16:11:17Z</dcterms:modified>
</cp:coreProperties>
</file>