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268760"/>
            <a:ext cx="871296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spc="600" dirty="0" smtClean="0">
                <a:latin typeface="Book Antiqua" pitchFamily="18" charset="0"/>
              </a:rPr>
              <a:t>ЧТО ТАКОЕ ДОСТОИНСТВО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56612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spc="50" dirty="0" smtClean="0">
                <a:ln w="11430"/>
                <a:latin typeface="Bookman Old Style" pitchFamily="18" charset="0"/>
              </a:rPr>
              <a:t>Подготовил  ученик 4 класса А</a:t>
            </a:r>
            <a:br>
              <a:rPr lang="ru-RU" i="1" spc="50" dirty="0" smtClean="0">
                <a:ln w="11430"/>
                <a:latin typeface="Bookman Old Style" pitchFamily="18" charset="0"/>
              </a:rPr>
            </a:br>
            <a:r>
              <a:rPr lang="ru-RU" i="1" spc="50" dirty="0" smtClean="0">
                <a:ln w="11430"/>
                <a:latin typeface="Bookman Old Style" pitchFamily="18" charset="0"/>
              </a:rPr>
              <a:t> МБОУ Видновской СОШ№2</a:t>
            </a:r>
            <a:br>
              <a:rPr lang="ru-RU" i="1" spc="50" dirty="0" smtClean="0">
                <a:ln w="11430"/>
                <a:latin typeface="Bookman Old Style" pitchFamily="18" charset="0"/>
              </a:rPr>
            </a:br>
            <a:r>
              <a:rPr lang="ru-RU" i="1" spc="50" dirty="0" smtClean="0">
                <a:ln w="11430"/>
                <a:latin typeface="Bookman Old Style" pitchFamily="18" charset="0"/>
              </a:rPr>
              <a:t> Цатурян Арсен</a:t>
            </a:r>
            <a:endParaRPr lang="ru-RU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600" dirty="0" smtClean="0">
                <a:latin typeface="Book Antiqua" pitchFamily="18" charset="0"/>
              </a:rPr>
              <a:t>ЧТО ТАКОЕ ДОСТОИНСТВО</a:t>
            </a:r>
          </a:p>
          <a:p>
            <a:endParaRPr lang="ru-RU" sz="1600" i="1" dirty="0" smtClean="0">
              <a:latin typeface="Book Antiqua" pitchFamily="18" charset="0"/>
            </a:endParaRPr>
          </a:p>
          <a:p>
            <a:r>
              <a:rPr lang="ru-RU" sz="1600" b="1" i="1" dirty="0" smtClean="0">
                <a:latin typeface="Book Antiqua" pitchFamily="18" charset="0"/>
              </a:rPr>
              <a:t>Достоинство </a:t>
            </a:r>
            <a:r>
              <a:rPr lang="ru-RU" sz="1600" i="1" dirty="0" smtClean="0">
                <a:latin typeface="Book Antiqua" pitchFamily="18" charset="0"/>
              </a:rPr>
              <a:t> – морально-нравственная категория, означающая уважение и самоуважение человеческой личности. Достоинство неотъемлемое свойство человека как высшей ценности, принадлежащее ему независимо от того, как он сам и окружающие люди воспринимают и оценивают его личность. Достоинство одно из нематериальных благ, принадлежащих человеку от рождения, оно неотчуждаемо и непередаваемо.</a:t>
            </a:r>
          </a:p>
          <a:p>
            <a:r>
              <a:rPr lang="ru-RU" sz="1600" b="1" i="1" dirty="0" smtClean="0">
                <a:latin typeface="Book Antiqua" pitchFamily="18" charset="0"/>
              </a:rPr>
              <a:t>Достоинство  </a:t>
            </a:r>
            <a:r>
              <a:rPr lang="ru-RU" sz="1600" i="1" dirty="0" smtClean="0">
                <a:latin typeface="Book Antiqua" pitchFamily="18" charset="0"/>
              </a:rPr>
              <a:t>– категория этики, характеризующая ценность индивида как нравственной личности.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356992"/>
            <a:ext cx="5400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latin typeface="Book Antiqua" pitchFamily="18" charset="0"/>
              </a:rPr>
              <a:t>Достоинство – умение уважать не только других людей, но и себя.</a:t>
            </a:r>
          </a:p>
          <a:p>
            <a:pPr>
              <a:buFont typeface="Wingdings" pitchFamily="2" charset="2"/>
              <a:buChar char="v"/>
            </a:pPr>
            <a:endParaRPr lang="ru-RU" sz="2000" i="1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latin typeface="Book Antiqua" pitchFamily="18" charset="0"/>
              </a:rPr>
              <a:t>Достоинство – это чувство собственной значимости, не нуждающееся в каких-либо доказательствах.</a:t>
            </a:r>
          </a:p>
          <a:p>
            <a:pPr>
              <a:buFont typeface="Wingdings" pitchFamily="2" charset="2"/>
              <a:buChar char="v"/>
            </a:pPr>
            <a:endParaRPr lang="ru-RU" sz="2000" i="1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latin typeface="Book Antiqua" pitchFamily="18" charset="0"/>
              </a:rPr>
              <a:t>Достоинство – это умение оставаться «на высоте» при любых, даже самых неблагоприятных, обстоятельствах.</a:t>
            </a:r>
            <a:endParaRPr lang="ru-RU" sz="2000" i="1" dirty="0">
              <a:latin typeface="Book Antiqua" pitchFamily="18" charset="0"/>
            </a:endParaRPr>
          </a:p>
        </p:txBody>
      </p:sp>
      <p:pic>
        <p:nvPicPr>
          <p:cNvPr id="4" name="Рисунок 3" descr="достоинств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3" y="2492896"/>
            <a:ext cx="3007917" cy="4284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9289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spc="600" dirty="0" smtClean="0">
                <a:latin typeface="Book Antiqua" pitchFamily="18" charset="0"/>
              </a:rPr>
              <a:t>ПРЕИМУЩЕСТВА ДОСТОИНСТВА</a:t>
            </a:r>
            <a:endParaRPr lang="ru-RU" sz="3000" b="1" spc="600" dirty="0" smtClean="0"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24744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endParaRPr lang="ru-RU" sz="2400" b="1" i="1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latin typeface="Book Antiqua" pitchFamily="18" charset="0"/>
              </a:rPr>
              <a:t>Достоинство</a:t>
            </a:r>
            <a:r>
              <a:rPr lang="ru-RU" sz="2400" i="1" dirty="0" smtClean="0">
                <a:latin typeface="Book Antiqua" pitchFamily="18" charset="0"/>
              </a:rPr>
              <a:t> </a:t>
            </a:r>
            <a:r>
              <a:rPr lang="ru-RU" sz="2400" i="1" dirty="0" smtClean="0">
                <a:latin typeface="Book Antiqua" pitchFamily="18" charset="0"/>
              </a:rPr>
              <a:t>даёт уважение – к себе. Лишь тот, кто уважает себя, умеет уважать и окружающих.</a:t>
            </a:r>
          </a:p>
          <a:p>
            <a:pPr>
              <a:buFont typeface="Wingdings" pitchFamily="2" charset="2"/>
              <a:buChar char="v"/>
            </a:pPr>
            <a:endParaRPr lang="ru-RU" sz="2400" i="1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latin typeface="Book Antiqua" pitchFamily="18" charset="0"/>
              </a:rPr>
              <a:t>Достоинство</a:t>
            </a:r>
            <a:r>
              <a:rPr lang="ru-RU" sz="2400" i="1" dirty="0" smtClean="0">
                <a:latin typeface="Book Antiqua" pitchFamily="18" charset="0"/>
              </a:rPr>
              <a:t> даёт уверенность – в собственных душевных силах и волевых качествах.</a:t>
            </a:r>
          </a:p>
          <a:p>
            <a:pPr>
              <a:buFont typeface="Wingdings" pitchFamily="2" charset="2"/>
              <a:buChar char="v"/>
            </a:pPr>
            <a:endParaRPr lang="ru-RU" sz="2400" i="1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latin typeface="Book Antiqua" pitchFamily="18" charset="0"/>
              </a:rPr>
              <a:t>Достоинство </a:t>
            </a:r>
            <a:r>
              <a:rPr lang="ru-RU" sz="2400" i="1" dirty="0" smtClean="0">
                <a:latin typeface="Book Antiqua" pitchFamily="18" charset="0"/>
              </a:rPr>
              <a:t>даёт свободу – от критики и злоязычия обывателей.</a:t>
            </a:r>
          </a:p>
          <a:p>
            <a:pPr>
              <a:buFont typeface="Wingdings" pitchFamily="2" charset="2"/>
              <a:buChar char="v"/>
            </a:pPr>
            <a:endParaRPr lang="ru-RU" sz="2400" i="1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latin typeface="Book Antiqua" pitchFamily="18" charset="0"/>
              </a:rPr>
              <a:t>Достоинство</a:t>
            </a:r>
            <a:r>
              <a:rPr lang="ru-RU" sz="2400" i="1" dirty="0" smtClean="0">
                <a:latin typeface="Book Antiqua" pitchFamily="18" charset="0"/>
              </a:rPr>
              <a:t> обеспечивает выбор – чем выше ценит себя человек, тем больше у него потенциальных возможностей для приложения сил и талантов.</a:t>
            </a:r>
          </a:p>
          <a:p>
            <a:pPr>
              <a:buFont typeface="Wingdings" pitchFamily="2" charset="2"/>
              <a:buChar char="v"/>
            </a:pPr>
            <a:endParaRPr lang="ru-RU" sz="2400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08720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i="1" dirty="0" smtClean="0">
                <a:latin typeface="Book Antiqua" pitchFamily="18" charset="0"/>
              </a:rPr>
              <a:t>Готовность поступиться собственными интересами во благо окружающих – проявление достоинства человека.</a:t>
            </a:r>
          </a:p>
          <a:p>
            <a:pPr>
              <a:buFont typeface="Wingdings" pitchFamily="2" charset="2"/>
              <a:buChar char="v"/>
            </a:pPr>
            <a:endParaRPr lang="ru-RU" i="1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latin typeface="Book Antiqua" pitchFamily="18" charset="0"/>
              </a:rPr>
              <a:t>Выполнение долга. Выполнение долга – перед Родиной, перед родителями, перед детьми, воинского долга; долга в самом общем понимании – признак достойного человека.</a:t>
            </a:r>
          </a:p>
          <a:p>
            <a:pPr>
              <a:buFont typeface="Wingdings" pitchFamily="2" charset="2"/>
              <a:buChar char="v"/>
            </a:pPr>
            <a:endParaRPr lang="ru-RU" i="1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latin typeface="Book Antiqua" pitchFamily="18" charset="0"/>
              </a:rPr>
              <a:t>Судебная система. «Иск о защите чести и достоинства» - эта формулировка в последние годы пользуется всё большей популярностью. Защищать своё гражданское достоинство способен лишь тот, кто осознаёт своё достоинство.</a:t>
            </a:r>
          </a:p>
          <a:p>
            <a:pPr>
              <a:buFont typeface="Wingdings" pitchFamily="2" charset="2"/>
              <a:buChar char="v"/>
            </a:pPr>
            <a:endParaRPr lang="ru-RU" i="1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latin typeface="Book Antiqua" pitchFamily="18" charset="0"/>
              </a:rPr>
              <a:t>Состязания. В спорте человеку зачастую приходится преодолевать препятствия, превозмогать физический дискомфорт. Выдержать все испытания, не теряя лица, способен человек, обладающий чувством собственного достоинства.</a:t>
            </a:r>
          </a:p>
          <a:p>
            <a:pPr algn="just">
              <a:buFont typeface="Wingdings" pitchFamily="2" charset="2"/>
              <a:buChar char="v"/>
            </a:pPr>
            <a:endParaRPr lang="ru-RU" i="1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latin typeface="Book Antiqua" pitchFamily="18" charset="0"/>
              </a:rPr>
              <a:t>Экстремальные ситуации. Человек, спасающий людей при пожаре, взрыве, в любой другой экстремальной ситуации, проявляет себя, как человек достойный.</a:t>
            </a:r>
          </a:p>
          <a:p>
            <a:pPr>
              <a:buFont typeface="Wingdings" pitchFamily="2" charset="2"/>
              <a:buChar char="v"/>
            </a:pPr>
            <a:endParaRPr lang="ru-RU" i="1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latin typeface="Book Antiqua" pitchFamily="18" charset="0"/>
              </a:rPr>
              <a:t>Благотворительность. Достойный человек не упустит возможности тихо, не выпячивая собственное «Я», помочь тем, кто действительно нуждается в помощи.</a:t>
            </a:r>
            <a:endParaRPr lang="ru-RU" i="1" dirty="0"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6632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600" dirty="0" smtClean="0">
                <a:latin typeface="Book Antiqua" pitchFamily="18" charset="0"/>
              </a:rPr>
              <a:t>ПРОЯВЛЕНИЯ ДОСТОИНСТВА </a:t>
            </a:r>
          </a:p>
          <a:p>
            <a:pPr algn="ctr"/>
            <a:r>
              <a:rPr lang="ru-RU" sz="2400" b="1" spc="600" dirty="0" smtClean="0">
                <a:latin typeface="Book Antiqua" pitchFamily="18" charset="0"/>
              </a:rPr>
              <a:t>В ПОВСЕДНЕВНОЙ ЖИЗНИ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688"/>
            <a:ext cx="878497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 smtClean="0">
                <a:latin typeface="Book Antiqua" pitchFamily="18" charset="0"/>
              </a:rPr>
              <a:t>Достоинство</a:t>
            </a:r>
            <a:r>
              <a:rPr lang="ru-RU" i="1" dirty="0" smtClean="0">
                <a:latin typeface="Book Antiqua" pitchFamily="18" charset="0"/>
              </a:rPr>
              <a:t> – это совокупность моральных качеств, достойных уважения как со стороны обладателя ими, так и со стороны окружающих. Чувство собственного достоинства есть долг человека перед собой и должно присутствовать у каждого человека с рождения. Если же человек не ощущает собственного достоинства, то развить его можно лишь одним способом – поступая в каждой ситуации так, как поступал бы достойный человек.</a:t>
            </a:r>
          </a:p>
          <a:p>
            <a:pPr>
              <a:buFont typeface="Wingdings" pitchFamily="2" charset="2"/>
              <a:buChar char="v"/>
            </a:pPr>
            <a:endParaRPr lang="ru-RU" i="1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latin typeface="Book Antiqua" pitchFamily="18" charset="0"/>
              </a:rPr>
              <a:t>Выполнение долга </a:t>
            </a:r>
            <a:r>
              <a:rPr lang="ru-RU" i="1" dirty="0" smtClean="0">
                <a:latin typeface="Book Antiqua" pitchFamily="18" charset="0"/>
              </a:rPr>
              <a:t>– не только в широком смысле, но и в смысле взятых на себя в конкретной ситуации обязательств – позволит оценить человека, как имеющего достоинство.</a:t>
            </a:r>
          </a:p>
          <a:p>
            <a:pPr>
              <a:buFont typeface="Wingdings" pitchFamily="2" charset="2"/>
              <a:buChar char="v"/>
            </a:pPr>
            <a:endParaRPr lang="ru-RU" i="1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latin typeface="Book Antiqua" pitchFamily="18" charset="0"/>
              </a:rPr>
              <a:t>Занятия спортом</a:t>
            </a:r>
            <a:r>
              <a:rPr lang="ru-RU" i="1" dirty="0" smtClean="0">
                <a:latin typeface="Book Antiqua" pitchFamily="18" charset="0"/>
              </a:rPr>
              <a:t>. Борьба (как физическая, так и душевная) с тяжелым спортивным снарядом или с тяжелыми нагрузками формирует у человека уважение к себе. Уважение к себе есть проявление чувства собственного достоинства.</a:t>
            </a:r>
          </a:p>
          <a:p>
            <a:pPr>
              <a:buFont typeface="Wingdings" pitchFamily="2" charset="2"/>
              <a:buChar char="v"/>
            </a:pPr>
            <a:endParaRPr lang="ru-RU" i="1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latin typeface="Book Antiqua" pitchFamily="18" charset="0"/>
              </a:rPr>
              <a:t>Получение знаний.</a:t>
            </a:r>
            <a:r>
              <a:rPr lang="ru-RU" i="1" dirty="0" smtClean="0">
                <a:latin typeface="Book Antiqua" pitchFamily="18" charset="0"/>
              </a:rPr>
              <a:t> С приобретением всё новых познаний у человек появляется всё более надежная платформа для развития чувства собственного достоинства.</a:t>
            </a:r>
          </a:p>
          <a:p>
            <a:r>
              <a:rPr lang="ru-RU" i="1" dirty="0" smtClean="0">
                <a:latin typeface="Book Antiqua" pitchFamily="18" charset="0"/>
              </a:rPr>
              <a:t>Бытовые отношения. Не поощряя и не допуская уничижительного обращения с собой со стороны окружающих человек обретает чувство собственного достоинства.</a:t>
            </a:r>
          </a:p>
          <a:p>
            <a:endParaRPr lang="ru-RU" i="1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latin typeface="Book Antiqua" pitchFamily="18" charset="0"/>
              </a:rPr>
              <a:t>Полемика. </a:t>
            </a:r>
            <a:r>
              <a:rPr lang="ru-RU" i="1" dirty="0" smtClean="0">
                <a:latin typeface="Book Antiqua" pitchFamily="18" charset="0"/>
              </a:rPr>
              <a:t>Тренируясь в полемике, человек приобретает уверенность в себе и, следовательно, чувство собственного достоинства.</a:t>
            </a:r>
            <a:endParaRPr lang="ru-RU" i="1" dirty="0"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8946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black"/>
                </a:solidFill>
                <a:latin typeface="Book Antiqua" pitchFamily="18" charset="0"/>
              </a:rPr>
              <a:t>Как развить в себе достоинство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340768"/>
            <a:ext cx="871296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v"/>
            </a:pPr>
            <a:endParaRPr lang="ru-RU" i="1" dirty="0" smtClean="0">
              <a:latin typeface="Book Antiqua" pitchFamily="18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ru-RU" i="1" dirty="0" smtClean="0">
                <a:latin typeface="Book Antiqua" pitchFamily="18" charset="0"/>
              </a:rPr>
              <a:t>Достойный человек не тот, у кого нет недостатков, а тот, у кого есть достоинство.(Василий Ключевский )</a:t>
            </a:r>
          </a:p>
          <a:p>
            <a:pPr algn="ctr"/>
            <a:endParaRPr lang="ru-RU" i="1" dirty="0" smtClean="0">
              <a:latin typeface="Book Antiqua" pitchFamily="18" charset="0"/>
            </a:endParaRPr>
          </a:p>
          <a:p>
            <a:pPr algn="ctr"/>
            <a:endParaRPr lang="ru-RU" i="1" dirty="0" smtClean="0">
              <a:latin typeface="Book Antiqua" pitchFamily="18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ru-RU" i="1" dirty="0" smtClean="0">
                <a:latin typeface="Book Antiqua" pitchFamily="18" charset="0"/>
              </a:rPr>
              <a:t>Спесь губит достоинство.(Лакская пословица )</a:t>
            </a:r>
          </a:p>
          <a:p>
            <a:pPr algn="ctr"/>
            <a:endParaRPr lang="ru-RU" i="1" dirty="0" smtClean="0">
              <a:latin typeface="Book Antiqua" pitchFamily="18" charset="0"/>
            </a:endParaRPr>
          </a:p>
          <a:p>
            <a:pPr algn="ctr"/>
            <a:endParaRPr lang="ru-RU" i="1" dirty="0" smtClean="0">
              <a:latin typeface="Book Antiqua" pitchFamily="18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ru-RU" i="1" dirty="0" smtClean="0">
                <a:latin typeface="Book Antiqua" pitchFamily="18" charset="0"/>
              </a:rPr>
              <a:t>Достойный муж всегда старается быть беспристрастным, не придавать ценности трудно добываемым вещам и не слушать бесплодного учения.(Лао Цзы )</a:t>
            </a:r>
          </a:p>
          <a:p>
            <a:pPr algn="ctr"/>
            <a:endParaRPr lang="ru-RU" i="1" dirty="0" smtClean="0">
              <a:latin typeface="Book Antiqua" pitchFamily="18" charset="0"/>
            </a:endParaRPr>
          </a:p>
          <a:p>
            <a:pPr algn="ctr"/>
            <a:endParaRPr lang="ru-RU" i="1" dirty="0" smtClean="0">
              <a:latin typeface="Book Antiqua" pitchFamily="18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ru-RU" i="1" dirty="0" smtClean="0">
                <a:latin typeface="Book Antiqua" pitchFamily="18" charset="0"/>
              </a:rPr>
              <a:t>Свет свечи не падает на её основание; достоинство человека незаметно для его близких.(Казахская пословица )</a:t>
            </a:r>
          </a:p>
          <a:p>
            <a:pPr algn="ctr">
              <a:buFont typeface="Wingdings" pitchFamily="2" charset="2"/>
              <a:buChar char="v"/>
            </a:pPr>
            <a:endParaRPr lang="ru-RU" i="1" dirty="0" smtClean="0">
              <a:latin typeface="Book Antiqua" pitchFamily="18" charset="0"/>
            </a:endParaRPr>
          </a:p>
          <a:p>
            <a:pPr algn="ctr">
              <a:buFont typeface="Wingdings" pitchFamily="2" charset="2"/>
              <a:buChar char="v"/>
            </a:pPr>
            <a:endParaRPr lang="ru-RU" i="1" dirty="0" smtClean="0">
              <a:latin typeface="Book Antiqua" pitchFamily="18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ru-RU" i="1" dirty="0" smtClean="0">
                <a:latin typeface="Book Antiqua" pitchFamily="18" charset="0"/>
              </a:rPr>
              <a:t>Достоинство каждого человека зависит от того, как он показывает себя в своих поступках.(Адольф фон Книгге )</a:t>
            </a:r>
          </a:p>
          <a:p>
            <a:pPr algn="ctr"/>
            <a:endParaRPr lang="ru-RU" i="1" dirty="0"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60648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300" dirty="0" smtClean="0">
                <a:latin typeface="Book Antiqua" pitchFamily="18" charset="0"/>
              </a:rPr>
              <a:t>КРЫЛАТЫЕ ВЫРАЖЕНИЯ О ДОСТОИНСТВЕ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633</Words>
  <Application>Microsoft Office PowerPoint</Application>
  <PresentationFormat>Экран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</dc:creator>
  <cp:lastModifiedBy>User1</cp:lastModifiedBy>
  <cp:revision>19</cp:revision>
  <dcterms:created xsi:type="dcterms:W3CDTF">2012-10-08T17:27:49Z</dcterms:created>
  <dcterms:modified xsi:type="dcterms:W3CDTF">2012-10-21T19:58:55Z</dcterms:modified>
</cp:coreProperties>
</file>