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1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0" r:id="rId10"/>
    <p:sldId id="259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047A"/>
    <a:srgbClr val="FF0066"/>
    <a:srgbClr val="F42A3D"/>
    <a:srgbClr val="F4EF2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B4A0A9-91BA-43C2-985A-A499D9903028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6E75D2-26CF-41DC-BC31-583E2B534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split dir="in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92896"/>
            <a:ext cx="8110736" cy="34563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18047A"/>
                </a:solidFill>
                <a:latin typeface="Mistral" pitchFamily="66" charset="0"/>
              </a:rPr>
              <a:t>Взаимодействие и взаимосвязь специалистов и педагогов</a:t>
            </a:r>
            <a:br>
              <a:rPr lang="ru-RU" sz="4400" b="1" dirty="0" smtClean="0">
                <a:solidFill>
                  <a:srgbClr val="18047A"/>
                </a:solidFill>
                <a:latin typeface="Mistral" pitchFamily="66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государственное образовательное учреждение Тульской области «специальная (коррекционная ) начальная школа – детский сад </a:t>
            </a:r>
            <a:r>
              <a:rPr lang="en-US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III – IV</a:t>
            </a: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 видов»</a:t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Подготовил </a:t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Зам. Директора по УВР </a:t>
            </a:r>
            <a:b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 err="1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Кренева</a:t>
            </a:r>
            <a:r>
              <a:rPr lang="ru-RU" sz="1200" b="1" dirty="0" smtClean="0">
                <a:solidFill>
                  <a:srgbClr val="18047A"/>
                </a:solidFill>
                <a:latin typeface="Times New Roman" pitchFamily="18" charset="0"/>
                <a:cs typeface="Times New Roman" pitchFamily="18" charset="0"/>
              </a:rPr>
              <a:t> Ю. В.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b="1" dirty="0">
              <a:solidFill>
                <a:srgbClr val="18047A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bg2">
                <a:shade val="30000"/>
                <a:satMod val="455000"/>
              </a:schemeClr>
              <a:schemeClr val="bg2">
                <a:tint val="95000"/>
                <a:satMod val="12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63888" y="2996952"/>
            <a:ext cx="1728192" cy="1656184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2204864"/>
            <a:ext cx="3024336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764704"/>
            <a:ext cx="3024336" cy="93610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573016"/>
            <a:ext cx="3024336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5517232"/>
            <a:ext cx="3024336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РР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517232"/>
            <a:ext cx="3024336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stCxn id="4" idx="2"/>
            <a:endCxn id="3" idx="0"/>
          </p:cNvCxnSpPr>
          <p:nvPr/>
        </p:nvCxnSpPr>
        <p:spPr>
          <a:xfrm>
            <a:off x="4427984" y="1700808"/>
            <a:ext cx="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2"/>
          </p:cNvCxnSpPr>
          <p:nvPr/>
        </p:nvCxnSpPr>
        <p:spPr>
          <a:xfrm>
            <a:off x="4427984" y="2708920"/>
            <a:ext cx="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323528" y="3573016"/>
            <a:ext cx="3024336" cy="50405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4" name="Прямая со стрелкой 43"/>
          <p:cNvCxnSpPr>
            <a:stCxn id="36" idx="3"/>
            <a:endCxn id="2" idx="2"/>
          </p:cNvCxnSpPr>
          <p:nvPr/>
        </p:nvCxnSpPr>
        <p:spPr>
          <a:xfrm>
            <a:off x="3347864" y="3825044"/>
            <a:ext cx="21602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2843808" y="4509120"/>
            <a:ext cx="936104" cy="8640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1475656" y="4149080"/>
            <a:ext cx="864096" cy="129614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>
            <a:off x="6732240" y="4221088"/>
            <a:ext cx="1080120" cy="1224136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1835696" y="2492896"/>
            <a:ext cx="936104" cy="936104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6012160" y="2420888"/>
            <a:ext cx="1152128" cy="108012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3491880" y="5805264"/>
            <a:ext cx="1872208" cy="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 flipV="1">
            <a:off x="5148064" y="4437112"/>
            <a:ext cx="1224136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4" idx="1"/>
          </p:cNvCxnSpPr>
          <p:nvPr/>
        </p:nvCxnSpPr>
        <p:spPr>
          <a:xfrm flipH="1">
            <a:off x="395536" y="1232756"/>
            <a:ext cx="2520280" cy="360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323528" y="1340768"/>
            <a:ext cx="72008" cy="21602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>
            <a:off x="395536" y="4149080"/>
            <a:ext cx="0" cy="129614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stCxn id="4" idx="3"/>
          </p:cNvCxnSpPr>
          <p:nvPr/>
        </p:nvCxnSpPr>
        <p:spPr>
          <a:xfrm>
            <a:off x="5940152" y="1232756"/>
            <a:ext cx="2592288" cy="360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8532440" y="1412776"/>
            <a:ext cx="0" cy="2016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>
            <a:off x="8532440" y="4221088"/>
            <a:ext cx="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>
            <a:stCxn id="6" idx="1"/>
            <a:endCxn id="2" idx="6"/>
          </p:cNvCxnSpPr>
          <p:nvPr/>
        </p:nvCxnSpPr>
        <p:spPr>
          <a:xfrm flipH="1">
            <a:off x="5292080" y="3825044"/>
            <a:ext cx="28803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915816" y="98072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Заместитель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директора по УВР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843808" y="2276872"/>
            <a:ext cx="325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 коррекционной работы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3528" y="3645024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Учитель - логопед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80112" y="3645024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528" y="5589240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0112" y="544522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43608" y="116632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Модель взаимодействия специалистов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707904" y="350100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ребенок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u="sng" dirty="0" smtClean="0">
                <a:solidFill>
                  <a:srgbClr val="18047A"/>
                </a:solidFill>
                <a:latin typeface="Segoe Print" pitchFamily="2" charset="0"/>
                <a:cs typeface="Times New Roman" pitchFamily="18" charset="0"/>
              </a:rPr>
              <a:t>Вывод</a:t>
            </a:r>
            <a:endParaRPr lang="ru-RU" sz="4800" b="1" u="sng" dirty="0">
              <a:solidFill>
                <a:srgbClr val="18047A"/>
              </a:solidFill>
              <a:latin typeface="Segoe Print" pitchFamily="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Достижение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эффективности в коррекционно-развивающей работе возможно за счет взаимодействия всех участников педагогического процесса и в совместном решении образовательных, воспитательных и коррекционных задач.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CAE2KVJ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955864"/>
            <a:ext cx="3772252" cy="2560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Модель коррекционно-педагогического процесса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268760"/>
            <a:ext cx="82231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1. Диагностический модуль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276872"/>
            <a:ext cx="89644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b="1" i="1" dirty="0" err="1" smtClean="0">
                <a:latin typeface="Times New Roman" pitchFamily="18" charset="0"/>
                <a:cs typeface="Times New Roman" pitchFamily="18" charset="0"/>
              </a:rPr>
              <a:t>Коррекционо-педагогический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 модуль.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3789040"/>
            <a:ext cx="89644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Лечебно-оздоровительный модуль.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взаимосвязи работы специалистов и воспитателей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268760"/>
            <a:ext cx="2520280" cy="3600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специалист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268760"/>
            <a:ext cx="2520280" cy="3600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1988840"/>
            <a:ext cx="2520280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 (анкетирование, консультирование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3068960"/>
            <a:ext cx="2520280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Обучение и воспитание на занятиях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72200" y="3212976"/>
            <a:ext cx="2520280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Обучение и воспитание вне занятий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3933056"/>
            <a:ext cx="2520280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Свободная деятельность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5013176"/>
            <a:ext cx="1296144" cy="9361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эмоциональной сферы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68344" y="5013176"/>
            <a:ext cx="1296144" cy="9361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988840"/>
            <a:ext cx="1296144" cy="9361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Коррекция развития и обучения на занятиях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284984"/>
            <a:ext cx="1296144" cy="9361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Индивидуальные занятия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581128"/>
            <a:ext cx="1512168" cy="9361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Коррекционные подгрупповые занятия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3933056"/>
            <a:ext cx="1296144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1960" y="3933056"/>
            <a:ext cx="1296144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5013176"/>
            <a:ext cx="1296144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игротерапия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83968" y="5013176"/>
            <a:ext cx="1296144" cy="5040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99792" y="2132856"/>
            <a:ext cx="2520280" cy="36004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>
            <a:stCxn id="3" idx="3"/>
            <a:endCxn id="4" idx="1"/>
          </p:cNvCxnSpPr>
          <p:nvPr/>
        </p:nvCxnSpPr>
        <p:spPr>
          <a:xfrm>
            <a:off x="3131840" y="1448780"/>
            <a:ext cx="25922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115616" y="1628800"/>
            <a:ext cx="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555776" y="1628800"/>
            <a:ext cx="72008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115616" y="2924944"/>
            <a:ext cx="0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1043608" y="4221088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4572000" y="1628800"/>
            <a:ext cx="1872208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4" idx="2"/>
          </p:cNvCxnSpPr>
          <p:nvPr/>
        </p:nvCxnSpPr>
        <p:spPr>
          <a:xfrm>
            <a:off x="6984268" y="1628800"/>
            <a:ext cx="36004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131840" y="1628800"/>
            <a:ext cx="2592288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5364088" y="2780928"/>
            <a:ext cx="1008112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hape 45"/>
          <p:cNvCxnSpPr>
            <a:stCxn id="4" idx="3"/>
          </p:cNvCxnSpPr>
          <p:nvPr/>
        </p:nvCxnSpPr>
        <p:spPr>
          <a:xfrm>
            <a:off x="8244408" y="1448780"/>
            <a:ext cx="504056" cy="1692188"/>
          </a:xfrm>
          <a:prstGeom prst="bent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6660232" y="4509120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8244408" y="4509120"/>
            <a:ext cx="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>
            <a:off x="5652120" y="5229200"/>
            <a:ext cx="28803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3707904" y="5157192"/>
            <a:ext cx="50405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7" idx="1"/>
            <a:endCxn id="16" idx="3"/>
          </p:cNvCxnSpPr>
          <p:nvPr/>
        </p:nvCxnSpPr>
        <p:spPr>
          <a:xfrm flipH="1">
            <a:off x="3635896" y="4185084"/>
            <a:ext cx="576064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10" idx="1"/>
            <a:endCxn id="17" idx="3"/>
          </p:cNvCxnSpPr>
          <p:nvPr/>
        </p:nvCxnSpPr>
        <p:spPr>
          <a:xfrm flipH="1">
            <a:off x="5508104" y="4185084"/>
            <a:ext cx="86409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9" idx="2"/>
            <a:endCxn id="10" idx="0"/>
          </p:cNvCxnSpPr>
          <p:nvPr/>
        </p:nvCxnSpPr>
        <p:spPr>
          <a:xfrm>
            <a:off x="7632340" y="3717032"/>
            <a:ext cx="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188640"/>
            <a:ext cx="44294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u="sng" dirty="0" smtClean="0">
                <a:solidFill>
                  <a:srgbClr val="FF0066"/>
                </a:solidFill>
                <a:latin typeface="Monotype Corsiva" pitchFamily="66" charset="0"/>
              </a:rPr>
              <a:t>Тифлопедагог</a:t>
            </a:r>
            <a:endParaRPr lang="ru-RU" sz="6000" b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196752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обследование детей с нарушениями зрения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1072" y="1628800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</a:t>
            </a:r>
            <a:r>
              <a:rPr lang="ru-RU" b="1" dirty="0" smtClean="0">
                <a:latin typeface="Segoe Print" pitchFamily="2" charset="0"/>
              </a:rPr>
              <a:t>участвует в разработке и уточнении индивидуальных образовательных маршрутов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27687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проводит индивидуальные, подгрупповые занятия с детьми по коррекции зрительного восприятия, социально - бытовой ориентировке, пространственной ориентировке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28498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 обеспечивает взаимосвязь и преемственность в работе медицинского персонала и специалистов ДОУ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00506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осуществляет контроль за соблюдением индивидуальных </a:t>
            </a:r>
            <a:r>
              <a:rPr lang="ru-RU" b="1" dirty="0" err="1" smtClean="0">
                <a:latin typeface="Segoe Print" pitchFamily="2" charset="0"/>
              </a:rPr>
              <a:t>офтальмогигиенических</a:t>
            </a:r>
            <a:r>
              <a:rPr lang="ru-RU" b="1" dirty="0" smtClean="0">
                <a:latin typeface="Segoe Print" pitchFamily="2" charset="0"/>
              </a:rPr>
              <a:t> условий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4797152"/>
            <a:ext cx="58393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консультирует воспитателей и родителей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60648"/>
            <a:ext cx="54665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u="sng" dirty="0" smtClean="0">
                <a:solidFill>
                  <a:srgbClr val="FF0066"/>
                </a:solidFill>
                <a:latin typeface="Monotype Corsiva" pitchFamily="66" charset="0"/>
              </a:rPr>
              <a:t>Учитель - логопед</a:t>
            </a:r>
            <a:endParaRPr lang="ru-RU" sz="6000" b="1" u="sng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6084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осуществляет логопедическую диагностику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204864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 проводит работу, направленную на коррекцию речевых нарушени</a:t>
            </a:r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06896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разрабатывает рекомендации другим специалистам, воспитателям и родителям по использованию логопедических приемов в работе с ребёнком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404664"/>
            <a:ext cx="371287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u="sng" dirty="0" smtClean="0">
                <a:solidFill>
                  <a:srgbClr val="FF0066"/>
                </a:solidFill>
                <a:latin typeface="Monotype Corsiva" pitchFamily="66" charset="0"/>
              </a:rPr>
              <a:t>Воспитатель</a:t>
            </a:r>
            <a:endParaRPr lang="ru-RU" sz="5400" b="1" u="sng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Segoe Print" pitchFamily="2" charset="0"/>
              </a:rPr>
              <a:t> определяет уровни развития разных видов деятельности ребёнка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636912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развивает навыки самообслуживания согласно возрастному этапу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73016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реализует рекомендации тифлопедагога, логопеда, врача-офтальмолога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4641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u="sng" dirty="0" smtClean="0">
                <a:solidFill>
                  <a:srgbClr val="FF0066"/>
                </a:solidFill>
                <a:latin typeface="Monotype Corsiva" pitchFamily="66" charset="0"/>
              </a:rPr>
              <a:t>Музыкальный руководитель</a:t>
            </a:r>
            <a:endParaRPr lang="ru-RU" sz="6000" b="1" u="sng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реализует программу музыкального воспитания, программы дополнительного образования с элементами музыкальной, театральной терапии с учётом рекомендаций тифлопедагога, врача - офтальмолога</a:t>
            </a:r>
            <a:endParaRPr lang="ru-RU" b="1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24944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развивает музыкальные способности, зрительно-двигательную координацию, эмоциональною сферу и творческую деятельность дошкольников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4544" y="188640"/>
            <a:ext cx="97481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u="sng" dirty="0" smtClean="0">
                <a:solidFill>
                  <a:srgbClr val="FF0066"/>
                </a:solidFill>
                <a:latin typeface="Monotype Corsiva" pitchFamily="66" charset="0"/>
              </a:rPr>
              <a:t>Зам. директора по УВР</a:t>
            </a:r>
            <a:endParaRPr lang="ru-RU" sz="6000" b="1" u="sng" dirty="0">
              <a:solidFill>
                <a:srgbClr val="FF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b="1" dirty="0" smtClean="0">
                <a:latin typeface="Segoe Print" pitchFamily="2" charset="0"/>
              </a:rPr>
              <a:t>осуществляет перспективное планирование деятельности всей группы сопровождения, координацию деятельности и взаимодействия специалистов, контроль за организацией работы специалистов коррекционного блока, анализ эффективности деятельности специалистов и воспитателей</a:t>
            </a:r>
            <a:endParaRPr lang="ru-RU" b="1" dirty="0">
              <a:latin typeface="Segoe Print" pitchFamily="2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2843808" y="620688"/>
            <a:ext cx="3392060" cy="3471637"/>
          </a:xfrm>
          <a:prstGeom prst="ellipse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5" name="Овал 14"/>
          <p:cNvSpPr/>
          <p:nvPr/>
        </p:nvSpPr>
        <p:spPr>
          <a:xfrm>
            <a:off x="4427978" y="1124749"/>
            <a:ext cx="3258690" cy="3480396"/>
          </a:xfrm>
          <a:prstGeom prst="ellipse">
            <a:avLst/>
          </a:prstGeom>
          <a:solidFill>
            <a:srgbClr val="0070C0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7" name="Овал 16"/>
          <p:cNvSpPr/>
          <p:nvPr/>
        </p:nvSpPr>
        <p:spPr>
          <a:xfrm>
            <a:off x="1619674" y="1124746"/>
            <a:ext cx="3219393" cy="3432358"/>
          </a:xfrm>
          <a:prstGeom prst="ellipse">
            <a:avLst/>
          </a:prstGeom>
          <a:solidFill>
            <a:srgbClr val="7030A0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19" name="Овал 18"/>
          <p:cNvSpPr/>
          <p:nvPr/>
        </p:nvSpPr>
        <p:spPr>
          <a:xfrm>
            <a:off x="1763688" y="2708920"/>
            <a:ext cx="3645906" cy="3412746"/>
          </a:xfrm>
          <a:prstGeom prst="ellipse">
            <a:avLst/>
          </a:prstGeom>
          <a:solidFill>
            <a:srgbClr val="F42A3D">
              <a:alpha val="49804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0" name="Полилиния 19"/>
          <p:cNvSpPr/>
          <p:nvPr/>
        </p:nvSpPr>
        <p:spPr>
          <a:xfrm>
            <a:off x="2051727" y="1700810"/>
            <a:ext cx="2276244" cy="1239977"/>
          </a:xfrm>
          <a:custGeom>
            <a:avLst/>
            <a:gdLst>
              <a:gd name="connsiteX0" fmla="*/ 0 w 2276244"/>
              <a:gd name="connsiteY0" fmla="*/ 0 h 1239977"/>
              <a:gd name="connsiteX1" fmla="*/ 2276244 w 2276244"/>
              <a:gd name="connsiteY1" fmla="*/ 0 h 1239977"/>
              <a:gd name="connsiteX2" fmla="*/ 2276244 w 2276244"/>
              <a:gd name="connsiteY2" fmla="*/ 1239977 h 1239977"/>
              <a:gd name="connsiteX3" fmla="*/ 0 w 2276244"/>
              <a:gd name="connsiteY3" fmla="*/ 1239977 h 1239977"/>
              <a:gd name="connsiteX4" fmla="*/ 0 w 2276244"/>
              <a:gd name="connsiteY4" fmla="*/ 0 h 123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76244" h="1239977">
                <a:moveTo>
                  <a:pt x="0" y="0"/>
                </a:moveTo>
                <a:lnTo>
                  <a:pt x="2276244" y="0"/>
                </a:lnTo>
                <a:lnTo>
                  <a:pt x="2276244" y="1239977"/>
                </a:lnTo>
                <a:lnTo>
                  <a:pt x="0" y="123997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sz="14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419871" y="3148798"/>
            <a:ext cx="3324155" cy="3376545"/>
          </a:xfrm>
          <a:prstGeom prst="ellipse">
            <a:avLst/>
          </a:prstGeom>
          <a:solidFill>
            <a:srgbClr val="F4EF2A">
              <a:alpha val="49804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2" name="Полилиния 21"/>
          <p:cNvSpPr/>
          <p:nvPr/>
        </p:nvSpPr>
        <p:spPr>
          <a:xfrm>
            <a:off x="2195737" y="3429007"/>
            <a:ext cx="2157121" cy="1517496"/>
          </a:xfrm>
          <a:custGeom>
            <a:avLst/>
            <a:gdLst>
              <a:gd name="connsiteX0" fmla="*/ 0 w 2157121"/>
              <a:gd name="connsiteY0" fmla="*/ 0 h 1517496"/>
              <a:gd name="connsiteX1" fmla="*/ 2157121 w 2157121"/>
              <a:gd name="connsiteY1" fmla="*/ 0 h 1517496"/>
              <a:gd name="connsiteX2" fmla="*/ 2157121 w 2157121"/>
              <a:gd name="connsiteY2" fmla="*/ 1517496 h 1517496"/>
              <a:gd name="connsiteX3" fmla="*/ 0 w 2157121"/>
              <a:gd name="connsiteY3" fmla="*/ 1517496 h 1517496"/>
              <a:gd name="connsiteX4" fmla="*/ 0 w 2157121"/>
              <a:gd name="connsiteY4" fmla="*/ 0 h 1517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121" h="1517496">
                <a:moveTo>
                  <a:pt x="0" y="0"/>
                </a:moveTo>
                <a:lnTo>
                  <a:pt x="2157121" y="0"/>
                </a:lnTo>
                <a:lnTo>
                  <a:pt x="2157121" y="1517496"/>
                </a:lnTo>
                <a:lnTo>
                  <a:pt x="0" y="15174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  <a:endParaRPr lang="ru-RU" sz="14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499995" y="2492891"/>
            <a:ext cx="3296184" cy="3402731"/>
          </a:xfrm>
          <a:prstGeom prst="ellipse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  <p:sp>
        <p:nvSpPr>
          <p:cNvPr id="24" name="Полилиния 23"/>
          <p:cNvSpPr/>
          <p:nvPr/>
        </p:nvSpPr>
        <p:spPr>
          <a:xfrm>
            <a:off x="5004051" y="1484790"/>
            <a:ext cx="2157121" cy="1517496"/>
          </a:xfrm>
          <a:custGeom>
            <a:avLst/>
            <a:gdLst>
              <a:gd name="connsiteX0" fmla="*/ 0 w 2157121"/>
              <a:gd name="connsiteY0" fmla="*/ 0 h 1517496"/>
              <a:gd name="connsiteX1" fmla="*/ 2157121 w 2157121"/>
              <a:gd name="connsiteY1" fmla="*/ 0 h 1517496"/>
              <a:gd name="connsiteX2" fmla="*/ 2157121 w 2157121"/>
              <a:gd name="connsiteY2" fmla="*/ 1517496 h 1517496"/>
              <a:gd name="connsiteX3" fmla="*/ 0 w 2157121"/>
              <a:gd name="connsiteY3" fmla="*/ 1517496 h 1517496"/>
              <a:gd name="connsiteX4" fmla="*/ 0 w 2157121"/>
              <a:gd name="connsiteY4" fmla="*/ 0 h 1517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121" h="1517496">
                <a:moveTo>
                  <a:pt x="0" y="0"/>
                </a:moveTo>
                <a:lnTo>
                  <a:pt x="2157121" y="0"/>
                </a:lnTo>
                <a:lnTo>
                  <a:pt x="2157121" y="1517496"/>
                </a:lnTo>
                <a:lnTo>
                  <a:pt x="0" y="15174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Воспитатель коррекционной работы</a:t>
            </a:r>
            <a:endParaRPr lang="ru-RU" sz="14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5292080" y="3429000"/>
            <a:ext cx="2157121" cy="1358070"/>
          </a:xfrm>
          <a:custGeom>
            <a:avLst/>
            <a:gdLst>
              <a:gd name="connsiteX0" fmla="*/ 0 w 2157121"/>
              <a:gd name="connsiteY0" fmla="*/ 0 h 1358070"/>
              <a:gd name="connsiteX1" fmla="*/ 2157121 w 2157121"/>
              <a:gd name="connsiteY1" fmla="*/ 0 h 1358070"/>
              <a:gd name="connsiteX2" fmla="*/ 2157121 w 2157121"/>
              <a:gd name="connsiteY2" fmla="*/ 1358070 h 1358070"/>
              <a:gd name="connsiteX3" fmla="*/ 0 w 2157121"/>
              <a:gd name="connsiteY3" fmla="*/ 1358070 h 1358070"/>
              <a:gd name="connsiteX4" fmla="*/ 0 w 2157121"/>
              <a:gd name="connsiteY4" fmla="*/ 0 h 135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121" h="1358070">
                <a:moveTo>
                  <a:pt x="0" y="0"/>
                </a:moveTo>
                <a:lnTo>
                  <a:pt x="2157121" y="0"/>
                </a:lnTo>
                <a:lnTo>
                  <a:pt x="2157121" y="1358070"/>
                </a:lnTo>
                <a:lnTo>
                  <a:pt x="0" y="135807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Учитель - логопед</a:t>
            </a:r>
            <a:endParaRPr lang="ru-RU" sz="1400" b="1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олилиния 17"/>
          <p:cNvSpPr/>
          <p:nvPr/>
        </p:nvSpPr>
        <p:spPr>
          <a:xfrm>
            <a:off x="3851920" y="4581128"/>
            <a:ext cx="2157121" cy="1517496"/>
          </a:xfrm>
          <a:custGeom>
            <a:avLst/>
            <a:gdLst>
              <a:gd name="connsiteX0" fmla="*/ 0 w 2157121"/>
              <a:gd name="connsiteY0" fmla="*/ 0 h 1517496"/>
              <a:gd name="connsiteX1" fmla="*/ 2157121 w 2157121"/>
              <a:gd name="connsiteY1" fmla="*/ 0 h 1517496"/>
              <a:gd name="connsiteX2" fmla="*/ 2157121 w 2157121"/>
              <a:gd name="connsiteY2" fmla="*/ 1517496 h 1517496"/>
              <a:gd name="connsiteX3" fmla="*/ 0 w 2157121"/>
              <a:gd name="connsiteY3" fmla="*/ 1517496 h 1517496"/>
              <a:gd name="connsiteX4" fmla="*/ 0 w 2157121"/>
              <a:gd name="connsiteY4" fmla="*/ 0 h 1517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7121" h="1517496">
                <a:moveTo>
                  <a:pt x="0" y="0"/>
                </a:moveTo>
                <a:lnTo>
                  <a:pt x="2157121" y="0"/>
                </a:lnTo>
                <a:lnTo>
                  <a:pt x="2157121" y="1517496"/>
                </a:lnTo>
                <a:lnTo>
                  <a:pt x="0" y="1517496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kern="1200" dirty="0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Музыкальный</a:t>
            </a:r>
            <a:r>
              <a:rPr lang="ru-RU" sz="1400" kern="1200" dirty="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kern="1200" dirty="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руководитель</a:t>
            </a:r>
            <a:endParaRPr lang="ru-RU" sz="1400" b="1" kern="1200" dirty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3707904" y="1196752"/>
            <a:ext cx="1900231" cy="632227"/>
          </a:xfrm>
          <a:custGeom>
            <a:avLst/>
            <a:gdLst>
              <a:gd name="connsiteX0" fmla="*/ 0 w 1900231"/>
              <a:gd name="connsiteY0" fmla="*/ 0 h 632227"/>
              <a:gd name="connsiteX1" fmla="*/ 1900231 w 1900231"/>
              <a:gd name="connsiteY1" fmla="*/ 0 h 632227"/>
              <a:gd name="connsiteX2" fmla="*/ 1900231 w 1900231"/>
              <a:gd name="connsiteY2" fmla="*/ 632227 h 632227"/>
              <a:gd name="connsiteX3" fmla="*/ 0 w 1900231"/>
              <a:gd name="connsiteY3" fmla="*/ 632227 h 632227"/>
              <a:gd name="connsiteX4" fmla="*/ 0 w 1900231"/>
              <a:gd name="connsiteY4" fmla="*/ 0 h 632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0231" h="632227">
                <a:moveTo>
                  <a:pt x="0" y="0"/>
                </a:moveTo>
                <a:lnTo>
                  <a:pt x="1900231" y="0"/>
                </a:lnTo>
                <a:lnTo>
                  <a:pt x="1900231" y="632227"/>
                </a:lnTo>
                <a:lnTo>
                  <a:pt x="0" y="632227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Заместитель</a:t>
            </a:r>
            <a:r>
              <a:rPr lang="ru-RU" sz="1400" kern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kern="1200" dirty="0" smtClean="0">
                <a:latin typeface="Times New Roman" pitchFamily="18" charset="0"/>
                <a:cs typeface="Times New Roman" pitchFamily="18" charset="0"/>
              </a:rPr>
              <a:t>директора по УВР</a:t>
            </a:r>
            <a:endParaRPr lang="ru-RU" sz="1400" b="1" kern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1265</TotalTime>
  <Words>329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Взаимодействие и взаимосвязь специалистов и педагогов государственное образовательное учреждение Тульской области «специальная (коррекционная ) начальная школа – детский сад III – IV видов»     Подготовил  Зам. Директора по УВР  Кренева Ю. В. </vt:lpstr>
      <vt:lpstr>Модель коррекционно-педагогического процесса  </vt:lpstr>
      <vt:lpstr>Схема взаимосвязи работы специалистов и воспитателей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Вывод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Эксперт</dc:creator>
  <cp:lastModifiedBy>Эксперт</cp:lastModifiedBy>
  <cp:revision>52</cp:revision>
  <dcterms:created xsi:type="dcterms:W3CDTF">2013-04-15T16:19:23Z</dcterms:created>
  <dcterms:modified xsi:type="dcterms:W3CDTF">2013-04-17T17:11:49Z</dcterms:modified>
</cp:coreProperties>
</file>