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60" r:id="rId4"/>
    <p:sldId id="258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D4BC"/>
    <a:srgbClr val="CFB78D"/>
    <a:srgbClr val="D6C29E"/>
    <a:srgbClr val="EBE1BF"/>
    <a:srgbClr val="7F6D5F"/>
    <a:srgbClr val="85603B"/>
    <a:srgbClr val="7D959F"/>
    <a:srgbClr val="6C7D84"/>
    <a:srgbClr val="775D49"/>
    <a:srgbClr val="56483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7CE84F3-28C3-443E-9E96-99CF82512B78}" styleName="어두운 스타일 1 - 강조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4" d="100"/>
          <a:sy n="54" d="100"/>
        </p:scale>
        <p:origin x="-8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40F5D-7E70-4F1D-A171-57A68F29BE94}" type="datetimeFigureOut">
              <a:rPr lang="ko-KR" altLang="en-US" smtClean="0"/>
              <a:pPr/>
              <a:t>2013-03-02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FA01A-F65B-408B-A230-13818A6576E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981090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FA01A-F65B-408B-A230-13818A6576E5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1110517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FA01A-F65B-408B-A230-13818A6576E5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74385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FA01A-F65B-408B-A230-13818A6576E5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74385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FA01A-F65B-408B-A230-13818A6576E5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74385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FA01A-F65B-408B-A230-13818A6576E5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074385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각 삼각형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/>
            <a:endParaRPr kumimoji="0" lang="en-US" altLang="ko-KR">
              <a:solidFill>
                <a:schemeClr val="tx1"/>
              </a:solidFill>
              <a:ea typeface="굴림" charset="-127"/>
            </a:endParaRPr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>
            <a:sp3d prstMaterial="softEdge">
              <a:bevelT w="25400" h="25400"/>
            </a:sp3d>
          </a:bodyPr>
          <a:lstStyle>
            <a:lvl1pPr algn="ctr">
              <a:defRPr sz="4800" b="1"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ko-KR" altLang="en-US" dirty="0" smtClean="0"/>
              <a:t>마스터 부제목 스타일 편집</a:t>
            </a:r>
            <a:endParaRPr lang="en-US" dirty="0"/>
          </a:p>
        </p:txBody>
      </p:sp>
      <p:sp>
        <p:nvSpPr>
          <p:cNvPr id="5" name="날짜 개체 틀 29"/>
          <p:cNvSpPr>
            <a:spLocks noGrp="1"/>
          </p:cNvSpPr>
          <p:nvPr>
            <p:ph type="dt" sz="half" idx="10"/>
          </p:nvPr>
        </p:nvSpPr>
        <p:spPr>
          <a:xfrm>
            <a:off x="6823075" y="6470650"/>
            <a:ext cx="1919288" cy="3667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56EE7239-CF4C-448D-A8FE-5C205973819B}" type="datetimeFigureOut">
              <a:rPr lang="en-US" altLang="ko-KR" smtClean="0"/>
              <a:pPr/>
              <a:t>3/2/2013</a:t>
            </a:fld>
            <a:endParaRPr lang="en-US" altLang="ko-KR"/>
          </a:p>
        </p:txBody>
      </p:sp>
      <p:sp>
        <p:nvSpPr>
          <p:cNvPr id="6" name="바닥글 개체 틀 18"/>
          <p:cNvSpPr>
            <a:spLocks noGrp="1"/>
          </p:cNvSpPr>
          <p:nvPr>
            <p:ph type="ftr" sz="quarter" idx="11"/>
          </p:nvPr>
        </p:nvSpPr>
        <p:spPr>
          <a:xfrm>
            <a:off x="4475163" y="6470650"/>
            <a:ext cx="23510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ko-KR"/>
          </a:p>
        </p:txBody>
      </p:sp>
      <p:sp>
        <p:nvSpPr>
          <p:cNvPr id="7" name="슬라이드 번호 개체 틀 26"/>
          <p:cNvSpPr>
            <a:spLocks noGrp="1"/>
          </p:cNvSpPr>
          <p:nvPr>
            <p:ph type="sldNum" sz="quarter" idx="12"/>
          </p:nvPr>
        </p:nvSpPr>
        <p:spPr>
          <a:xfrm>
            <a:off x="8742363" y="6470650"/>
            <a:ext cx="36671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18B7D7F-7E86-4ACF-B595-A8563FB689F5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23317"/>
            <a:ext cx="8229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823075" y="6470650"/>
            <a:ext cx="1919288" cy="3667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43BAF71-C23F-4625-977A-CF09BDBF2323}" type="datetimeFigureOut">
              <a:rPr lang="en-US" altLang="ko-KR" smtClean="0"/>
              <a:pPr/>
              <a:t>3/2/2013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475163" y="6470650"/>
            <a:ext cx="23510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742363" y="6470650"/>
            <a:ext cx="36671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D97A665-E841-48D5-9127-9A27BB47EC91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6823075" y="6475413"/>
            <a:ext cx="1919288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1AE092B-E72D-4D29-883D-3883BC83AFBF}" type="datetimeFigureOut">
              <a:rPr lang="en-US" altLang="ko-KR" smtClean="0"/>
              <a:pPr/>
              <a:t>3/2/2013</a:t>
            </a:fld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4475163" y="6475413"/>
            <a:ext cx="23510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8742363" y="6475413"/>
            <a:ext cx="36671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026D39-B86A-4CA3-95C4-E4E5D1A0C976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823075" y="6475413"/>
            <a:ext cx="1919288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AA30E60-7247-4388-B4C9-18D084AED059}" type="datetimeFigureOut">
              <a:rPr lang="en-US" altLang="ko-KR" smtClean="0"/>
              <a:pPr/>
              <a:t>3/2/2013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475163" y="6475413"/>
            <a:ext cx="23510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742363" y="6475413"/>
            <a:ext cx="36671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F703E7E-A5B8-484E-86F2-A09053A7C66C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846583"/>
            <a:ext cx="1777470" cy="5030689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836711"/>
            <a:ext cx="6324600" cy="5030689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823075" y="6475413"/>
            <a:ext cx="1919288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5488F91-8D1D-4C7A-B878-3BC53D8FDF72}" type="datetimeFigureOut">
              <a:rPr lang="en-US" altLang="ko-KR" smtClean="0"/>
              <a:pPr/>
              <a:t>3/2/2013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475163" y="6475413"/>
            <a:ext cx="23510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742363" y="6475413"/>
            <a:ext cx="36671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DA6E98A-9A43-4233-BF77-8603E090531E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lIns="93296" tIns="46648" rIns="93296" bIns="46648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7FB55D7-0A4D-43A6-AAB0-88C39FE46D2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77442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3B8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179388" y="26988"/>
            <a:ext cx="7632700" cy="693737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/>
          </a:bodyPr>
          <a:lstStyle>
            <a:extLst/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1027" name="텍스트 개체 틀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latinLnBrk="0">
              <a:defRPr kumimoji="0" sz="1000">
                <a:solidFill>
                  <a:schemeClr val="tx1"/>
                </a:solidFill>
                <a:latin typeface="Lucida Sans Unicode" pitchFamily="34" charset="0"/>
              </a:defRPr>
            </a:lvl1pPr>
          </a:lstStyle>
          <a:p>
            <a:fld id="{5B4EA75B-9666-422D-BEB5-61D0A5EEEED6}" type="datetimeFigureOut">
              <a:rPr lang="en-US" altLang="ko-KR" smtClean="0"/>
              <a:pPr/>
              <a:t>3/2/2013</a:t>
            </a:fld>
            <a:endParaRPr lang="en-US" altLang="ko-KR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latinLnBrk="0">
              <a:defRPr kumimoji="0" sz="1000">
                <a:solidFill>
                  <a:schemeClr val="tx1"/>
                </a:solidFill>
                <a:latin typeface="Lucida Sans Unicode" pitchFamily="34" charset="0"/>
              </a:defRPr>
            </a:lvl1pPr>
          </a:lstStyle>
          <a:p>
            <a:endParaRPr lang="en-US" altLang="ko-KR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latinLnBrk="0">
              <a:defRPr kumimoji="0" sz="1000">
                <a:solidFill>
                  <a:schemeClr val="tx1"/>
                </a:solidFill>
                <a:latin typeface="Lucida Sans Unicode" pitchFamily="34" charset="0"/>
              </a:defRPr>
            </a:lvl1pPr>
          </a:lstStyle>
          <a:p>
            <a:fld id="{91A85374-1B22-4BA0-B71C-D191723895EF}" type="slidenum">
              <a:rPr lang="en-US" altLang="ko-KR" smtClean="0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</p:sldLayoutIdLst>
  <p:txStyles>
    <p:titleStyle>
      <a:lvl1pPr algn="l" rtl="0" fontAlgn="base" latinLnBrk="1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Lucida Sans Unicode" pitchFamily="34" charset="0"/>
        </a:defRPr>
      </a:lvl2pPr>
      <a:lvl3pPr algn="l" rtl="0" fontAlgn="base" latinLnBrk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Lucida Sans Unicode" pitchFamily="34" charset="0"/>
        </a:defRPr>
      </a:lvl3pPr>
      <a:lvl4pPr algn="l" rtl="0" fontAlgn="base" latinLnBrk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Lucida Sans Unicode" pitchFamily="34" charset="0"/>
        </a:defRPr>
      </a:lvl4pPr>
      <a:lvl5pPr algn="l" rtl="0" fontAlgn="base" latinLnBrk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Lucida Sans Unicode" pitchFamily="34" charset="0"/>
        </a:defRPr>
      </a:lvl5pPr>
      <a:lvl6pPr marL="457200" algn="l" rtl="0" fontAlgn="base" latinLnBrk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Lucida Sans Unicode" pitchFamily="34" charset="0"/>
        </a:defRPr>
      </a:lvl6pPr>
      <a:lvl7pPr marL="914400" algn="l" rtl="0" fontAlgn="base" latinLnBrk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Lucida Sans Unicode" pitchFamily="34" charset="0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Lucida Sans Unicode" pitchFamily="34" charset="0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 latinLnBrk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" pitchFamily="2" charset="2"/>
        <a:buChar char="§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 latinLnBrk="1">
        <a:spcBef>
          <a:spcPts val="325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 latinLnBrk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" pitchFamily="2" charset="2"/>
        <a:buChar char="§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 latinLnBrk="1">
        <a:spcBef>
          <a:spcPts val="35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 latinLnBrk="1">
        <a:spcBef>
          <a:spcPts val="35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3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056765"/>
            <a:ext cx="7772400" cy="101790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ko-KR" u="sng" spc="300" dirty="0" smtClean="0">
                <a:solidFill>
                  <a:srgbClr val="3E2C00"/>
                </a:solidFill>
                <a:effectLst/>
                <a:latin typeface="Tahoma" pitchFamily="34" charset="0"/>
                <a:cs typeface="Tahoma" pitchFamily="34" charset="0"/>
              </a:rPr>
              <a:t>Города России</a:t>
            </a:r>
            <a:endParaRPr lang="ko-KR" altLang="en-US" u="sng" spc="300" dirty="0">
              <a:solidFill>
                <a:srgbClr val="3E2C00"/>
              </a:solidFill>
              <a:effectLst/>
              <a:latin typeface="Tahoma" pitchFamily="34" charset="0"/>
              <a:cs typeface="Tahoma" pitchFamily="34" charset="0"/>
            </a:endParaRPr>
          </a:p>
        </p:txBody>
      </p:sp>
      <p:sp>
        <p:nvSpPr>
          <p:cNvPr id="7171" name="부제목 2"/>
          <p:cNvSpPr>
            <a:spLocks noGrp="1"/>
          </p:cNvSpPr>
          <p:nvPr>
            <p:ph type="subTitle" idx="1"/>
          </p:nvPr>
        </p:nvSpPr>
        <p:spPr>
          <a:xfrm>
            <a:off x="899592" y="3789040"/>
            <a:ext cx="7772400" cy="1200150"/>
          </a:xfrm>
        </p:spPr>
        <p:txBody>
          <a:bodyPr/>
          <a:lstStyle/>
          <a:p>
            <a:pPr marR="0" algn="r"/>
            <a:r>
              <a:rPr lang="ru-RU" altLang="ko-KR" sz="2000" dirty="0" smtClean="0">
                <a:solidFill>
                  <a:srgbClr val="857C59"/>
                </a:solidFill>
                <a:latin typeface="Tahoma" pitchFamily="34" charset="0"/>
                <a:cs typeface="Tahoma" pitchFamily="34" charset="0"/>
              </a:rPr>
              <a:t>Проект выполнила:</a:t>
            </a:r>
          </a:p>
          <a:p>
            <a:pPr marR="0" algn="r"/>
            <a:r>
              <a:rPr lang="ru-RU" altLang="ko-KR" sz="2000" dirty="0" smtClean="0">
                <a:solidFill>
                  <a:srgbClr val="857C59"/>
                </a:solidFill>
                <a:latin typeface="Tahoma" pitchFamily="34" charset="0"/>
                <a:cs typeface="Tahoma" pitchFamily="34" charset="0"/>
              </a:rPr>
              <a:t> Белякова Александра, 2 «В» класс</a:t>
            </a:r>
          </a:p>
          <a:p>
            <a:pPr marR="0" algn="r"/>
            <a:r>
              <a:rPr lang="ru-RU" altLang="ko-KR" sz="2000" dirty="0" smtClean="0">
                <a:solidFill>
                  <a:srgbClr val="857C59"/>
                </a:solidFill>
                <a:latin typeface="Tahoma" pitchFamily="34" charset="0"/>
                <a:cs typeface="Tahoma" pitchFamily="34" charset="0"/>
              </a:rPr>
              <a:t>Консультант: Белякова Н.А.</a:t>
            </a:r>
          </a:p>
          <a:p>
            <a:pPr marR="0" algn="r"/>
            <a:r>
              <a:rPr lang="ru-RU" altLang="ko-KR" sz="2000" dirty="0" smtClean="0">
                <a:solidFill>
                  <a:srgbClr val="857C59"/>
                </a:solidFill>
                <a:latin typeface="Tahoma" pitchFamily="34" charset="0"/>
                <a:cs typeface="Tahoma" pitchFamily="34" charset="0"/>
              </a:rPr>
              <a:t>Руководитель: Колганова Е.В.</a:t>
            </a:r>
            <a:endParaRPr lang="ko-KR" altLang="en-US" sz="2000" dirty="0" smtClean="0">
              <a:solidFill>
                <a:srgbClr val="857C59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65" name="그룹 64"/>
          <p:cNvGrpSpPr/>
          <p:nvPr/>
        </p:nvGrpSpPr>
        <p:grpSpPr>
          <a:xfrm>
            <a:off x="0" y="6309320"/>
            <a:ext cx="9144000" cy="548680"/>
            <a:chOff x="0" y="6309320"/>
            <a:chExt cx="9144000" cy="548680"/>
          </a:xfrm>
        </p:grpSpPr>
        <p:sp>
          <p:nvSpPr>
            <p:cNvPr id="11" name="직사각형 10"/>
            <p:cNvSpPr/>
            <p:nvPr/>
          </p:nvSpPr>
          <p:spPr>
            <a:xfrm>
              <a:off x="0" y="6741368"/>
              <a:ext cx="9144000" cy="116632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755576" y="6453336"/>
              <a:ext cx="284981" cy="404664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340792" y="6574518"/>
              <a:ext cx="62856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395536" y="6502510"/>
              <a:ext cx="125710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611560" y="6502510"/>
              <a:ext cx="62856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115616" y="6549150"/>
              <a:ext cx="144016" cy="30885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0" y="6309320"/>
              <a:ext cx="284981" cy="54868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1907704" y="6619864"/>
              <a:ext cx="154643" cy="238135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2150017" y="6590466"/>
              <a:ext cx="45719" cy="17373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078009" y="6671410"/>
              <a:ext cx="51548" cy="186589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668332" y="6571522"/>
              <a:ext cx="62856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51520" y="6597352"/>
              <a:ext cx="144016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1060275" y="6669360"/>
              <a:ext cx="144016" cy="14401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 flipH="1">
              <a:off x="7860251" y="6453336"/>
              <a:ext cx="255742" cy="404664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 flipH="1">
              <a:off x="8115993" y="6574518"/>
              <a:ext cx="56407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 flipH="1">
              <a:off x="8901948" y="6502510"/>
              <a:ext cx="112812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 flipH="1">
              <a:off x="8538780" y="6502510"/>
              <a:ext cx="56407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 flipH="1">
              <a:off x="8229632" y="6549150"/>
              <a:ext cx="129240" cy="30885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 flipH="1">
              <a:off x="8604448" y="6309320"/>
              <a:ext cx="255742" cy="54868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 flipH="1">
              <a:off x="8487833" y="6571522"/>
              <a:ext cx="56407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 flipH="1">
              <a:off x="9014760" y="6597352"/>
              <a:ext cx="129240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 flipH="1">
              <a:off x="8279295" y="6669360"/>
              <a:ext cx="129240" cy="14401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7092280" y="6619864"/>
              <a:ext cx="154643" cy="238135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7020272" y="6590466"/>
              <a:ext cx="45719" cy="17373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7262585" y="6671410"/>
              <a:ext cx="51548" cy="186589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6986364" y="6628566"/>
              <a:ext cx="45719" cy="17373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7755953" y="6619864"/>
              <a:ext cx="154643" cy="238135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사각형 38"/>
            <p:cNvSpPr/>
            <p:nvPr/>
          </p:nvSpPr>
          <p:spPr>
            <a:xfrm flipH="1">
              <a:off x="6553132" y="6575240"/>
              <a:ext cx="154644" cy="23813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직사각형 39"/>
            <p:cNvSpPr/>
            <p:nvPr/>
          </p:nvSpPr>
          <p:spPr>
            <a:xfrm flipH="1">
              <a:off x="6441922" y="6612210"/>
              <a:ext cx="45719" cy="173737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직사각형 40"/>
            <p:cNvSpPr/>
            <p:nvPr/>
          </p:nvSpPr>
          <p:spPr>
            <a:xfrm flipH="1">
              <a:off x="6706981" y="6635452"/>
              <a:ext cx="51548" cy="18659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79512" y="638132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71211" y="638132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79512" y="648190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71211" y="648190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949972" y="6525345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880544" y="6513439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949972" y="6590210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880347" y="6583066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1187624" y="6597352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8748464" y="638132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8640163" y="638132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8748464" y="648190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8640163" y="648190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8008270" y="6525344"/>
              <a:ext cx="45719" cy="4572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7" name="직사각형 56"/>
            <p:cNvSpPr/>
            <p:nvPr/>
          </p:nvSpPr>
          <p:spPr>
            <a:xfrm>
              <a:off x="7899969" y="6525344"/>
              <a:ext cx="45719" cy="4572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8008270" y="6625924"/>
              <a:ext cx="45719" cy="4572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9" name="직사각형 58"/>
            <p:cNvSpPr/>
            <p:nvPr/>
          </p:nvSpPr>
          <p:spPr>
            <a:xfrm>
              <a:off x="7899969" y="6625924"/>
              <a:ext cx="45719" cy="4572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4" name="직사각형 63"/>
            <p:cNvSpPr/>
            <p:nvPr/>
          </p:nvSpPr>
          <p:spPr>
            <a:xfrm>
              <a:off x="6588224" y="6597352"/>
              <a:ext cx="45719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/>
                <a:t> </a:t>
              </a:r>
              <a:endParaRPr lang="ko-KR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3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 w="254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388" y="26989"/>
            <a:ext cx="7632700" cy="377676"/>
          </a:xfrm>
        </p:spPr>
        <p:txBody>
          <a:bodyPr>
            <a:noAutofit/>
          </a:bodyPr>
          <a:lstStyle/>
          <a:p>
            <a:r>
              <a:rPr lang="ru-RU" altLang="ko-KR" sz="2400" b="1" dirty="0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Волгоград</a:t>
            </a:r>
            <a:endParaRPr lang="ko-KR" altLang="en-US" sz="2400" b="1" dirty="0">
              <a:solidFill>
                <a:schemeClr val="bg1">
                  <a:lumMod val="6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0" y="6309320"/>
            <a:ext cx="9144000" cy="548680"/>
            <a:chOff x="0" y="6309320"/>
            <a:chExt cx="9144000" cy="548680"/>
          </a:xfrm>
        </p:grpSpPr>
        <p:sp>
          <p:nvSpPr>
            <p:cNvPr id="9" name="직사각형 8"/>
            <p:cNvSpPr/>
            <p:nvPr/>
          </p:nvSpPr>
          <p:spPr>
            <a:xfrm>
              <a:off x="0" y="6741368"/>
              <a:ext cx="9144000" cy="116632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755576" y="6453336"/>
              <a:ext cx="284981" cy="404664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340792" y="6574518"/>
              <a:ext cx="62856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95536" y="6502510"/>
              <a:ext cx="125710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611560" y="6502510"/>
              <a:ext cx="62856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1115616" y="6549150"/>
              <a:ext cx="144016" cy="30885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0" y="6309320"/>
              <a:ext cx="284981" cy="54868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907704" y="6619864"/>
              <a:ext cx="154643" cy="238135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150017" y="6590466"/>
              <a:ext cx="45719" cy="17373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2078009" y="6671410"/>
              <a:ext cx="51548" cy="186589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668332" y="6571522"/>
              <a:ext cx="62856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51520" y="6597352"/>
              <a:ext cx="144016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060275" y="6669360"/>
              <a:ext cx="144016" cy="14401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 flipH="1">
              <a:off x="7860251" y="6453336"/>
              <a:ext cx="255742" cy="404664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 flipH="1">
              <a:off x="8115993" y="6574518"/>
              <a:ext cx="56407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 flipH="1">
              <a:off x="8901948" y="6502510"/>
              <a:ext cx="112812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 flipH="1">
              <a:off x="8538780" y="6502510"/>
              <a:ext cx="56407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 flipH="1">
              <a:off x="8229632" y="6549150"/>
              <a:ext cx="129240" cy="30885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 flipH="1">
              <a:off x="8604448" y="6309320"/>
              <a:ext cx="255742" cy="54868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 flipH="1">
              <a:off x="8487833" y="6571522"/>
              <a:ext cx="56407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 flipH="1">
              <a:off x="9014760" y="6597352"/>
              <a:ext cx="129240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 flipH="1">
              <a:off x="8279295" y="6669360"/>
              <a:ext cx="129240" cy="14401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7092280" y="6619864"/>
              <a:ext cx="154643" cy="238135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7020272" y="6590466"/>
              <a:ext cx="45719" cy="17373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7262585" y="6671410"/>
              <a:ext cx="51548" cy="186589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6986364" y="6628566"/>
              <a:ext cx="45719" cy="17373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7755953" y="6619864"/>
              <a:ext cx="154643" cy="238135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 flipH="1">
              <a:off x="6553132" y="6575240"/>
              <a:ext cx="154644" cy="23813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 flipH="1">
              <a:off x="6441922" y="6612210"/>
              <a:ext cx="45719" cy="173737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 flipH="1">
              <a:off x="6706981" y="6635452"/>
              <a:ext cx="51548" cy="18659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179512" y="638132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71211" y="638132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179512" y="648190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71211" y="648190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949972" y="6525345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880544" y="6513439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949972" y="6590210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880347" y="6583066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187624" y="6597352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8748464" y="638132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8640163" y="638132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8748464" y="648190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8640163" y="648190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8008270" y="6525344"/>
              <a:ext cx="45719" cy="4572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7899969" y="6525344"/>
              <a:ext cx="45719" cy="4572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8008270" y="6625924"/>
              <a:ext cx="45719" cy="4572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7899969" y="6625924"/>
              <a:ext cx="45719" cy="4572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6588224" y="6597352"/>
              <a:ext cx="45719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/>
                <a:t> </a:t>
              </a:r>
              <a:endParaRPr lang="ko-KR" altLang="en-US" dirty="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3347864" y="620688"/>
            <a:ext cx="547260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Georgia" pitchFamily="18" charset="0"/>
              </a:rPr>
              <a:t>Волгоград – один из крупнейших городов России, расположенный на юге страны, на берегу реки Волги.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Основан </a:t>
            </a:r>
            <a:r>
              <a:rPr lang="ru-RU" b="1" i="1" dirty="0" smtClean="0">
                <a:latin typeface="Georgia" pitchFamily="18" charset="0"/>
              </a:rPr>
              <a:t>предположительно в 1555 </a:t>
            </a:r>
            <a:r>
              <a:rPr lang="ru-RU" b="1" i="1" dirty="0" smtClean="0">
                <a:latin typeface="Georgia" pitchFamily="18" charset="0"/>
              </a:rPr>
              <a:t>году.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За всю историю город не раз менял свое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имя и внешний облик. Первоначально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город </a:t>
            </a:r>
            <a:r>
              <a:rPr lang="ru-RU" b="1" i="1" dirty="0" smtClean="0">
                <a:latin typeface="Georgia" pitchFamily="18" charset="0"/>
              </a:rPr>
              <a:t>назывался </a:t>
            </a:r>
            <a:r>
              <a:rPr lang="ru-RU" b="1" i="1" dirty="0" err="1" smtClean="0">
                <a:latin typeface="Georgia" pitchFamily="18" charset="0"/>
              </a:rPr>
              <a:t>Царицынъ</a:t>
            </a:r>
            <a:r>
              <a:rPr lang="ru-RU" b="1" i="1" dirty="0" smtClean="0">
                <a:latin typeface="Georgia" pitchFamily="18" charset="0"/>
              </a:rPr>
              <a:t>, а в 1925 году город был переименован в Сталинград.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Во время Великой Отечественной 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Войны (1941-1945 г.г.) на подступах к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городу и в самом городе с 17 июля 1942 г. по 2 февраля 1943 г. происходила одна из важнейших битв второй мировой войны- Сталинградская, ставшая ее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переломным этапом, и продолжавшаяся 200 дней. Фашисты потеряли в ней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около 1,5 миллиона человек, четверть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всех своих сил. За выдающиеся заслуги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перед Родиной 1 мая 1945 г. Сталинград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был </a:t>
            </a:r>
            <a:r>
              <a:rPr lang="ru-RU" b="1" i="1" dirty="0" err="1" smtClean="0">
                <a:latin typeface="Georgia" pitchFamily="18" charset="0"/>
              </a:rPr>
              <a:t>удостоин</a:t>
            </a:r>
            <a:r>
              <a:rPr lang="ru-RU" b="1" i="1" dirty="0" smtClean="0">
                <a:latin typeface="Georgia" pitchFamily="18" charset="0"/>
              </a:rPr>
              <a:t> почетного звания города-героя.</a:t>
            </a:r>
          </a:p>
        </p:txBody>
      </p:sp>
      <p:pic>
        <p:nvPicPr>
          <p:cNvPr id="62" name="Рисунок 61" descr="Волгоград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641156"/>
            <a:ext cx="3096344" cy="2067764"/>
          </a:xfrm>
          <a:prstGeom prst="rect">
            <a:avLst/>
          </a:prstGeom>
        </p:spPr>
      </p:pic>
      <p:pic>
        <p:nvPicPr>
          <p:cNvPr id="64" name="Рисунок 63" descr="Волгоград3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19" y="3429000"/>
            <a:ext cx="3104389" cy="232829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0056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 w="254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388" y="26989"/>
            <a:ext cx="7632700" cy="377676"/>
          </a:xfrm>
        </p:spPr>
        <p:txBody>
          <a:bodyPr>
            <a:noAutofit/>
          </a:bodyPr>
          <a:lstStyle/>
          <a:p>
            <a:r>
              <a:rPr lang="ru-RU" altLang="ko-KR" sz="2400" b="1" dirty="0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Волгоград</a:t>
            </a:r>
            <a:endParaRPr lang="ko-KR" altLang="en-US" sz="2400" b="1" dirty="0">
              <a:solidFill>
                <a:schemeClr val="bg1">
                  <a:lumMod val="6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" name="그룹 7"/>
          <p:cNvGrpSpPr/>
          <p:nvPr/>
        </p:nvGrpSpPr>
        <p:grpSpPr>
          <a:xfrm>
            <a:off x="0" y="6309320"/>
            <a:ext cx="9144000" cy="548680"/>
            <a:chOff x="0" y="6309320"/>
            <a:chExt cx="9144000" cy="548680"/>
          </a:xfrm>
        </p:grpSpPr>
        <p:sp>
          <p:nvSpPr>
            <p:cNvPr id="9" name="직사각형 8"/>
            <p:cNvSpPr/>
            <p:nvPr/>
          </p:nvSpPr>
          <p:spPr>
            <a:xfrm>
              <a:off x="0" y="6741368"/>
              <a:ext cx="9144000" cy="116632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755576" y="6453336"/>
              <a:ext cx="284981" cy="404664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340792" y="6574518"/>
              <a:ext cx="62856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95536" y="6502510"/>
              <a:ext cx="125710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611560" y="6502510"/>
              <a:ext cx="62856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1115616" y="6549150"/>
              <a:ext cx="144016" cy="30885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0" y="6309320"/>
              <a:ext cx="284981" cy="54868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907704" y="6619864"/>
              <a:ext cx="154643" cy="238135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150017" y="6590466"/>
              <a:ext cx="45719" cy="17373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2078009" y="6671410"/>
              <a:ext cx="51548" cy="186589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668332" y="6571522"/>
              <a:ext cx="62856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51520" y="6597352"/>
              <a:ext cx="144016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060275" y="6669360"/>
              <a:ext cx="144016" cy="14401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 flipH="1">
              <a:off x="7860251" y="6453336"/>
              <a:ext cx="255742" cy="404664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 flipH="1">
              <a:off x="8115993" y="6574518"/>
              <a:ext cx="56407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 flipH="1">
              <a:off x="8901948" y="6502510"/>
              <a:ext cx="112812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 flipH="1">
              <a:off x="8538780" y="6502510"/>
              <a:ext cx="56407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 flipH="1">
              <a:off x="8229632" y="6549150"/>
              <a:ext cx="129240" cy="30885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 flipH="1">
              <a:off x="8604448" y="6309320"/>
              <a:ext cx="255742" cy="54868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 flipH="1">
              <a:off x="8487833" y="6571522"/>
              <a:ext cx="56407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 flipH="1">
              <a:off x="9014760" y="6597352"/>
              <a:ext cx="129240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 flipH="1">
              <a:off x="8279295" y="6669360"/>
              <a:ext cx="129240" cy="14401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7092280" y="6619864"/>
              <a:ext cx="154643" cy="238135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7020272" y="6590466"/>
              <a:ext cx="45719" cy="17373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7262585" y="6671410"/>
              <a:ext cx="51548" cy="186589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6986364" y="6628566"/>
              <a:ext cx="45719" cy="17373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7755953" y="6619864"/>
              <a:ext cx="154643" cy="238135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 flipH="1">
              <a:off x="6553132" y="6575240"/>
              <a:ext cx="154644" cy="23813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 flipH="1">
              <a:off x="6441922" y="6612210"/>
              <a:ext cx="45719" cy="173737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 flipH="1">
              <a:off x="6706981" y="6635452"/>
              <a:ext cx="51548" cy="18659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179512" y="638132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71211" y="638132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179512" y="648190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71211" y="648190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949972" y="6525345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880544" y="6513439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949972" y="6590210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880347" y="6583066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187624" y="6597352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8748464" y="638132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8640163" y="638132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8748464" y="648190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8640163" y="648190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8008270" y="6525344"/>
              <a:ext cx="45719" cy="4572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7899969" y="6525344"/>
              <a:ext cx="45719" cy="4572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8008270" y="6625924"/>
              <a:ext cx="45719" cy="4572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7899969" y="6625924"/>
              <a:ext cx="45719" cy="4572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6588224" y="6597352"/>
              <a:ext cx="45719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/>
                <a:t> </a:t>
              </a:r>
              <a:endParaRPr lang="ko-KR" altLang="en-US" dirty="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4499992" y="1556792"/>
            <a:ext cx="42484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Georgia" pitchFamily="18" charset="0"/>
              </a:rPr>
              <a:t>Город был практически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разрушен в годы войны.</a:t>
            </a:r>
            <a:r>
              <a:rPr lang="ru-RU" b="1" i="1" dirty="0" smtClean="0">
                <a:latin typeface="Georgia" pitchFamily="18" charset="0"/>
              </a:rPr>
              <a:t> </a:t>
            </a:r>
            <a:endParaRPr lang="ru-RU" b="1" i="1" dirty="0" smtClean="0">
              <a:latin typeface="Georgia" pitchFamily="18" charset="0"/>
            </a:endParaRPr>
          </a:p>
          <a:p>
            <a:pPr algn="ctr"/>
            <a:r>
              <a:rPr lang="ru-RU" b="1" i="1" dirty="0" smtClean="0">
                <a:latin typeface="Georgia" pitchFamily="18" charset="0"/>
              </a:rPr>
              <a:t>Но сразу же восстал из пепла. В 1961 году город Сталинград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был переименован в Волгоград.</a:t>
            </a:r>
          </a:p>
          <a:p>
            <a:pPr algn="ctr"/>
            <a:endParaRPr lang="ru-RU" b="1" i="1" dirty="0" smtClean="0">
              <a:latin typeface="Georgia" pitchFamily="18" charset="0"/>
            </a:endParaRPr>
          </a:p>
          <a:p>
            <a:pPr algn="ctr"/>
            <a:r>
              <a:rPr lang="ru-RU" b="1" i="1" dirty="0" smtClean="0">
                <a:latin typeface="Georgia" pitchFamily="18" charset="0"/>
              </a:rPr>
              <a:t>Современный Волгоград – один из красивейших городов России.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Этот замечательный город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протянулся на 90 км вдоль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берега Волги.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Сейчас в нем проживает более миллиона человек.</a:t>
            </a:r>
          </a:p>
          <a:p>
            <a:pPr algn="ctr"/>
            <a:endParaRPr lang="ru-RU" b="1" i="1" dirty="0" smtClean="0">
              <a:latin typeface="Georgia" pitchFamily="18" charset="0"/>
            </a:endParaRPr>
          </a:p>
        </p:txBody>
      </p:sp>
      <p:pic>
        <p:nvPicPr>
          <p:cNvPr id="57" name="Рисунок 56" descr="Волгоград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692696"/>
            <a:ext cx="3963259" cy="2232248"/>
          </a:xfrm>
          <a:prstGeom prst="rect">
            <a:avLst/>
          </a:prstGeom>
        </p:spPr>
      </p:pic>
      <p:pic>
        <p:nvPicPr>
          <p:cNvPr id="59" name="Рисунок 58" descr="Волгоград4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068960"/>
            <a:ext cx="4032448" cy="30243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0056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3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 w="254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388" y="26989"/>
            <a:ext cx="7632700" cy="377676"/>
          </a:xfrm>
        </p:spPr>
        <p:txBody>
          <a:bodyPr>
            <a:noAutofit/>
          </a:bodyPr>
          <a:lstStyle/>
          <a:p>
            <a:r>
              <a:rPr lang="ru-RU" altLang="ko-KR" sz="2400" b="1" dirty="0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Ярославль</a:t>
            </a:r>
            <a:endParaRPr lang="ko-KR" altLang="en-US" sz="2400" b="1" dirty="0">
              <a:solidFill>
                <a:schemeClr val="bg1">
                  <a:lumMod val="6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" name="그룹 7"/>
          <p:cNvGrpSpPr/>
          <p:nvPr/>
        </p:nvGrpSpPr>
        <p:grpSpPr>
          <a:xfrm>
            <a:off x="0" y="6309320"/>
            <a:ext cx="9144000" cy="548680"/>
            <a:chOff x="0" y="6309320"/>
            <a:chExt cx="9144000" cy="548680"/>
          </a:xfrm>
        </p:grpSpPr>
        <p:sp>
          <p:nvSpPr>
            <p:cNvPr id="9" name="직사각형 8"/>
            <p:cNvSpPr/>
            <p:nvPr/>
          </p:nvSpPr>
          <p:spPr>
            <a:xfrm>
              <a:off x="0" y="6741368"/>
              <a:ext cx="9144000" cy="116632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755576" y="6453336"/>
              <a:ext cx="284981" cy="404664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340792" y="6574518"/>
              <a:ext cx="62856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95536" y="6502510"/>
              <a:ext cx="125710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611560" y="6502510"/>
              <a:ext cx="62856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1115616" y="6549150"/>
              <a:ext cx="144016" cy="30885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0" y="6309320"/>
              <a:ext cx="284981" cy="54868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907704" y="6619864"/>
              <a:ext cx="154643" cy="238135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150017" y="6590466"/>
              <a:ext cx="45719" cy="17373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2078009" y="6671410"/>
              <a:ext cx="51548" cy="186589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668332" y="6571522"/>
              <a:ext cx="62856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51520" y="6597352"/>
              <a:ext cx="144016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060275" y="6669360"/>
              <a:ext cx="144016" cy="14401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 flipH="1">
              <a:off x="7860251" y="6453336"/>
              <a:ext cx="255742" cy="404664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 flipH="1">
              <a:off x="8115993" y="6574518"/>
              <a:ext cx="56407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 flipH="1">
              <a:off x="8901948" y="6502510"/>
              <a:ext cx="112812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 flipH="1">
              <a:off x="8538780" y="6502510"/>
              <a:ext cx="56407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 flipH="1">
              <a:off x="8229632" y="6549150"/>
              <a:ext cx="129240" cy="30885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 flipH="1">
              <a:off x="8604448" y="6309320"/>
              <a:ext cx="255742" cy="54868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 flipH="1">
              <a:off x="8487833" y="6571522"/>
              <a:ext cx="56407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 flipH="1">
              <a:off x="9014760" y="6597352"/>
              <a:ext cx="129240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 flipH="1">
              <a:off x="8279295" y="6669360"/>
              <a:ext cx="129240" cy="14401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7092280" y="6619864"/>
              <a:ext cx="154643" cy="238135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7020272" y="6590466"/>
              <a:ext cx="45719" cy="17373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7262585" y="6671410"/>
              <a:ext cx="51548" cy="186589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6986364" y="6628566"/>
              <a:ext cx="45719" cy="17373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7755953" y="6619864"/>
              <a:ext cx="154643" cy="238135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 flipH="1">
              <a:off x="6553132" y="6575240"/>
              <a:ext cx="154644" cy="23813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 flipH="1">
              <a:off x="6441922" y="6612210"/>
              <a:ext cx="45719" cy="173737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 flipH="1">
              <a:off x="6706981" y="6635452"/>
              <a:ext cx="51548" cy="18659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179512" y="638132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71211" y="638132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179512" y="648190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71211" y="648190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949972" y="6525345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880544" y="6513439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949972" y="6590210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880347" y="6583066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187624" y="6597352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8748464" y="638132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8640163" y="638132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8748464" y="648190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8640163" y="648190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8008270" y="6525344"/>
              <a:ext cx="45719" cy="4572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7899969" y="6525344"/>
              <a:ext cx="45719" cy="4572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8008270" y="6625924"/>
              <a:ext cx="45719" cy="4572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7899969" y="6625924"/>
              <a:ext cx="45719" cy="4572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6588224" y="6597352"/>
              <a:ext cx="45719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/>
                <a:t> </a:t>
              </a:r>
              <a:endParaRPr lang="ko-KR" altLang="en-US" dirty="0"/>
            </a:p>
          </p:txBody>
        </p:sp>
      </p:grpSp>
      <p:pic>
        <p:nvPicPr>
          <p:cNvPr id="1031" name="Picture 7" descr="C:\Documents and Settings\Роман\Мои документы\Белякова Саша\ПРОЕКТЫ БЕЛЯКОВОЙ САШИ\Города России\Ярославль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48680"/>
            <a:ext cx="4896544" cy="2177941"/>
          </a:xfrm>
          <a:prstGeom prst="rect">
            <a:avLst/>
          </a:prstGeom>
          <a:noFill/>
        </p:spPr>
      </p:pic>
      <p:pic>
        <p:nvPicPr>
          <p:cNvPr id="1033" name="Picture 9" descr="C:\Documents and Settings\Роман\Мои документы\Белякова Саша\ПРОЕКТЫ БЕЛЯКОВОЙ САШИ\Города России\Ярославль3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780928"/>
            <a:ext cx="4932209" cy="3290707"/>
          </a:xfrm>
          <a:prstGeom prst="rect">
            <a:avLst/>
          </a:prstGeom>
          <a:noFill/>
        </p:spPr>
      </p:pic>
      <p:sp>
        <p:nvSpPr>
          <p:cNvPr id="83" name="TextBox 82"/>
          <p:cNvSpPr txBox="1"/>
          <p:nvPr/>
        </p:nvSpPr>
        <p:spPr>
          <a:xfrm>
            <a:off x="5436096" y="1158999"/>
            <a:ext cx="35638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Georgia" pitchFamily="18" charset="0"/>
              </a:rPr>
              <a:t>Ярославль – один из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старейших русских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городов,  был заложен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князем Ярославом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Мудрым и названный в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его  честь.</a:t>
            </a:r>
            <a:endParaRPr lang="ru-RU" b="1" i="1" dirty="0" smtClean="0">
              <a:latin typeface="Georgia" pitchFamily="18" charset="0"/>
            </a:endParaRPr>
          </a:p>
          <a:p>
            <a:pPr algn="ctr"/>
            <a:r>
              <a:rPr lang="ru-RU" b="1" i="1" dirty="0" smtClean="0">
                <a:latin typeface="Georgia" pitchFamily="18" charset="0"/>
              </a:rPr>
              <a:t>В 2010 году город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отметил свое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тысячелетие.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Ярославль традиционно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считается одним из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основных объектов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Золотого кольца России, а исторический центр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города является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объектом Всемирного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наследия ЮНЕСКО.</a:t>
            </a:r>
          </a:p>
          <a:p>
            <a:pPr algn="ctr"/>
            <a:endParaRPr lang="ru-RU" b="1" i="1" dirty="0" smtClean="0">
              <a:latin typeface="Georg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056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tx2">
              <a:lumMod val="50000"/>
              <a:alpha val="74000"/>
            </a:schemeClr>
          </a:solidFill>
          <a:ln w="254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388" y="26989"/>
            <a:ext cx="7632700" cy="377676"/>
          </a:xfrm>
        </p:spPr>
        <p:txBody>
          <a:bodyPr>
            <a:noAutofit/>
          </a:bodyPr>
          <a:lstStyle/>
          <a:p>
            <a:r>
              <a:rPr lang="ru-RU" altLang="ko-KR" sz="2400" b="1" dirty="0" smtClean="0">
                <a:solidFill>
                  <a:schemeClr val="bg1">
                    <a:lumMod val="65000"/>
                  </a:schemeClr>
                </a:solidFill>
                <a:latin typeface="Tahoma" pitchFamily="34" charset="0"/>
                <a:cs typeface="Tahoma" pitchFamily="34" charset="0"/>
              </a:rPr>
              <a:t>Ярославль</a:t>
            </a:r>
            <a:endParaRPr lang="ko-KR" altLang="en-US" sz="2400" b="1" dirty="0">
              <a:solidFill>
                <a:schemeClr val="bg1">
                  <a:lumMod val="6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" name="그룹 7"/>
          <p:cNvGrpSpPr/>
          <p:nvPr/>
        </p:nvGrpSpPr>
        <p:grpSpPr>
          <a:xfrm>
            <a:off x="0" y="6309320"/>
            <a:ext cx="9144000" cy="548680"/>
            <a:chOff x="0" y="6309320"/>
            <a:chExt cx="9144000" cy="548680"/>
          </a:xfrm>
        </p:grpSpPr>
        <p:sp>
          <p:nvSpPr>
            <p:cNvPr id="9" name="직사각형 8"/>
            <p:cNvSpPr/>
            <p:nvPr/>
          </p:nvSpPr>
          <p:spPr>
            <a:xfrm>
              <a:off x="0" y="6741368"/>
              <a:ext cx="9144000" cy="116632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755576" y="6453336"/>
              <a:ext cx="284981" cy="404664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340792" y="6574518"/>
              <a:ext cx="62856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395536" y="6502510"/>
              <a:ext cx="125710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611560" y="6502510"/>
              <a:ext cx="62856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1115616" y="6549150"/>
              <a:ext cx="144016" cy="30885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0" y="6309320"/>
              <a:ext cx="284981" cy="54868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1907704" y="6619864"/>
              <a:ext cx="154643" cy="238135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2150017" y="6590466"/>
              <a:ext cx="45719" cy="17373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2078009" y="6671410"/>
              <a:ext cx="51548" cy="186589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/>
            <p:cNvSpPr/>
            <p:nvPr/>
          </p:nvSpPr>
          <p:spPr>
            <a:xfrm>
              <a:off x="668332" y="6571522"/>
              <a:ext cx="62856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51520" y="6597352"/>
              <a:ext cx="144016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1060275" y="6669360"/>
              <a:ext cx="144016" cy="14401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 flipH="1">
              <a:off x="7860251" y="6453336"/>
              <a:ext cx="255742" cy="404664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 flipH="1">
              <a:off x="8115993" y="6574518"/>
              <a:ext cx="56407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직사각형 23"/>
            <p:cNvSpPr/>
            <p:nvPr/>
          </p:nvSpPr>
          <p:spPr>
            <a:xfrm flipH="1">
              <a:off x="8901948" y="6502510"/>
              <a:ext cx="112812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직사각형 24"/>
            <p:cNvSpPr/>
            <p:nvPr/>
          </p:nvSpPr>
          <p:spPr>
            <a:xfrm flipH="1">
              <a:off x="8538780" y="6502510"/>
              <a:ext cx="56407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/>
            <p:cNvSpPr/>
            <p:nvPr/>
          </p:nvSpPr>
          <p:spPr>
            <a:xfrm flipH="1">
              <a:off x="8229632" y="6549150"/>
              <a:ext cx="129240" cy="30885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직사각형 26"/>
            <p:cNvSpPr/>
            <p:nvPr/>
          </p:nvSpPr>
          <p:spPr>
            <a:xfrm flipH="1">
              <a:off x="8604448" y="6309320"/>
              <a:ext cx="255742" cy="54868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직사각형 27"/>
            <p:cNvSpPr/>
            <p:nvPr/>
          </p:nvSpPr>
          <p:spPr>
            <a:xfrm flipH="1">
              <a:off x="8487833" y="6571522"/>
              <a:ext cx="56407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직사각형 28"/>
            <p:cNvSpPr/>
            <p:nvPr/>
          </p:nvSpPr>
          <p:spPr>
            <a:xfrm flipH="1">
              <a:off x="9014760" y="6597352"/>
              <a:ext cx="129240" cy="238858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 flipH="1">
              <a:off x="8279295" y="6669360"/>
              <a:ext cx="129240" cy="14401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7092280" y="6619864"/>
              <a:ext cx="154643" cy="238135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7020272" y="6590466"/>
              <a:ext cx="45719" cy="17373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7262585" y="6671410"/>
              <a:ext cx="51548" cy="186589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6986364" y="6628566"/>
              <a:ext cx="45719" cy="17373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7755953" y="6619864"/>
              <a:ext cx="154643" cy="238135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 flipH="1">
              <a:off x="6553132" y="6575240"/>
              <a:ext cx="154644" cy="238136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 flipH="1">
              <a:off x="6441922" y="6612210"/>
              <a:ext cx="45719" cy="173737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직사각형 37"/>
            <p:cNvSpPr/>
            <p:nvPr/>
          </p:nvSpPr>
          <p:spPr>
            <a:xfrm flipH="1">
              <a:off x="6706981" y="6635452"/>
              <a:ext cx="51548" cy="186590"/>
            </a:xfrm>
            <a:prstGeom prst="rect">
              <a:avLst/>
            </a:prstGeom>
            <a:solidFill>
              <a:srgbClr val="D5C09B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179512" y="638132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71211" y="638132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179512" y="648190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71211" y="648190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949972" y="6525345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4" name="직사각형 43"/>
            <p:cNvSpPr/>
            <p:nvPr/>
          </p:nvSpPr>
          <p:spPr>
            <a:xfrm>
              <a:off x="880544" y="6513439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949972" y="6590210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880347" y="6583066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187624" y="6597352"/>
              <a:ext cx="52579" cy="5258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8748464" y="638132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8640163" y="638132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8748464" y="648190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8640163" y="6481908"/>
              <a:ext cx="72007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8008270" y="6525344"/>
              <a:ext cx="45719" cy="4572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7899969" y="6525344"/>
              <a:ext cx="45719" cy="4572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4" name="직사각형 53"/>
            <p:cNvSpPr/>
            <p:nvPr/>
          </p:nvSpPr>
          <p:spPr>
            <a:xfrm>
              <a:off x="8008270" y="6625924"/>
              <a:ext cx="45719" cy="4572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7899969" y="6625924"/>
              <a:ext cx="45719" cy="45720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6" name="직사각형 55"/>
            <p:cNvSpPr/>
            <p:nvPr/>
          </p:nvSpPr>
          <p:spPr>
            <a:xfrm>
              <a:off x="6588224" y="6597352"/>
              <a:ext cx="45719" cy="72008"/>
            </a:xfrm>
            <a:prstGeom prst="rect">
              <a:avLst/>
            </a:prstGeom>
            <a:solidFill>
              <a:srgbClr val="E0D6CC"/>
            </a:soli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/>
                <a:t> </a:t>
              </a:r>
              <a:endParaRPr lang="ko-KR" altLang="en-US" dirty="0"/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4644008" y="836712"/>
            <a:ext cx="43204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Georgia" pitchFamily="18" charset="0"/>
              </a:rPr>
              <a:t>Город несколько раз переживал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пожары.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В 17-м веке в Ярославле были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выстроены десятки храмов. </a:t>
            </a:r>
          </a:p>
          <a:p>
            <a:pPr algn="ctr"/>
            <a:endParaRPr lang="ru-RU" b="1" i="1" dirty="0" smtClean="0">
              <a:latin typeface="Georgia" pitchFamily="18" charset="0"/>
            </a:endParaRPr>
          </a:p>
          <a:p>
            <a:pPr algn="ctr"/>
            <a:r>
              <a:rPr lang="ru-RU" b="1" i="1" dirty="0" smtClean="0">
                <a:latin typeface="Georgia" pitchFamily="18" charset="0"/>
              </a:rPr>
              <a:t>В одной из библиотек Спасского монастыря было найдено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уникальное произведение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древнерусской литературы –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«Слово о полку Игореве».  </a:t>
            </a:r>
          </a:p>
          <a:p>
            <a:pPr algn="ctr"/>
            <a:endParaRPr lang="ru-RU" b="1" i="1" dirty="0" smtClean="0">
              <a:latin typeface="Georgia" pitchFamily="18" charset="0"/>
            </a:endParaRPr>
          </a:p>
          <a:p>
            <a:pPr algn="ctr"/>
            <a:r>
              <a:rPr lang="ru-RU" b="1" i="1" dirty="0" smtClean="0">
                <a:latin typeface="Georgia" pitchFamily="18" charset="0"/>
              </a:rPr>
              <a:t>К юбилею города были </a:t>
            </a:r>
            <a:r>
              <a:rPr lang="ru-RU" b="1" i="1" dirty="0" err="1" smtClean="0">
                <a:latin typeface="Georgia" pitchFamily="18" charset="0"/>
              </a:rPr>
              <a:t>постро</a:t>
            </a:r>
            <a:r>
              <a:rPr lang="ru-RU" b="1" i="1" dirty="0" smtClean="0">
                <a:latin typeface="Georgia" pitchFamily="18" charset="0"/>
              </a:rPr>
              <a:t>-</a:t>
            </a:r>
          </a:p>
          <a:p>
            <a:pPr algn="ctr"/>
            <a:r>
              <a:rPr lang="ru-RU" b="1" i="1" dirty="0" err="1" smtClean="0">
                <a:latin typeface="Georgia" pitchFamily="18" charset="0"/>
              </a:rPr>
              <a:t>ены</a:t>
            </a:r>
            <a:r>
              <a:rPr lang="ru-RU" b="1" i="1" dirty="0" smtClean="0">
                <a:latin typeface="Georgia" pitchFamily="18" charset="0"/>
              </a:rPr>
              <a:t> и реконструированы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множество объектов, и сейчас Ярославль является местом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паломничества множества </a:t>
            </a:r>
          </a:p>
          <a:p>
            <a:pPr algn="ctr"/>
            <a:r>
              <a:rPr lang="ru-RU" b="1" i="1" dirty="0" smtClean="0">
                <a:latin typeface="Georgia" pitchFamily="18" charset="0"/>
              </a:rPr>
              <a:t>туристов из разных стран.</a:t>
            </a:r>
          </a:p>
          <a:p>
            <a:pPr algn="ctr"/>
            <a:endParaRPr lang="ru-RU" b="1" i="1" dirty="0" smtClean="0">
              <a:latin typeface="Georgia" pitchFamily="18" charset="0"/>
            </a:endParaRPr>
          </a:p>
        </p:txBody>
      </p:sp>
      <p:pic>
        <p:nvPicPr>
          <p:cNvPr id="2052" name="Picture 4" descr="C:\Documents and Settings\Роман\Мои документы\Белякова Саша\ПРОЕКТЫ БЕЛЯКОВОЙ САШИ\Города России\Ярославль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692696"/>
            <a:ext cx="2592288" cy="3285999"/>
          </a:xfrm>
          <a:prstGeom prst="rect">
            <a:avLst/>
          </a:prstGeom>
          <a:noFill/>
        </p:spPr>
      </p:pic>
      <p:pic>
        <p:nvPicPr>
          <p:cNvPr id="2051" name="Picture 3" descr="C:\Documents and Settings\Роман\Мои документы\Белякова Саша\ПРОЕКТЫ БЕЛЯКОВОЙ САШИ\Города России\Ярославль4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645024"/>
            <a:ext cx="3680404" cy="24612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0056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오렌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>
        <a:solidFill>
          <a:schemeClr val="bg1">
            <a:lumMod val="75000"/>
          </a:schemeClr>
        </a:solidFill>
        <a:ln w="25400" cmpd="sng"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6768</TotalTime>
  <Words>329</Words>
  <Application>Microsoft Office PowerPoint</Application>
  <PresentationFormat>Экран (4:3)</PresentationFormat>
  <Paragraphs>73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Concourse</vt:lpstr>
      <vt:lpstr>Города России</vt:lpstr>
      <vt:lpstr>Волгоград</vt:lpstr>
      <vt:lpstr>Волгоград</vt:lpstr>
      <vt:lpstr>Ярославль</vt:lpstr>
      <vt:lpstr>Ярославль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제목</dc:title>
  <dc:creator>김준범</dc:creator>
  <cp:lastModifiedBy>Наталья</cp:lastModifiedBy>
  <cp:revision>166</cp:revision>
  <dcterms:created xsi:type="dcterms:W3CDTF">2011-02-17T05:47:24Z</dcterms:created>
  <dcterms:modified xsi:type="dcterms:W3CDTF">2013-03-02T09:30:00Z</dcterms:modified>
</cp:coreProperties>
</file>