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695" r:id="rId2"/>
    <p:sldId id="732" r:id="rId3"/>
    <p:sldId id="716" r:id="rId4"/>
    <p:sldId id="731" r:id="rId5"/>
    <p:sldId id="733" r:id="rId6"/>
    <p:sldId id="744" r:id="rId7"/>
    <p:sldId id="746" r:id="rId8"/>
    <p:sldId id="734" r:id="rId9"/>
    <p:sldId id="735" r:id="rId10"/>
    <p:sldId id="736" r:id="rId11"/>
    <p:sldId id="704" r:id="rId12"/>
    <p:sldId id="737" r:id="rId13"/>
    <p:sldId id="739" r:id="rId14"/>
    <p:sldId id="747" r:id="rId15"/>
    <p:sldId id="742" r:id="rId16"/>
    <p:sldId id="748" r:id="rId17"/>
    <p:sldId id="743" r:id="rId18"/>
    <p:sldId id="66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00"/>
    <a:srgbClr val="008000"/>
    <a:srgbClr val="CCFFFF"/>
    <a:srgbClr val="CC00CC"/>
    <a:srgbClr val="000000"/>
    <a:srgbClr val="0070C0"/>
    <a:srgbClr val="CC3300"/>
    <a:srgbClr val="00FFFF"/>
    <a:srgbClr val="33CC33"/>
    <a:srgbClr val="FD99B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908" autoAdjust="0"/>
  </p:normalViewPr>
  <p:slideViewPr>
    <p:cSldViewPr>
      <p:cViewPr>
        <p:scale>
          <a:sx n="44" d="100"/>
          <a:sy n="44" d="100"/>
        </p:scale>
        <p:origin x="-566" y="-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50526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50165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50165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hyperlink" Target="http://avtatuzova.ru/" TargetMode="Externa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1818173" cy="240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479669"/>
            <a:ext cx="11111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122611"/>
            <a:ext cx="753568" cy="100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142844" y="14285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«Моя математика» 1 класс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740352" y="357166"/>
            <a:ext cx="1217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96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42844" y="857232"/>
            <a:ext cx="87154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«Табличное сложение и вычитание»</a:t>
            </a: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285720" y="4143380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учителю.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уроку составлена на основе заданий, расположенных в учебнике. Рекомендую открыть учебник на странице с данным уроком, прочитать задания и просмотреть их в данной презентации в режиме демонстрации.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Некоторые задания можно выполнять интерактивно. Например, продолжить ряд, сравнить или вставить пропущенные числа.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этого презентацию надо перевести в режим редактирования.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83375" y="1627847"/>
            <a:ext cx="378621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Татузова Анна Васильевна</a:t>
            </a:r>
          </a:p>
          <a:p>
            <a:pPr algn="ctr"/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http://avtatuzova.ru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начальных классов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Москва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5" y="1473394"/>
            <a:ext cx="4298679" cy="2740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8910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1" y="620688"/>
            <a:ext cx="6480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Сравни, если это возможно (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&lt;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)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Объясни свой выбор.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7504" y="5791834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475656" y="579655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27584" y="5791834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7504" y="5796553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501771" y="579655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27584" y="579655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07504" y="5791829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501771" y="579182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27584" y="579182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07504" y="5796548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501771" y="5796548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27584" y="5796548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07504" y="5791414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501771" y="5791414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27584" y="5791414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07504" y="5796133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01771" y="579613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27584" y="579613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07504" y="5791409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482588" y="579140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27584" y="579140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10934" y="5790665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475656" y="579655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827584" y="5796128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1" y="1916832"/>
            <a:ext cx="3888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см    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1 </a:t>
            </a:r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дм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6 см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538978" y="1932072"/>
            <a:ext cx="46805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TextBox 53"/>
          <p:cNvSpPr txBox="1"/>
          <p:nvPr/>
        </p:nvSpPr>
        <p:spPr>
          <a:xfrm>
            <a:off x="677684" y="3480406"/>
            <a:ext cx="2524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3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554839" y="3480406"/>
            <a:ext cx="46805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436096" y="5661248"/>
            <a:ext cx="3473294" cy="648072"/>
          </a:xfrm>
          <a:prstGeom prst="rect">
            <a:avLst/>
          </a:prstGeom>
          <a:gradFill flip="none" rotWithShape="1">
            <a:gsLst>
              <a:gs pos="0">
                <a:srgbClr val="00FFFF">
                  <a:tint val="66000"/>
                  <a:satMod val="160000"/>
                </a:srgbClr>
              </a:gs>
              <a:gs pos="50000">
                <a:srgbClr val="00FFFF">
                  <a:tint val="44500"/>
                  <a:satMod val="160000"/>
                </a:srgbClr>
              </a:gs>
              <a:gs pos="100000">
                <a:srgbClr val="00FFFF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НЕЛЬЗЯ СРАВНИТЬ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96.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8" name="TextBox 47"/>
          <p:cNvSpPr txBox="1"/>
          <p:nvPr/>
        </p:nvSpPr>
        <p:spPr>
          <a:xfrm>
            <a:off x="5448106" y="1916832"/>
            <a:ext cx="3084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кг   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6 кг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531750" y="1930184"/>
            <a:ext cx="46805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5436096" y="3501008"/>
            <a:ext cx="3084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см    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3 </a:t>
            </a:r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дм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594248" y="3501008"/>
            <a:ext cx="46805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224482" y="2746524"/>
            <a:ext cx="3240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см    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16 см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538979" y="2761764"/>
            <a:ext cx="46805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3501008"/>
            <a:ext cx="5934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л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3472324"/>
            <a:ext cx="473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кг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270383" y="4066812"/>
            <a:ext cx="3473294" cy="648072"/>
          </a:xfrm>
          <a:prstGeom prst="rect">
            <a:avLst/>
          </a:prstGeom>
          <a:gradFill flip="none" rotWithShape="1">
            <a:gsLst>
              <a:gs pos="0">
                <a:srgbClr val="00FFFF">
                  <a:tint val="66000"/>
                  <a:satMod val="160000"/>
                </a:srgbClr>
              </a:gs>
              <a:gs pos="50000">
                <a:srgbClr val="00FFFF">
                  <a:tint val="44500"/>
                  <a:satMod val="160000"/>
                </a:srgbClr>
              </a:gs>
              <a:gs pos="100000">
                <a:srgbClr val="00FFFF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НЕЛЬЗЯ СРАВНИТЬ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36096" y="4221088"/>
            <a:ext cx="3084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см    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30 см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1554839" y="3480406"/>
            <a:ext cx="46805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7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639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4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7" grpId="0" animBg="1"/>
      <p:bldP spid="62" grpId="0"/>
      <p:bldP spid="63" grpId="0" animBg="1"/>
      <p:bldP spid="63" grpId="1" animBg="1"/>
      <p:bldP spid="3" grpId="0"/>
      <p:bldP spid="4" grpId="0"/>
      <p:bldP spid="58" grpId="0" animBg="1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83" y="5431274"/>
            <a:ext cx="6638925" cy="373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87" y="3656384"/>
            <a:ext cx="7424581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4016" y="497020"/>
            <a:ext cx="8820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Миша и Лена рассказывали сказки. Миша рассказал 9 сказок. Две из них были весёлые, а остальные – грустные. Лена рассказала 8 весёлых сказок, это на 3 сказки больше, чем грустных.</a:t>
            </a:r>
            <a:endParaRPr lang="ru-RU" sz="2400" dirty="0">
              <a:solidFill>
                <a:srgbClr val="00206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96.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66967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Сколько грустных сказок рассказала Лена?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1844824"/>
            <a:ext cx="66967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Сколько всего сказок рассказала Лена?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2132856"/>
            <a:ext cx="66967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Сколько грустных сказок рассказал Миша?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9512" y="2420888"/>
            <a:ext cx="66967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Кто рассказал сказок больше и на сколько? 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79513" y="2679303"/>
            <a:ext cx="5976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Сколько всего весёлых сказок рассказали дети?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32198" y="519656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ru-RU" sz="24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ск</a:t>
            </a:r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54440" y="4999002"/>
            <a:ext cx="7050622" cy="461665"/>
            <a:chOff x="113666" y="5319136"/>
            <a:chExt cx="7050622" cy="461665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539552" y="5497985"/>
              <a:ext cx="6624736" cy="216024"/>
              <a:chOff x="395536" y="5394637"/>
              <a:chExt cx="6624736" cy="216024"/>
            </a:xfrm>
          </p:grpSpPr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395536" y="5517232"/>
                <a:ext cx="6624736" cy="0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395536" y="5394637"/>
                <a:ext cx="0" cy="216024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3527883" y="5394637"/>
                <a:ext cx="0" cy="216024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7020272" y="5394637"/>
                <a:ext cx="0" cy="216024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/>
            <p:cNvSpPr txBox="1"/>
            <p:nvPr/>
          </p:nvSpPr>
          <p:spPr>
            <a:xfrm>
              <a:off x="113666" y="5319136"/>
              <a:ext cx="5571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М. </a:t>
              </a:r>
              <a:endPara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8" name="Группа 47"/>
          <p:cNvGrpSpPr/>
          <p:nvPr/>
        </p:nvGrpSpPr>
        <p:grpSpPr>
          <a:xfrm>
            <a:off x="54440" y="3975447"/>
            <a:ext cx="7829928" cy="461665"/>
            <a:chOff x="54440" y="3975447"/>
            <a:chExt cx="7829928" cy="461665"/>
          </a:xfrm>
        </p:grpSpPr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448601" y="4235360"/>
              <a:ext cx="7435767" cy="14583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448601" y="4127348"/>
              <a:ext cx="0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3580948" y="4127348"/>
              <a:ext cx="0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7884368" y="4127348"/>
              <a:ext cx="0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4440" y="3975447"/>
              <a:ext cx="5571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Л. </a:t>
              </a:r>
              <a:endPara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3346793" y="3168722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? </a:t>
            </a:r>
            <a:r>
              <a:rPr lang="ru-RU" sz="24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ск</a:t>
            </a:r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039089" y="86635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? </a:t>
            </a:r>
            <a:r>
              <a:rPr lang="ru-RU" sz="24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ск</a:t>
            </a:r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467544" y="4249943"/>
            <a:ext cx="0" cy="1050503"/>
          </a:xfrm>
          <a:prstGeom prst="line">
            <a:avLst/>
          </a:prstGeom>
          <a:ln w="19050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7092280" y="4221088"/>
            <a:ext cx="0" cy="1050503"/>
          </a:xfrm>
          <a:prstGeom prst="line">
            <a:avLst/>
          </a:prstGeom>
          <a:ln w="19050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588224" y="476672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ru-RU" sz="24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ск</a:t>
            </a:r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218194" y="866351"/>
            <a:ext cx="1413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весёлые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4034274" y="883045"/>
            <a:ext cx="1629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грустные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187624" y="3861048"/>
            <a:ext cx="16299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? </a:t>
            </a:r>
            <a:r>
              <a:rPr lang="ru-RU" sz="24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ск</a:t>
            </a:r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грустные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1035470" y="1196752"/>
            <a:ext cx="60988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Это на 3 сказки больше, чем грустных</a:t>
            </a:r>
            <a:endParaRPr lang="ru-RU" sz="2000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331449" y="827420"/>
            <a:ext cx="14368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24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ск</a:t>
            </a:r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весёлые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0055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7341E-7 L -0.38194 0.7951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97" y="397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0.00416 L 0.39027 0.5849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01" y="2904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91329E-6 L -0.32101 0.6920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59" y="345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9.24855E-7 L -0.32153 0.578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76" y="2892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6.35838E-7 L -0.18125 0.6395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63" y="31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62428E-7 L -0.43542 0.4441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71" y="22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79191E-6 L 0.25799 0.35884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99" y="179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44" grpId="0"/>
      <p:bldP spid="45" grpId="0"/>
      <p:bldP spid="45" grpId="1"/>
      <p:bldP spid="58" grpId="0"/>
      <p:bldP spid="58" grpId="1"/>
      <p:bldP spid="61" grpId="0"/>
      <p:bldP spid="61" grpId="1"/>
      <p:bldP spid="62" grpId="0"/>
      <p:bldP spid="62" grpId="1"/>
      <p:bldP spid="64" grpId="0"/>
      <p:bldP spid="65" grpId="0"/>
      <p:bldP spid="65" grpId="1"/>
      <p:bldP spid="66" grpId="0"/>
      <p:bldP spid="6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83" y="5431274"/>
            <a:ext cx="6638925" cy="373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3203848" y="5775647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ru-RU" sz="24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ск</a:t>
            </a:r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87" y="3656384"/>
            <a:ext cx="7424581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4016" y="497020"/>
            <a:ext cx="8820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Миша и Лена рассказывали сказки. Миша рассказал 9 сказок. Две из них были весёлые, а остальные – грустные. Лена рассказала 8 весёлых сказок, это на 3 сказки больше, чем грустных.</a:t>
            </a:r>
            <a:endParaRPr lang="ru-RU" sz="2400" dirty="0">
              <a:solidFill>
                <a:srgbClr val="00206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96.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3" y="1556792"/>
            <a:ext cx="55086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Сколько грустных сказок рассказала Лена?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1844824"/>
            <a:ext cx="66967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Сколько всего сказок рассказала Лена?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2132856"/>
            <a:ext cx="57440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Сколько грустных сказок рассказал Миша?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9513" y="2420888"/>
            <a:ext cx="5616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Кто рассказал сказок больше и на сколько? 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79513" y="2679303"/>
            <a:ext cx="5976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Сколько всего весёлых сказок рассказали дети?</a:t>
            </a:r>
            <a:endParaRPr lang="ru-RU" dirty="0">
              <a:solidFill>
                <a:srgbClr val="7030A0"/>
              </a:solidFill>
              <a:latin typeface="Arial Narrow" pitchFamily="34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54440" y="4999002"/>
            <a:ext cx="7050622" cy="461665"/>
            <a:chOff x="113666" y="5319136"/>
            <a:chExt cx="7050622" cy="461665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539552" y="5497985"/>
              <a:ext cx="6624736" cy="216024"/>
              <a:chOff x="395536" y="5394637"/>
              <a:chExt cx="6624736" cy="216024"/>
            </a:xfrm>
          </p:grpSpPr>
          <p:cxnSp>
            <p:nvCxnSpPr>
              <p:cNvPr id="10" name="Прямая соединительная линия 9"/>
              <p:cNvCxnSpPr/>
              <p:nvPr/>
            </p:nvCxnSpPr>
            <p:spPr>
              <a:xfrm>
                <a:off x="395536" y="5517232"/>
                <a:ext cx="6624736" cy="0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395536" y="5394637"/>
                <a:ext cx="0" cy="216024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3527883" y="5394637"/>
                <a:ext cx="0" cy="216024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7020272" y="5394637"/>
                <a:ext cx="0" cy="216024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/>
            <p:cNvSpPr txBox="1"/>
            <p:nvPr/>
          </p:nvSpPr>
          <p:spPr>
            <a:xfrm>
              <a:off x="113666" y="5319136"/>
              <a:ext cx="5571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М. </a:t>
              </a:r>
              <a:endPara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47996" y="5296003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? </a:t>
            </a:r>
            <a:r>
              <a:rPr lang="ru-RU" sz="24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ск</a:t>
            </a:r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20072" y="528554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ru-RU" sz="24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ск</a:t>
            </a:r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886279" y="4823876"/>
            <a:ext cx="1413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весёлые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409091" y="4814078"/>
            <a:ext cx="1629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грустные</a:t>
            </a:r>
            <a:endParaRPr lang="ru-RU" i="1" dirty="0">
              <a:solidFill>
                <a:srgbClr val="7030A0"/>
              </a:solidFill>
            </a:endParaRPr>
          </a:p>
        </p:txBody>
      </p:sp>
      <p:grpSp>
        <p:nvGrpSpPr>
          <p:cNvPr id="48" name="Группа 47"/>
          <p:cNvGrpSpPr/>
          <p:nvPr/>
        </p:nvGrpSpPr>
        <p:grpSpPr>
          <a:xfrm>
            <a:off x="54440" y="3975447"/>
            <a:ext cx="7829928" cy="461665"/>
            <a:chOff x="54440" y="3975447"/>
            <a:chExt cx="7829928" cy="461665"/>
          </a:xfrm>
        </p:grpSpPr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448601" y="4235360"/>
              <a:ext cx="7435767" cy="14583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448601" y="4127348"/>
              <a:ext cx="0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3580948" y="4127348"/>
              <a:ext cx="0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7884368" y="4127348"/>
              <a:ext cx="0" cy="216024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4440" y="3975447"/>
              <a:ext cx="5571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Л. </a:t>
              </a:r>
              <a:endPara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3346793" y="3168722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? </a:t>
            </a:r>
            <a:r>
              <a:rPr lang="ru-RU" sz="24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ск</a:t>
            </a:r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467544" y="4249943"/>
            <a:ext cx="0" cy="1050503"/>
          </a:xfrm>
          <a:prstGeom prst="line">
            <a:avLst/>
          </a:prstGeom>
          <a:ln w="19050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7092280" y="4221088"/>
            <a:ext cx="0" cy="1050503"/>
          </a:xfrm>
          <a:prstGeom prst="line">
            <a:avLst/>
          </a:prstGeom>
          <a:ln w="19050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347864" y="3861048"/>
            <a:ext cx="1493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8 </a:t>
            </a:r>
            <a:r>
              <a:rPr lang="ru-RU" sz="2400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ск</a:t>
            </a:r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весёлые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1187624" y="4206461"/>
            <a:ext cx="1629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грустные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3602647" y="3630387"/>
            <a:ext cx="46417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Это на 3 сказки больше, чем грустных</a:t>
            </a:r>
            <a:endParaRPr lang="ru-RU" sz="2000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39551" y="1546055"/>
            <a:ext cx="1960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Arial Narrow" pitchFamily="34" charset="0"/>
              </a:rPr>
              <a:t>8 – 3 = 5 (</a:t>
            </a:r>
            <a:r>
              <a:rPr lang="ru-RU" sz="2400" i="1" dirty="0" err="1" smtClean="0">
                <a:solidFill>
                  <a:srgbClr val="FF0000"/>
                </a:solidFill>
                <a:latin typeface="Arial Narrow" pitchFamily="34" charset="0"/>
              </a:rPr>
              <a:t>ск</a:t>
            </a:r>
            <a:r>
              <a:rPr lang="ru-RU" sz="2400" i="1" dirty="0" smtClean="0">
                <a:solidFill>
                  <a:srgbClr val="FF0000"/>
                </a:solidFill>
                <a:latin typeface="Arial Narrow" pitchFamily="34" charset="0"/>
              </a:rPr>
              <a:t>.)</a:t>
            </a:r>
            <a:endParaRPr lang="ru-RU" sz="2400" i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139551" y="1844824"/>
            <a:ext cx="1960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Arial Narrow" pitchFamily="34" charset="0"/>
              </a:rPr>
              <a:t>8 + 5 = 13 (</a:t>
            </a:r>
            <a:r>
              <a:rPr lang="ru-RU" sz="2400" i="1" dirty="0" err="1" smtClean="0">
                <a:solidFill>
                  <a:srgbClr val="FF0000"/>
                </a:solidFill>
                <a:latin typeface="Arial Narrow" pitchFamily="34" charset="0"/>
              </a:rPr>
              <a:t>ск</a:t>
            </a:r>
            <a:r>
              <a:rPr lang="ru-RU" sz="2400" i="1" dirty="0" smtClean="0">
                <a:solidFill>
                  <a:srgbClr val="FF0000"/>
                </a:solidFill>
                <a:latin typeface="Arial Narrow" pitchFamily="34" charset="0"/>
              </a:rPr>
              <a:t>.)</a:t>
            </a:r>
            <a:endParaRPr lang="ru-RU" sz="2400" i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139551" y="2132856"/>
            <a:ext cx="1960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Arial Narrow" pitchFamily="34" charset="0"/>
              </a:rPr>
              <a:t>9 – 2 = 7 (</a:t>
            </a:r>
            <a:r>
              <a:rPr lang="ru-RU" sz="2400" i="1" dirty="0" err="1" smtClean="0">
                <a:solidFill>
                  <a:srgbClr val="FF0000"/>
                </a:solidFill>
                <a:latin typeface="Arial Narrow" pitchFamily="34" charset="0"/>
              </a:rPr>
              <a:t>ск</a:t>
            </a:r>
            <a:r>
              <a:rPr lang="ru-RU" sz="2400" i="1" dirty="0" smtClean="0">
                <a:solidFill>
                  <a:srgbClr val="FF0000"/>
                </a:solidFill>
                <a:latin typeface="Arial Narrow" pitchFamily="34" charset="0"/>
              </a:rPr>
              <a:t>.)</a:t>
            </a:r>
            <a:endParaRPr lang="ru-RU" sz="2400" i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12160" y="2433299"/>
            <a:ext cx="1960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Arial Narrow" pitchFamily="34" charset="0"/>
              </a:rPr>
              <a:t>13 – 9 = 4 (</a:t>
            </a:r>
            <a:r>
              <a:rPr lang="ru-RU" sz="2400" i="1" dirty="0" err="1" smtClean="0">
                <a:solidFill>
                  <a:srgbClr val="FF0000"/>
                </a:solidFill>
                <a:latin typeface="Arial Narrow" pitchFamily="34" charset="0"/>
              </a:rPr>
              <a:t>ск</a:t>
            </a:r>
            <a:r>
              <a:rPr lang="ru-RU" sz="2400" i="1" dirty="0" smtClean="0">
                <a:solidFill>
                  <a:srgbClr val="FF0000"/>
                </a:solidFill>
                <a:latin typeface="Arial Narrow" pitchFamily="34" charset="0"/>
              </a:rPr>
              <a:t>.)</a:t>
            </a:r>
            <a:endParaRPr lang="ru-RU" sz="2400" i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39551" y="2679303"/>
            <a:ext cx="19608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Arial Narrow" pitchFamily="34" charset="0"/>
              </a:rPr>
              <a:t>8 + 2 = 10 (</a:t>
            </a:r>
            <a:r>
              <a:rPr lang="ru-RU" sz="2400" i="1" dirty="0" err="1" smtClean="0">
                <a:solidFill>
                  <a:srgbClr val="FF0000"/>
                </a:solidFill>
                <a:latin typeface="Arial Narrow" pitchFamily="34" charset="0"/>
              </a:rPr>
              <a:t>ск</a:t>
            </a:r>
            <a:r>
              <a:rPr lang="ru-RU" sz="2400" i="1" dirty="0" smtClean="0">
                <a:solidFill>
                  <a:srgbClr val="FF0000"/>
                </a:solidFill>
                <a:latin typeface="Arial Narrow" pitchFamily="34" charset="0"/>
              </a:rPr>
              <a:t>.)</a:t>
            </a:r>
            <a:endParaRPr lang="ru-RU" sz="2400" i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62324" y="3861048"/>
            <a:ext cx="8258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? </a:t>
            </a:r>
            <a:r>
              <a:rPr lang="ru-RU" sz="2400" i="1" dirty="0" err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ск</a:t>
            </a:r>
            <a:r>
              <a:rPr lang="ru-RU" sz="2400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7022378" y="1546054"/>
            <a:ext cx="8258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2400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ск</a:t>
            </a:r>
            <a:r>
              <a:rPr lang="ru-RU" sz="24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7006519" y="1887215"/>
            <a:ext cx="9973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 </a:t>
            </a:r>
            <a:r>
              <a:rPr lang="ru-RU" sz="2400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ск</a:t>
            </a:r>
            <a:r>
              <a:rPr lang="ru-RU" sz="24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6986493" y="2132856"/>
            <a:ext cx="8258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2400" i="1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ск</a:t>
            </a:r>
            <a:r>
              <a:rPr lang="ru-RU" sz="24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937693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6763E-6 L -0.57309 0.3350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663" y="1674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6.93642E-7 L -0.40746 0.19098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82" y="954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54335E-6 L -0.58489 0.45919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253" y="2296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7" grpId="0"/>
      <p:bldP spid="21" grpId="0"/>
      <p:bldP spid="22" grpId="0"/>
      <p:bldP spid="32" grpId="0"/>
      <p:bldP spid="44" grpId="0"/>
      <p:bldP spid="3" grpId="0"/>
      <p:bldP spid="49" grpId="0"/>
      <p:bldP spid="50" grpId="0"/>
      <p:bldP spid="51" grpId="0"/>
      <p:bldP spid="52" grpId="0"/>
      <p:bldP spid="5" grpId="0"/>
      <p:bldP spid="54" grpId="0"/>
      <p:bldP spid="54" grpId="1"/>
      <p:bldP spid="55" grpId="0"/>
      <p:bldP spid="55" grpId="1"/>
      <p:bldP spid="57" grpId="0"/>
      <p:bldP spid="57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00479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Кате подарили 11 шаров красного и синего цвета. Красных шаров было больше, чем синих. Сколько могло быть шаров красного  и сколько – синего?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152" y="5202024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844430" y="5281087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844430" y="5281087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844430" y="5281087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844432" y="5255007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844432" y="5255007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844432" y="5255007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844431" y="5255008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844431" y="5255008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844431" y="5255008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824641" y="5255009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824641" y="5255009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142749" y="3151900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152" y="5202024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152" y="5202024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192153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192153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192153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152" y="5188259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152" y="5188259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152" y="5188259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17838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17838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Прямоугольник 42"/>
          <p:cNvSpPr/>
          <p:nvPr/>
        </p:nvSpPr>
        <p:spPr>
          <a:xfrm>
            <a:off x="209687" y="4278694"/>
            <a:ext cx="8745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96.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45694" y="2982075"/>
            <a:ext cx="8530762" cy="0"/>
          </a:xfrm>
          <a:prstGeom prst="line">
            <a:avLst/>
          </a:prstGeom>
          <a:ln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7941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00479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Кате подарили 11 шаров красного и синего цвета. Красных шаров было больше, чем синих. Сколько могло быть шаров красного  и сколько – синего?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70287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056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216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380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544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708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872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036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200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64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034" y="4228137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100392" y="2278819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32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8186152" y="3183359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58255" y="5013176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96.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2571736" y="4214818"/>
            <a:ext cx="1296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0733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32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92469" y="2161236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179512" y="500479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Кате подарили 11 шаров красного и синего цвета. Красных шаров было больше, чем синих. Сколько могло быть шаров красного  и сколько – синего?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3089630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2334794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1519804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726226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70287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7056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216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183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201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039" y="1711104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872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036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200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64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2727013" y="4678274"/>
            <a:ext cx="105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946510" y="311135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991014" y="2132855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3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946510" y="3111350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946510" y="3111350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991014" y="2132855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32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946510" y="3111350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991014" y="2132855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7946510" y="3111350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991014" y="2132855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/>
          </a:p>
        </p:txBody>
      </p:sp>
      <p:sp>
        <p:nvSpPr>
          <p:cNvPr id="47" name="TextBox 46"/>
          <p:cNvSpPr txBox="1"/>
          <p:nvPr/>
        </p:nvSpPr>
        <p:spPr>
          <a:xfrm>
            <a:off x="2727013" y="5110322"/>
            <a:ext cx="105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727013" y="5571987"/>
            <a:ext cx="105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727013" y="6004035"/>
            <a:ext cx="105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58255" y="5013176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96.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55" name="TextBox 54"/>
          <p:cNvSpPr txBox="1"/>
          <p:nvPr/>
        </p:nvSpPr>
        <p:spPr>
          <a:xfrm>
            <a:off x="500034" y="4228137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571736" y="4214818"/>
            <a:ext cx="1296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0034" y="4678274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9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00034" y="5110322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8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00034" y="5571987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7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00034" y="6004035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2430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3" grpId="0"/>
      <p:bldP spid="22" grpId="0" animBg="1"/>
      <p:bldP spid="23" grpId="0" animBg="1"/>
      <p:bldP spid="24" grpId="0" animBg="1"/>
      <p:bldP spid="25" grpId="0" animBg="1"/>
      <p:bldP spid="26" grpId="0" animBg="1"/>
      <p:bldP spid="44" grpId="0" animBg="1"/>
      <p:bldP spid="45" grpId="0" animBg="1"/>
      <p:bldP spid="46" grpId="0" animBg="1"/>
      <p:bldP spid="47" grpId="0"/>
      <p:bldP spid="48" grpId="0"/>
      <p:bldP spid="49" grpId="0"/>
      <p:bldP spid="57" grpId="0"/>
      <p:bldP spid="58" grpId="0"/>
      <p:bldP spid="59" grpId="0"/>
      <p:bldP spid="6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00479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Кате подарили 11 шаров красного и синего цвета. Красных шаров было больше, чем синих. Сколько могло быть шаров красного  и сколько – синего?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3089630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2334794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1519804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726226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70287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183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872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036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200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64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2727013" y="4678274"/>
            <a:ext cx="105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27013" y="5110322"/>
            <a:ext cx="105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727013" y="5571987"/>
            <a:ext cx="105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727013" y="6004035"/>
            <a:ext cx="105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58255" y="5013176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96.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55" name="TextBox 54"/>
          <p:cNvSpPr txBox="1"/>
          <p:nvPr/>
        </p:nvSpPr>
        <p:spPr>
          <a:xfrm>
            <a:off x="500034" y="4228137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571736" y="4214818"/>
            <a:ext cx="1296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0034" y="4678274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9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00034" y="5110322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8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00034" y="5571987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7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00034" y="6004035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3864428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Прямоугольник 53"/>
          <p:cNvSpPr/>
          <p:nvPr/>
        </p:nvSpPr>
        <p:spPr>
          <a:xfrm>
            <a:off x="7991014" y="2132855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7946510" y="3111350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7991014" y="2132855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7946510" y="3111350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643702" y="4214818"/>
            <a:ext cx="105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416723" y="4214818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79512" y="500479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Кате подарили 11 шаров красного и синего цвета.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Красных шаров было больше, чем синих.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могло быть шаров красного  и сколько – синего?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2430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2" grpId="1" animBg="1"/>
      <p:bldP spid="63" grpId="0" animBg="1"/>
      <p:bldP spid="63" grpId="1" animBg="1"/>
      <p:bldP spid="64" grpId="0" build="allAtOnce"/>
      <p:bldP spid="64" grpId="1" build="allAtOnce"/>
      <p:bldP spid="65" grpId="0"/>
      <p:bldP spid="65" grpId="1"/>
      <p:bldP spid="66" grpId="0"/>
      <p:bldP spid="66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00479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Кате подарили 11 шаров красного и синего цвета. Красных шаров было больше, чем синих. Сколько могло быть шаров красного  и сколько – синего?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3089630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2334794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1519804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726226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5455">
            <a:off x="70287" y="3098164"/>
            <a:ext cx="1141569" cy="95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930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872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036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200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364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635086" cy="115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Прямоугольник 31"/>
          <p:cNvSpPr/>
          <p:nvPr/>
        </p:nvSpPr>
        <p:spPr>
          <a:xfrm>
            <a:off x="7946510" y="3111350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991014" y="2132855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32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946510" y="3111350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946510" y="3111350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991014" y="2132855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32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7946510" y="3111350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991014" y="2132855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32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7946510" y="3111350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991014" y="2132855"/>
            <a:ext cx="412292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/>
          </a:p>
        </p:txBody>
      </p:sp>
      <p:sp>
        <p:nvSpPr>
          <p:cNvPr id="50" name="TextBox 49"/>
          <p:cNvSpPr txBox="1"/>
          <p:nvPr/>
        </p:nvSpPr>
        <p:spPr>
          <a:xfrm>
            <a:off x="6258255" y="5013176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96.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2727013" y="4678274"/>
            <a:ext cx="105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727013" y="5110322"/>
            <a:ext cx="105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27013" y="5571987"/>
            <a:ext cx="105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27013" y="6004035"/>
            <a:ext cx="1055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0034" y="4228137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571736" y="4214818"/>
            <a:ext cx="1296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00034" y="4678274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9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00034" y="5110322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8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0034" y="5571987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7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00034" y="6004035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 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5 = </a:t>
            </a:r>
            <a:r>
              <a:rPr lang="ru-RU" sz="24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2400" dirty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887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3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3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3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3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3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3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3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3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3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3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95524601"/>
              </p:ext>
            </p:extLst>
          </p:nvPr>
        </p:nvGraphicFramePr>
        <p:xfrm>
          <a:off x="338766" y="1397000"/>
          <a:ext cx="7281234" cy="15999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41146"/>
                <a:gridCol w="864096"/>
                <a:gridCol w="720080"/>
                <a:gridCol w="720080"/>
                <a:gridCol w="792088"/>
                <a:gridCol w="743744"/>
              </a:tblGrid>
              <a:tr h="53331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Уменьшаемое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331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Вычитаемое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331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Разность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5" name="Прямоугольник 94"/>
          <p:cNvSpPr/>
          <p:nvPr/>
        </p:nvSpPr>
        <p:spPr>
          <a:xfrm>
            <a:off x="209687" y="4342611"/>
            <a:ext cx="8745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692696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числа не записал Петя.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534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7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015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039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346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039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651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59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091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564" y="566124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4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915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6" name="Прямоугольник 105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96.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174866" y="3265393"/>
            <a:ext cx="8805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!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из уменьшаемого вычесть разность, то получим вычитаемое.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1988840"/>
            <a:ext cx="432048" cy="432048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769946" y="1988840"/>
            <a:ext cx="432048" cy="432048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543956" y="1988840"/>
            <a:ext cx="432048" cy="432048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317966" y="1988840"/>
            <a:ext cx="432048" cy="432048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091976" y="1988840"/>
            <a:ext cx="432048" cy="432048"/>
          </a:xfrm>
          <a:prstGeom prst="rect">
            <a:avLst/>
          </a:prstGeom>
          <a:noFill/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10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991" y="566124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015" y="566124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322" y="566124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015" y="566124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235" y="5666437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35" y="566124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067" y="566124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564" y="566124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891" y="566124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564" y="566124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564" y="566124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564" y="566124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794" y="566124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678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92696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числа не записал Петя.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015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039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346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039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651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59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091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964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4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9915" y="5663208"/>
            <a:ext cx="5429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6" name="Прямоугольник 105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96.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94804512"/>
              </p:ext>
            </p:extLst>
          </p:nvPr>
        </p:nvGraphicFramePr>
        <p:xfrm>
          <a:off x="338766" y="1397000"/>
          <a:ext cx="7281234" cy="15999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41146"/>
                <a:gridCol w="864096"/>
                <a:gridCol w="720080"/>
                <a:gridCol w="720080"/>
                <a:gridCol w="792088"/>
                <a:gridCol w="743744"/>
              </a:tblGrid>
              <a:tr h="53331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Уменьшаемое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331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Вычитаемое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331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Разность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74866" y="3265393"/>
            <a:ext cx="8805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!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из уменьшаемого вычесть разность, то получим вычитаемое.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3995936" y="1988840"/>
            <a:ext cx="43204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рямоугольник 108"/>
          <p:cNvSpPr/>
          <p:nvPr/>
        </p:nvSpPr>
        <p:spPr>
          <a:xfrm>
            <a:off x="4769946" y="1988840"/>
            <a:ext cx="43204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Прямоугольник 109"/>
          <p:cNvSpPr/>
          <p:nvPr/>
        </p:nvSpPr>
        <p:spPr>
          <a:xfrm>
            <a:off x="5543956" y="1988840"/>
            <a:ext cx="43204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рямоугольник 110"/>
          <p:cNvSpPr/>
          <p:nvPr/>
        </p:nvSpPr>
        <p:spPr>
          <a:xfrm>
            <a:off x="6317966" y="1988840"/>
            <a:ext cx="43204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рямоугольник 111"/>
          <p:cNvSpPr/>
          <p:nvPr/>
        </p:nvSpPr>
        <p:spPr>
          <a:xfrm>
            <a:off x="7091976" y="1988840"/>
            <a:ext cx="43204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TextBox 112"/>
          <p:cNvSpPr txBox="1"/>
          <p:nvPr/>
        </p:nvSpPr>
        <p:spPr>
          <a:xfrm>
            <a:off x="6258255" y="5013176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705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  <p:bldP spid="109" grpId="0" animBg="1"/>
      <p:bldP spid="110" grpId="0" animBg="1"/>
      <p:bldP spid="111" grpId="0" animBg="1"/>
      <p:bldP spid="1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Прямоугольник 94"/>
          <p:cNvSpPr/>
          <p:nvPr/>
        </p:nvSpPr>
        <p:spPr>
          <a:xfrm>
            <a:off x="209687" y="4342611"/>
            <a:ext cx="8745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692696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числа не записала Катя.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96.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90379517"/>
              </p:ext>
            </p:extLst>
          </p:nvPr>
        </p:nvGraphicFramePr>
        <p:xfrm>
          <a:off x="698806" y="1397000"/>
          <a:ext cx="6537490" cy="15999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41146"/>
                <a:gridCol w="864096"/>
                <a:gridCol w="720080"/>
                <a:gridCol w="720080"/>
                <a:gridCol w="792088"/>
              </a:tblGrid>
              <a:tr h="53331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Уменьшаемое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331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Вычитаемое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331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Разность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74866" y="3265393"/>
            <a:ext cx="8805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!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к разности прибавить вычитаемое, то получим уменьшаемое.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25" y="5877272"/>
            <a:ext cx="68897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70" y="587923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427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84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141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998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1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855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1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712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569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429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4298958" y="1442756"/>
            <a:ext cx="2754078" cy="432048"/>
            <a:chOff x="4298958" y="1442756"/>
            <a:chExt cx="2754078" cy="432048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4298958" y="1442756"/>
              <a:ext cx="432048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5072968" y="1442756"/>
              <a:ext cx="432048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846978" y="1442756"/>
              <a:ext cx="432048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620988" y="1442756"/>
              <a:ext cx="432048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3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70" y="587923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70" y="587923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70" y="587923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638" y="58797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997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92696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числа не записала Катя.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96.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96599201"/>
              </p:ext>
            </p:extLst>
          </p:nvPr>
        </p:nvGraphicFramePr>
        <p:xfrm>
          <a:off x="698806" y="1397000"/>
          <a:ext cx="6537490" cy="15999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41146"/>
                <a:gridCol w="864096"/>
                <a:gridCol w="720080"/>
                <a:gridCol w="720080"/>
                <a:gridCol w="792088"/>
              </a:tblGrid>
              <a:tr h="53331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Уменьшаемое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sz="24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331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Вычитаемое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331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Разность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74866" y="3265393"/>
            <a:ext cx="8805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!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к разности прибавить вычитаемое, то получим уменьшаемое.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25" y="5877272"/>
            <a:ext cx="68897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70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427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84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141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998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1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855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1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712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2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569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429" y="5877272"/>
            <a:ext cx="7127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258255" y="5013176"/>
            <a:ext cx="192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338202" y="1442756"/>
            <a:ext cx="43204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112212" y="1442756"/>
            <a:ext cx="43204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886222" y="1442756"/>
            <a:ext cx="43204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660232" y="1442756"/>
            <a:ext cx="43204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0374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4644008" y="961564"/>
            <a:ext cx="15520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 + х = 16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339086" y="3633054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292080" y="3645024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976250" y="3633135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519063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Реши уравнения.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80728"/>
            <a:ext cx="21648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15 – х = 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1457690"/>
            <a:ext cx="1764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+ 9 = 14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3647" y="1457690"/>
            <a:ext cx="21648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– 7 =  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44008" y="951111"/>
            <a:ext cx="1972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 + х = 16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96.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3049796"/>
            <a:ext cx="20477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= 15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8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27312" y="3053185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0632" y="3625860"/>
            <a:ext cx="973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=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9098" y="4129916"/>
            <a:ext cx="1895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Проверка:</a:t>
            </a:r>
            <a:endParaRPr lang="ru-RU" sz="2800" u="sng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5536" y="4710540"/>
            <a:ext cx="17732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15 –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х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8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043608" y="4705980"/>
            <a:ext cx="5629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х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91842" y="3618666"/>
            <a:ext cx="583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7 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187624" y="5210036"/>
            <a:ext cx="994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 = 8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59022" y="5642084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Ответ:    .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726847" y="2687398"/>
            <a:ext cx="0" cy="374441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323528" y="961564"/>
            <a:ext cx="21648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15 – х = 8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727922" y="3056990"/>
            <a:ext cx="1782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= 16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8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794187" y="3029280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726609" y="3633054"/>
            <a:ext cx="973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=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696674" y="4137110"/>
            <a:ext cx="1895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Проверка:</a:t>
            </a:r>
            <a:endParaRPr lang="ru-RU" sz="2800" u="sng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716016" y="4680846"/>
            <a:ext cx="19014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8 +    = 16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292080" y="5217230"/>
            <a:ext cx="1394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= 16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879014" y="5714092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Ответ:    .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506633" y="465313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145694" y="2060848"/>
            <a:ext cx="885546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2331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7.40741E-7 L -0.00035 0.22732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1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85185E-6 L 0.01493 0.1548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7" y="773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07407E-6 L 0.0809 0.29977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5" y="1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0472E-6 L 0.0007 0.23312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16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96296E-6 L 0.01319 0.15255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" y="7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33333E-6 L 0.08142 0.30834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2" y="15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32" grpId="0"/>
      <p:bldP spid="32" grpId="1"/>
      <p:bldP spid="19" grpId="0"/>
      <p:bldP spid="19" grpId="1"/>
      <p:bldP spid="6" grpId="0"/>
      <p:bldP spid="6" grpId="1"/>
      <p:bldP spid="10" grpId="0"/>
      <p:bldP spid="11" grpId="0"/>
      <p:bldP spid="12" grpId="0"/>
      <p:bldP spid="13" grpId="0"/>
      <p:bldP spid="14" grpId="0"/>
      <p:bldP spid="15" grpId="0"/>
      <p:bldP spid="15" grpId="1"/>
      <p:bldP spid="16" grpId="0"/>
      <p:bldP spid="16" grpId="1"/>
      <p:bldP spid="17" grpId="0"/>
      <p:bldP spid="18" grpId="0"/>
      <p:bldP spid="21" grpId="0"/>
      <p:bldP spid="21" grpId="1"/>
      <p:bldP spid="23" grpId="0"/>
      <p:bldP spid="24" grpId="0"/>
      <p:bldP spid="25" grpId="0"/>
      <p:bldP spid="26" grpId="0"/>
      <p:bldP spid="27" grpId="0"/>
      <p:bldP spid="29" grpId="0"/>
      <p:bldP spid="30" grpId="0"/>
      <p:bldP spid="31" grpId="0"/>
      <p:bldP spid="3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Прямоугольник 76"/>
          <p:cNvSpPr/>
          <p:nvPr/>
        </p:nvSpPr>
        <p:spPr>
          <a:xfrm>
            <a:off x="5195080" y="3633976"/>
            <a:ext cx="5587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890084" y="3705062"/>
            <a:ext cx="583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5 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1010870" y="3717032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644008" y="961564"/>
            <a:ext cx="15520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 + х = 16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528" y="519063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Реши уравнения.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80728"/>
            <a:ext cx="21648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15 – х = 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1457690"/>
            <a:ext cx="1764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+ 9 = 14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63647" y="1457690"/>
            <a:ext cx="21648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– 7 =  4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96.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145694" y="2060848"/>
            <a:ext cx="885546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403280" y="3128998"/>
            <a:ext cx="1782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= 14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9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1469545" y="3101288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01967" y="3705062"/>
            <a:ext cx="973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=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372032" y="4209118"/>
            <a:ext cx="1895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Проверка: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514260" y="4789742"/>
            <a:ext cx="16834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+ 9 = 14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800012" y="5289238"/>
            <a:ext cx="1394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14 = 14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67544" y="5733256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Ответ:   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319366" y="476392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12876" y="1412776"/>
            <a:ext cx="17828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+ 9 = 14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4612161" y="3056990"/>
            <a:ext cx="1681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= 4 </a:t>
            </a:r>
            <a:r>
              <a:rPr lang="ru-RU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7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5491729" y="3060379"/>
            <a:ext cx="394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4580627" y="4201924"/>
            <a:ext cx="1895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Проверка:</a:t>
            </a:r>
            <a:endParaRPr lang="ru-RU" sz="2800" u="sng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830385" y="4782548"/>
            <a:ext cx="14927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7  = 4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4572000" y="478254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5096074" y="3625860"/>
            <a:ext cx="6581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5364088" y="5282044"/>
            <a:ext cx="994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= 4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4716016" y="5661248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Ответ:    .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612161" y="3633054"/>
            <a:ext cx="11737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=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4627939" y="1412776"/>
            <a:ext cx="16722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 – 7  = 4</a:t>
            </a:r>
          </a:p>
        </p:txBody>
      </p:sp>
    </p:spTree>
    <p:extLst>
      <p:ext uri="{BB962C8B-B14F-4D97-AF65-F5344CB8AC3E}">
        <p14:creationId xmlns="" xmlns:p14="http://schemas.microsoft.com/office/powerpoint/2010/main" val="266056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96296E-6 L 0.00313 0.1717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8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9259E-6 L -0.07031 0.15741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4" y="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0.00394 L 0.06111 0.29769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14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96296E-6 L -0.00469 0.1507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7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111E-6 L -0.08247 0.16412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32" y="819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44444E-6 L 0.06875 0.29976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" y="1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7" grpId="1"/>
      <p:bldP spid="61" grpId="0"/>
      <p:bldP spid="61" grpId="1"/>
      <p:bldP spid="65" grpId="0"/>
      <p:bldP spid="65" grpId="1"/>
      <p:bldP spid="56" grpId="0"/>
      <p:bldP spid="57" grpId="0"/>
      <p:bldP spid="58" grpId="0"/>
      <p:bldP spid="59" grpId="0"/>
      <p:bldP spid="60" grpId="0"/>
      <p:bldP spid="62" grpId="0"/>
      <p:bldP spid="63" grpId="0"/>
      <p:bldP spid="64" grpId="0"/>
      <p:bldP spid="64" grpId="1"/>
      <p:bldP spid="66" grpId="0"/>
      <p:bldP spid="66" grpId="1"/>
      <p:bldP spid="68" grpId="0"/>
      <p:bldP spid="69" grpId="0"/>
      <p:bldP spid="71" grpId="0"/>
      <p:bldP spid="72" grpId="0"/>
      <p:bldP spid="73" grpId="0"/>
      <p:bldP spid="73" grpId="1"/>
      <p:bldP spid="74" grpId="0"/>
      <p:bldP spid="74" grpId="1"/>
      <p:bldP spid="75" grpId="0"/>
      <p:bldP spid="76" grpId="0"/>
      <p:bldP spid="70" grpId="0"/>
      <p:bldP spid="78" grpId="0"/>
      <p:bldP spid="7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024" y="836712"/>
            <a:ext cx="8748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Пете нужно сделать такую фигуру</a:t>
            </a:r>
            <a:r>
              <a:rPr lang="ru-RU" sz="24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Помоги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ему подобрать проволоку нужной длины.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7805"/>
          <a:stretch/>
        </p:blipFill>
        <p:spPr bwMode="auto">
          <a:xfrm>
            <a:off x="1043608" y="2276872"/>
            <a:ext cx="6523849" cy="7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301660" y="2276872"/>
            <a:ext cx="3960440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" r="49800"/>
          <a:stretch/>
        </p:blipFill>
        <p:spPr bwMode="auto">
          <a:xfrm rot="5400000">
            <a:off x="-1326965" y="3866739"/>
            <a:ext cx="4536223" cy="78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331640" y="2276872"/>
            <a:ext cx="0" cy="129614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262100" y="2276872"/>
            <a:ext cx="0" cy="129614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301660" y="3600054"/>
            <a:ext cx="3960440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073132" y="2436532"/>
            <a:ext cx="10110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см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14642" y="3342183"/>
            <a:ext cx="10110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см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627784" y="3645024"/>
            <a:ext cx="1296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+ 6 см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627784" y="1715798"/>
            <a:ext cx="10110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см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65910" y="2694111"/>
            <a:ext cx="13597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+ 2 см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262100" y="2694111"/>
            <a:ext cx="1296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+ 2 см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403446" y="4041389"/>
            <a:ext cx="1431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16 см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39552" y="4509120"/>
            <a:ext cx="2736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Ответ</a:t>
            </a:r>
            <a:r>
              <a:rPr lang="ru-RU" sz="24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16 см.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39552" y="5054897"/>
            <a:ext cx="13276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см = 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691680" y="5070194"/>
            <a:ext cx="15392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ru-RU" sz="24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дм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6 см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96.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63576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6.93642E-7 L -0.29115 -0.0776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66" y="-3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21387E-6 L 0.51927 -0.083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55" y="-4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4509E-6 L -0.2441 0.33989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5" y="169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02312E-6 L -0.14948 0.06081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83" y="30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9 0.10497 L 0.23108 0.1993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24" y="47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0.01064 L -0.20938 0.19931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43" y="94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5" grpId="1"/>
      <p:bldP spid="16" grpId="0"/>
      <p:bldP spid="16" grpId="1"/>
      <p:bldP spid="18" grpId="0"/>
      <p:bldP spid="18" grpId="1"/>
      <p:bldP spid="19" grpId="0"/>
      <p:bldP spid="19" grpId="1"/>
      <p:bldP spid="20" grpId="0"/>
      <p:bldP spid="20" grpId="1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1" y="620688"/>
            <a:ext cx="6480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Сравни, если это возможно (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&lt;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)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Объясни свой выбор.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7504" y="5791834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475656" y="579655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27584" y="5791834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7504" y="5796553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501771" y="579655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27584" y="579655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07504" y="5791829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501771" y="579182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27584" y="579182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07504" y="5796548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501771" y="5796548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27584" y="5796548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07504" y="5791414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501771" y="5791414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27584" y="5791414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07504" y="5796133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01771" y="579613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827584" y="579613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07504" y="5791409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482588" y="579140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27584" y="5791409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10934" y="5790665"/>
            <a:ext cx="5389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475656" y="5796553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827584" y="5796128"/>
            <a:ext cx="425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1" y="1916832"/>
            <a:ext cx="3888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см    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1 </a:t>
            </a:r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дм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6 см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538978" y="1932072"/>
            <a:ext cx="46805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TextBox 53"/>
          <p:cNvSpPr txBox="1"/>
          <p:nvPr/>
        </p:nvSpPr>
        <p:spPr>
          <a:xfrm>
            <a:off x="677684" y="3480406"/>
            <a:ext cx="2524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3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554839" y="3480406"/>
            <a:ext cx="46805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5436096" y="5661248"/>
            <a:ext cx="3473294" cy="648072"/>
          </a:xfrm>
          <a:prstGeom prst="rect">
            <a:avLst/>
          </a:prstGeom>
          <a:gradFill flip="none" rotWithShape="1">
            <a:gsLst>
              <a:gs pos="0">
                <a:srgbClr val="00FFFF">
                  <a:tint val="66000"/>
                  <a:satMod val="160000"/>
                </a:srgbClr>
              </a:gs>
              <a:gs pos="50000">
                <a:srgbClr val="00FFFF">
                  <a:tint val="44500"/>
                  <a:satMod val="160000"/>
                </a:srgbClr>
              </a:gs>
              <a:gs pos="100000">
                <a:srgbClr val="00FFFF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НЕЛЬЗЯ СРАВНИТЬ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255237" y="5061954"/>
            <a:ext cx="8745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145694" y="44624"/>
            <a:ext cx="71623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96. Табличное сложение и вычитание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8" name="TextBox 47"/>
          <p:cNvSpPr txBox="1"/>
          <p:nvPr/>
        </p:nvSpPr>
        <p:spPr>
          <a:xfrm>
            <a:off x="5448106" y="1916832"/>
            <a:ext cx="3084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кг   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6 кг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531750" y="1945174"/>
            <a:ext cx="46805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5436096" y="3501008"/>
            <a:ext cx="3084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см     </a:t>
            </a:r>
            <a:r>
              <a:rPr lang="en-US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3 </a:t>
            </a:r>
            <a:r>
              <a:rPr lang="ru-RU" sz="2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дм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594248" y="3501008"/>
            <a:ext cx="46805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3501008"/>
            <a:ext cx="5934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л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3472324"/>
            <a:ext cx="473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кг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5436096" y="5661248"/>
            <a:ext cx="3473294" cy="648072"/>
          </a:xfrm>
          <a:prstGeom prst="rect">
            <a:avLst/>
          </a:prstGeom>
          <a:gradFill flip="none" rotWithShape="1">
            <a:gsLst>
              <a:gs pos="0">
                <a:srgbClr val="00FFFF">
                  <a:tint val="66000"/>
                  <a:satMod val="160000"/>
                </a:srgbClr>
              </a:gs>
              <a:gs pos="50000">
                <a:srgbClr val="00FFFF">
                  <a:tint val="44500"/>
                  <a:satMod val="160000"/>
                </a:srgbClr>
              </a:gs>
              <a:gs pos="100000">
                <a:srgbClr val="00FFFF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НЕЛЬЗЯ СРАВНИТЬ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977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13818</TotalTime>
  <Words>1441</Words>
  <Application>Microsoft Office PowerPoint</Application>
  <PresentationFormat>Экран (4:3)</PresentationFormat>
  <Paragraphs>377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1412</cp:revision>
  <dcterms:created xsi:type="dcterms:W3CDTF">2010-10-26T14:31:01Z</dcterms:created>
  <dcterms:modified xsi:type="dcterms:W3CDTF">2013-03-30T12:17:23Z</dcterms:modified>
</cp:coreProperties>
</file>