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5778124"/>
            <a:ext cx="9144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8675" y="2292095"/>
            <a:ext cx="7572375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8674" y="4511785"/>
            <a:ext cx="7572376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993334" y="0"/>
            <a:ext cx="1310643" cy="229209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597565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491003" y="1600200"/>
            <a:ext cx="4823184" cy="4572001"/>
          </a:xfrm>
        </p:spPr>
        <p:txBody>
          <a:bodyPr tIns="118872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28675" y="1600200"/>
            <a:ext cx="2547747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696370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120767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29450" y="365125"/>
            <a:ext cx="12858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28675" y="365125"/>
            <a:ext cx="6074172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7" name="Группа 6"/>
          <p:cNvGrpSpPr/>
          <p:nvPr/>
        </p:nvGrpSpPr>
        <p:grpSpPr>
          <a:xfrm rot="5400000">
            <a:off x="4181447" y="3239394"/>
            <a:ext cx="5632704" cy="63302"/>
            <a:chOff x="1073150" y="1219201"/>
            <a:chExt cx="10058400" cy="63125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="" xmlns:p14="http://schemas.microsoft.com/office/powerpoint/2010/main" val="4459271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8687682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слайд с рисун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2"/>
          <p:cNvGrpSpPr/>
          <p:nvPr/>
        </p:nvGrpSpPr>
        <p:grpSpPr>
          <a:xfrm rot="10800000">
            <a:off x="0" y="5645511"/>
            <a:ext cx="9144000" cy="63125"/>
            <a:chOff x="507492" y="1501519"/>
            <a:chExt cx="8129016" cy="63125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Группа 13"/>
          <p:cNvGrpSpPr/>
          <p:nvPr/>
        </p:nvGrpSpPr>
        <p:grpSpPr>
          <a:xfrm>
            <a:off x="0" y="1143001"/>
            <a:ext cx="9144000" cy="63125"/>
            <a:chOff x="507492" y="1501519"/>
            <a:chExt cx="8129016" cy="63125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Прямоугольник 6"/>
          <p:cNvSpPr/>
          <p:nvPr/>
        </p:nvSpPr>
        <p:spPr>
          <a:xfrm>
            <a:off x="0" y="5778124"/>
            <a:ext cx="9144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8675" y="2292095"/>
            <a:ext cx="4300538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8675" y="4511785"/>
            <a:ext cx="4300538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994410" y="0"/>
            <a:ext cx="1310643" cy="2292094"/>
          </a:xfrm>
          <a:prstGeom prst="rect">
            <a:avLst/>
          </a:prstGeom>
        </p:spPr>
      </p:pic>
      <p:sp>
        <p:nvSpPr>
          <p:cNvPr id="11" name="Рисунок 10"/>
          <p:cNvSpPr>
            <a:spLocks noGrp="1"/>
          </p:cNvSpPr>
          <p:nvPr>
            <p:ph type="pic" sz="quarter" idx="13"/>
          </p:nvPr>
        </p:nvSpPr>
        <p:spPr>
          <a:xfrm>
            <a:off x="5235798" y="1310656"/>
            <a:ext cx="3908203" cy="4208604"/>
          </a:xfrm>
          <a:solidFill>
            <a:schemeClr val="tx1">
              <a:lumMod val="20000"/>
              <a:lumOff val="80000"/>
            </a:schemeClr>
          </a:solidFill>
        </p:spPr>
        <p:txBody>
          <a:bodyPr tIns="1005840"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9" name="Инструкции"/>
          <p:cNvSpPr/>
          <p:nvPr/>
        </p:nvSpPr>
        <p:spPr>
          <a:xfrm>
            <a:off x="9258300" y="0"/>
            <a:ext cx="971550" cy="6858000"/>
          </a:xfrm>
          <a:prstGeom prst="roundRect">
            <a:avLst>
              <a:gd name="adj" fmla="val 9717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14400">
              <a:buNone/>
            </a:pPr>
            <a:r>
              <a:rPr lang="ru-RU" sz="1200" b="1" i="1" dirty="0" smtClean="0">
                <a:solidFill>
                  <a:schemeClr val="lt1"/>
                </a:solidFill>
                <a:latin typeface="Arial"/>
                <a:ea typeface="+mn-ea"/>
                <a:cs typeface="Arial"/>
              </a:rPr>
              <a:t>ПРИМЕЧАНИЕ.</a:t>
            </a:r>
          </a:p>
          <a:p>
            <a:pPr algn="l" defTabSz="914400">
              <a:buNone/>
            </a:pPr>
            <a:r>
              <a:rPr lang="ru-RU" sz="1200" b="0" i="1" dirty="0" smtClean="0">
                <a:solidFill>
                  <a:schemeClr val="lt1"/>
                </a:solidFill>
                <a:latin typeface="Arial"/>
                <a:ea typeface="+mn-ea"/>
                <a:cs typeface="Arial"/>
              </a:rPr>
              <a:t>Чтобы изменить изображение на этом слайде, выделите рисунок и удалите его. Затем щелкните значок "Рисунки" в заполнителе и вставьте свое изображение.</a:t>
            </a:r>
            <a:endParaRPr lang="ru-RU" sz="1200" b="0" i="1" dirty="0">
              <a:solidFill>
                <a:schemeClr val="lt1"/>
              </a:solidFill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739436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0" y="2514601"/>
            <a:ext cx="9144000" cy="3194035"/>
            <a:chOff x="647402" y="2514600"/>
            <a:chExt cx="10838688" cy="3194035"/>
          </a:xfrm>
        </p:grpSpPr>
        <p:grpSp>
          <p:nvGrpSpPr>
            <p:cNvPr id="9" name="Группа 8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14" name="Прямая соединительная линия 13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Прямая соединительная линия 14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Прямоугольник 9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11" name="Группа 10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12" name="Прямая соединительная линия 11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Прямая соединительная линия 12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8675" y="2971806"/>
            <a:ext cx="7553324" cy="1684150"/>
          </a:xfrm>
        </p:spPr>
        <p:txBody>
          <a:bodyPr anchor="ctr">
            <a:normAutofit/>
          </a:bodyPr>
          <a:lstStyle>
            <a:lvl1pPr>
              <a:defRPr sz="4400" cap="all" baseline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8675" y="4655956"/>
            <a:ext cx="7553324" cy="50975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410" y="0"/>
            <a:ext cx="1337391" cy="297180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026788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28675" y="1600201"/>
            <a:ext cx="3686175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600201"/>
            <a:ext cx="3686175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277910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8675" y="1600200"/>
            <a:ext cx="3689604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28675" y="2424112"/>
            <a:ext cx="3689604" cy="37480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4583" y="1600200"/>
            <a:ext cx="3689604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4583" y="2424112"/>
            <a:ext cx="3689604" cy="37480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7101610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5811152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241692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31386" y="1600200"/>
            <a:ext cx="4083939" cy="4572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28675" y="1600200"/>
            <a:ext cx="3288411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6976468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8675" y="76200"/>
            <a:ext cx="7485512" cy="1096962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8675" y="1600200"/>
            <a:ext cx="748665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</a:p>
          <a:p>
            <a:pPr lvl="5"/>
            <a:r>
              <a:rPr lang="ru-RU" dirty="0" smtClean="0"/>
              <a:t>Шестой уровень</a:t>
            </a:r>
          </a:p>
          <a:p>
            <a:pPr lvl="6"/>
            <a:r>
              <a:rPr lang="ru-RU" dirty="0" smtClean="0"/>
              <a:t>Седьмой уровень</a:t>
            </a:r>
          </a:p>
          <a:p>
            <a:pPr lvl="7"/>
            <a:r>
              <a:rPr lang="ru-RU" dirty="0" smtClean="0"/>
              <a:t>Восьмой уровень</a:t>
            </a:r>
          </a:p>
          <a:p>
            <a:pPr lvl="8"/>
            <a:r>
              <a:rPr lang="ru-RU" dirty="0" smtClean="0"/>
              <a:t>Девятый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28675" y="6356352"/>
            <a:ext cx="1372169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200844" y="6356350"/>
            <a:ext cx="4742312" cy="36512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942587" y="6356352"/>
            <a:ext cx="13716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7" name="Группа 14"/>
          <p:cNvGrpSpPr/>
          <p:nvPr/>
        </p:nvGrpSpPr>
        <p:grpSpPr>
          <a:xfrm>
            <a:off x="827532" y="1219202"/>
            <a:ext cx="7488936" cy="84403"/>
            <a:chOff x="1073150" y="1219201"/>
            <a:chExt cx="10058400" cy="63125"/>
          </a:xfrm>
        </p:grpSpPr>
        <p:cxnSp>
          <p:nvCxnSpPr>
            <p:cNvPr id="13" name="Прямая соединительная линия 12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="" xmlns:p14="http://schemas.microsoft.com/office/powerpoint/2010/main" val="234625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sky-one.ru/" TargetMode="External"/><Relationship Id="rId2" Type="http://schemas.openxmlformats.org/officeDocument/2006/relationships/hyperlink" Target="http://radugainternet.ru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sistservice.ru/2010-09-09-08-18-41/74-sputnikoviy-internet-vsat" TargetMode="External"/><Relationship Id="rId4" Type="http://schemas.openxmlformats.org/officeDocument/2006/relationships/hyperlink" Target="http://89045539111.spb.ru/category/%D1%81%D0%BF%D1%83%D1%82%D0%BD%D0%B8%D0%BA%D0%BE%D0%B2%D1%8B%D0%B9-%D0%B8%D0%BD%D1%82%D0%B5%D1%80%D0%BD%D0%B5%D1%82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1%D0%BF%D1%83%D1%82%D0%BD%D0%B8%D0%BA%D0%BE%D0%B2%D0%B0%D1%8F_%D1%81%D0%B2%D1%8F%D0%B7%D1%8C" TargetMode="External"/><Relationship Id="rId2" Type="http://schemas.openxmlformats.org/officeDocument/2006/relationships/hyperlink" Target="http://ru.wikipedia.org/wiki/%D0%98%D0%BD%D1%82%D0%B5%D1%80%D0%BD%D0%B5%D1%82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ru.wikipedia.org/wiki/DVB-S2" TargetMode="External"/><Relationship Id="rId4" Type="http://schemas.openxmlformats.org/officeDocument/2006/relationships/hyperlink" Target="http://ru.wikipedia.org/wiki/DVB-S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Спутниковый интернет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pPr algn="r"/>
            <a:r>
              <a:rPr lang="ru-RU" sz="2400" dirty="0" smtClean="0"/>
              <a:t>Работу выполнила</a:t>
            </a:r>
          </a:p>
          <a:p>
            <a:pPr algn="r"/>
            <a:r>
              <a:rPr lang="ru-RU" sz="2400" dirty="0" smtClean="0"/>
              <a:t>ученица 10 класса</a:t>
            </a:r>
          </a:p>
          <a:p>
            <a:pPr algn="r"/>
            <a:r>
              <a:rPr lang="ru-RU" sz="2400" dirty="0" smtClean="0"/>
              <a:t>МБОУ СОШ № 5</a:t>
            </a:r>
          </a:p>
          <a:p>
            <a:pPr algn="r"/>
            <a:r>
              <a:rPr lang="ru-RU" sz="2400" dirty="0" smtClean="0"/>
              <a:t>Малахова Анна</a:t>
            </a:r>
          </a:p>
          <a:p>
            <a:pPr algn="r"/>
            <a:r>
              <a:rPr lang="ru-RU" sz="2400" dirty="0" smtClean="0"/>
              <a:t>Руководитель:</a:t>
            </a:r>
          </a:p>
          <a:p>
            <a:pPr algn="r"/>
            <a:r>
              <a:rPr lang="ru-RU" sz="2400" dirty="0" err="1" smtClean="0"/>
              <a:t>Поддубных</a:t>
            </a:r>
            <a:r>
              <a:rPr lang="ru-RU" sz="2400" dirty="0" smtClean="0"/>
              <a:t> Е.Н.</a:t>
            </a:r>
            <a:endParaRPr lang="ru-RU" sz="2400" dirty="0"/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Минусы спутникового Интернета                         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необходимость покупки специального оборудования</a:t>
            </a:r>
          </a:p>
          <a:p>
            <a:r>
              <a:rPr lang="ru-RU" dirty="0" smtClean="0"/>
              <a:t>сложность установки и настройки</a:t>
            </a:r>
          </a:p>
          <a:p>
            <a:r>
              <a:rPr lang="ru-RU" dirty="0" smtClean="0"/>
              <a:t>в общем случае более низкая надёжность по сравнению с наземным подключением (большее количество компонентов, необходимых для бесперебойной работы)</a:t>
            </a:r>
          </a:p>
          <a:p>
            <a:r>
              <a:rPr lang="ru-RU" dirty="0" smtClean="0"/>
              <a:t>наличие ограничений (прямая видимость спутника) по установке антенны</a:t>
            </a:r>
          </a:p>
          <a:p>
            <a:r>
              <a:rPr lang="ru-RU" dirty="0" smtClean="0"/>
              <a:t>высокий </a:t>
            </a:r>
            <a:r>
              <a:rPr lang="ru-RU" dirty="0" err="1" smtClean="0"/>
              <a:t>ping</a:t>
            </a:r>
            <a:r>
              <a:rPr lang="ru-RU" dirty="0" smtClean="0"/>
              <a:t> (задержка между отсылкой запроса и приходом ответа).  </a:t>
            </a:r>
          </a:p>
          <a:p>
            <a:r>
              <a:rPr lang="ru-RU" dirty="0" smtClean="0"/>
              <a:t>использование наземного интернета с развитием кабельной инфраструктуры становится значительно выгоднее использования спутникового интернета.</a:t>
            </a:r>
          </a:p>
        </p:txBody>
      </p:sp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Спутниковый интернет используется в основном в деревнях, поселках, там, где недоступен наземный Интернет. Существует несколько компаний, предоставляющих услуги спутникового Интернета. Вот некоторые из них:</a:t>
            </a:r>
          </a:p>
          <a:p>
            <a:pPr marL="457200" indent="-457200">
              <a:buFont typeface="+mj-lt"/>
              <a:buAutoNum type="arabicPeriod"/>
            </a:pPr>
            <a:r>
              <a:rPr lang="ru-RU" b="1" dirty="0" smtClean="0">
                <a:hlinkClick r:id="rId2"/>
              </a:rPr>
              <a:t>РАДУГА-ИНТЕРНЕТ</a:t>
            </a:r>
            <a:endParaRPr lang="ru-RU" b="1" dirty="0" smtClean="0"/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>
                <a:hlinkClick r:id="rId3"/>
              </a:rPr>
              <a:t>Sky-One</a:t>
            </a:r>
            <a:endParaRPr lang="en-US" b="1" dirty="0" smtClean="0"/>
          </a:p>
          <a:p>
            <a:pPr marL="457200" indent="-457200">
              <a:buFont typeface="+mj-lt"/>
              <a:buAutoNum type="arabicPeriod"/>
            </a:pPr>
            <a:r>
              <a:rPr lang="ru-RU" b="1" dirty="0" smtClean="0">
                <a:hlinkClick r:id="rId4"/>
              </a:rPr>
              <a:t>ТРИКОЛОР </a:t>
            </a:r>
            <a:r>
              <a:rPr lang="ru-RU" b="1" dirty="0" smtClean="0">
                <a:hlinkClick r:id="rId4"/>
              </a:rPr>
              <a:t>ТВ</a:t>
            </a:r>
          </a:p>
          <a:p>
            <a:pPr marL="457200" indent="-457200">
              <a:buFont typeface="+mj-lt"/>
              <a:buAutoNum type="arabicPeriod"/>
            </a:pPr>
            <a:r>
              <a:rPr lang="ru-RU" b="1" dirty="0" smtClean="0">
                <a:hlinkClick r:id="rId4"/>
              </a:rPr>
              <a:t>НТВ</a:t>
            </a:r>
            <a:endParaRPr lang="ru-RU" b="1" dirty="0" smtClean="0"/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>
                <a:hlinkClick r:id="rId5"/>
              </a:rPr>
              <a:t>VSAT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Введение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    Спутниковый </a:t>
            </a:r>
            <a:r>
              <a:rPr lang="ru-RU" b="1" dirty="0" smtClean="0"/>
              <a:t>Интернет</a:t>
            </a:r>
            <a:r>
              <a:rPr lang="ru-RU" dirty="0" smtClean="0"/>
              <a:t> — способ обеспечения доступа к сети </a:t>
            </a:r>
            <a:r>
              <a:rPr lang="ru-RU" dirty="0" smtClean="0">
                <a:hlinkClick r:id="rId2" tooltip="Интернет"/>
              </a:rPr>
              <a:t>Интернет</a:t>
            </a:r>
            <a:r>
              <a:rPr lang="ru-RU" dirty="0" smtClean="0"/>
              <a:t> с использованием технологий </a:t>
            </a:r>
            <a:r>
              <a:rPr lang="ru-RU" dirty="0" smtClean="0">
                <a:hlinkClick r:id="rId3" tooltip="Спутниковая связь"/>
              </a:rPr>
              <a:t>спутниковой связи</a:t>
            </a:r>
            <a:r>
              <a:rPr lang="ru-RU" dirty="0" smtClean="0"/>
              <a:t> (как правило, в стандарте </a:t>
            </a:r>
            <a:r>
              <a:rPr lang="ru-RU" dirty="0" smtClean="0">
                <a:hlinkClick r:id="rId4" tooltip="DVB-S"/>
              </a:rPr>
              <a:t>DVB-S</a:t>
            </a:r>
            <a:r>
              <a:rPr lang="ru-RU" dirty="0" smtClean="0"/>
              <a:t> или </a:t>
            </a:r>
            <a:r>
              <a:rPr lang="ru-RU" dirty="0" smtClean="0">
                <a:hlinkClick r:id="rId5" tooltip="DVB-S2"/>
              </a:rPr>
              <a:t>DVB-S2</a:t>
            </a:r>
            <a:r>
              <a:rPr lang="ru-RU" dirty="0" smtClean="0"/>
              <a:t>).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Варианты обеспечения доступа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Существует два способа обмена данными через спутник:</a:t>
            </a:r>
          </a:p>
          <a:p>
            <a:r>
              <a:rPr lang="ru-RU" dirty="0" smtClean="0"/>
              <a:t>односторонний (</a:t>
            </a:r>
            <a:r>
              <a:rPr lang="ru-RU" dirty="0" err="1" smtClean="0"/>
              <a:t>one-way</a:t>
            </a:r>
            <a:r>
              <a:rPr lang="ru-RU" dirty="0" smtClean="0"/>
              <a:t>), иногда называемый также «асимметричным» — когда для приёма данных используется спутниковый канал, а для передачи — доступные наземные каналы.</a:t>
            </a:r>
          </a:p>
          <a:p>
            <a:r>
              <a:rPr lang="ru-RU" dirty="0" smtClean="0"/>
              <a:t>двухсторонний (</a:t>
            </a:r>
            <a:r>
              <a:rPr lang="ru-RU" dirty="0" err="1" smtClean="0"/>
              <a:t>two-way</a:t>
            </a:r>
            <a:r>
              <a:rPr lang="ru-RU" dirty="0" smtClean="0"/>
              <a:t>), иногда называемый также «симметричным» — когда и для приёма, и для передачи используются спутниковые каналы.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Двухсторонний спутниковый интернет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b="1" u="sng" dirty="0" smtClean="0"/>
              <a:t>Характеристика: </a:t>
            </a:r>
          </a:p>
          <a:p>
            <a:pPr>
              <a:buNone/>
            </a:pPr>
            <a:r>
              <a:rPr lang="ru-RU" dirty="0" smtClean="0"/>
              <a:t>     1) Подразумевает приём данных со спутника и отправку их обратно также через спутник. </a:t>
            </a:r>
          </a:p>
          <a:p>
            <a:pPr>
              <a:buNone/>
            </a:pPr>
            <a:r>
              <a:rPr lang="ru-RU" dirty="0" smtClean="0"/>
              <a:t>     2) Позволяет достигать больших скоростей при передаче и отправке. </a:t>
            </a:r>
          </a:p>
          <a:p>
            <a:pPr>
              <a:buNone/>
            </a:pPr>
            <a:r>
              <a:rPr lang="ru-RU" dirty="0" smtClean="0"/>
              <a:t>     3) Является достаточно дорогим и требует получения разрешения на радиопередающее оборудование, т к. обеспечивает более надежную связь, не нуждается ни в каких дополнительных ресурсах( кроме электропитания).   </a:t>
            </a:r>
          </a:p>
          <a:p>
            <a:pPr>
              <a:buNone/>
            </a:pPr>
            <a:r>
              <a:rPr lang="ru-RU" b="1" dirty="0" smtClean="0"/>
              <a:t>     </a:t>
            </a:r>
            <a:r>
              <a:rPr lang="ru-RU" b="1" u="sng" dirty="0" smtClean="0"/>
              <a:t>Особенности: </a:t>
            </a:r>
          </a:p>
          <a:p>
            <a:r>
              <a:rPr lang="ru-RU" dirty="0" smtClean="0"/>
              <a:t>достаточно большая задержка на канале связи. Это накладывает некоторую специфику на работу приложений через спутниковый Интернет и особенно печально для заядлых </a:t>
            </a:r>
            <a:r>
              <a:rPr lang="ru-RU" dirty="0" err="1" smtClean="0"/>
              <a:t>геймеров</a:t>
            </a:r>
            <a:r>
              <a:rPr lang="ru-RU" dirty="0" smtClean="0"/>
              <a:t>.</a:t>
            </a:r>
          </a:p>
          <a:p>
            <a:r>
              <a:rPr lang="ru-RU" dirty="0" smtClean="0"/>
              <a:t>оборудование различных производителей практически несовместимо друг с другом.  </a:t>
            </a:r>
            <a:endParaRPr lang="ru-RU" dirty="0"/>
          </a:p>
        </p:txBody>
      </p:sp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Оборудование для двухстороннего спутникового Интернета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u="sng" dirty="0" smtClean="0"/>
              <a:t>Приёмопередающая антенна </a:t>
            </a:r>
            <a:r>
              <a:rPr lang="ru-RU" dirty="0" smtClean="0"/>
              <a:t>- существенно отличается от «приёмных»  спутниковых антенн — прежде всего требованиями к точности изготовления, механической прочности и способности выдерживать установку достаточно тяжёлого облучателя и высокочастотного блока, поэтому она заметно тяжелее и дороже.  </a:t>
            </a:r>
          </a:p>
          <a:p>
            <a:r>
              <a:rPr lang="ru-RU" u="sng" dirty="0" smtClean="0"/>
              <a:t>Высокочастотное оборудование</a:t>
            </a:r>
            <a:r>
              <a:rPr lang="ru-RU" dirty="0" smtClean="0"/>
              <a:t> — передающий блок </a:t>
            </a:r>
            <a:r>
              <a:rPr lang="en-US" dirty="0" smtClean="0"/>
              <a:t>BUC</a:t>
            </a:r>
            <a:r>
              <a:rPr lang="ru-RU" dirty="0" smtClean="0"/>
              <a:t> (</a:t>
            </a:r>
            <a:r>
              <a:rPr lang="ru-RU" dirty="0" err="1" smtClean="0"/>
              <a:t>block-up</a:t>
            </a:r>
            <a:r>
              <a:rPr lang="ru-RU" dirty="0" smtClean="0"/>
              <a:t> </a:t>
            </a:r>
            <a:r>
              <a:rPr lang="ru-RU" dirty="0" err="1" smtClean="0"/>
              <a:t>converter</a:t>
            </a:r>
            <a:r>
              <a:rPr lang="ru-RU" dirty="0" smtClean="0"/>
              <a:t>) и приёмный блок </a:t>
            </a:r>
            <a:r>
              <a:rPr lang="en-US" dirty="0" smtClean="0"/>
              <a:t>LNB</a:t>
            </a:r>
            <a:r>
              <a:rPr lang="ru-RU" dirty="0" smtClean="0"/>
              <a:t> (</a:t>
            </a:r>
            <a:r>
              <a:rPr lang="ru-RU" dirty="0" err="1" smtClean="0"/>
              <a:t>low-noise</a:t>
            </a:r>
            <a:r>
              <a:rPr lang="ru-RU" dirty="0" smtClean="0"/>
              <a:t> </a:t>
            </a:r>
            <a:r>
              <a:rPr lang="ru-RU" dirty="0" err="1" smtClean="0"/>
              <a:t>block</a:t>
            </a:r>
            <a:r>
              <a:rPr lang="ru-RU" dirty="0" smtClean="0"/>
              <a:t>) устанавливается на облучателе антенны. В России мощность используемого передатчика (BUC) ограничивается 2-мя Ваттами. Как правило </a:t>
            </a:r>
            <a:r>
              <a:rPr lang="en-US" dirty="0" smtClean="0"/>
              <a:t>BUC</a:t>
            </a:r>
            <a:r>
              <a:rPr lang="ru-RU" dirty="0" smtClean="0"/>
              <a:t> и </a:t>
            </a:r>
            <a:r>
              <a:rPr lang="en-US" dirty="0" smtClean="0"/>
              <a:t>LNB</a:t>
            </a:r>
            <a:r>
              <a:rPr lang="ru-RU" dirty="0" smtClean="0"/>
              <a:t> являются универсальными.</a:t>
            </a:r>
          </a:p>
          <a:p>
            <a:r>
              <a:rPr lang="ru-RU" u="sng" dirty="0" smtClean="0"/>
              <a:t>Спутниковый терминал</a:t>
            </a:r>
            <a:r>
              <a:rPr lang="ru-RU" dirty="0" smtClean="0"/>
              <a:t> — основное устройство «двустороннего» спутникового доступа. Обеспечивает приём и передачу спутникового сигнала, взаимодействие с центральным узлом оператора спутникового Интернета и передачу трафика в локальную сеть пользователя. К терминалу может быть подключён как один компьютер, так и целая локальная сеть.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Односторонний спутниковый интернет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</a:t>
            </a:r>
            <a:r>
              <a:rPr lang="ru-RU" b="1" u="sng" dirty="0" smtClean="0"/>
              <a:t>Характеристика:</a:t>
            </a:r>
          </a:p>
          <a:p>
            <a:pPr>
              <a:buNone/>
            </a:pPr>
            <a:r>
              <a:rPr lang="ru-RU" dirty="0" smtClean="0"/>
              <a:t>   1) Наличие у пользователя какого-то существующего способа подключения к Интернету. Как правило это медленный и/или дорогой канал (GPRS/EDGE, ADSL-подключение там, где услуги доступа в Интернет развиты плохо и ограничены по скорости и т. п.). Через этот канал передаются только запросы в Интернет - поступают на узел оператора (провайдера) одностороннего спутникового доступа - данные передают пользователю через широкополосный спутниковый канал. </a:t>
            </a:r>
          </a:p>
          <a:p>
            <a:pPr>
              <a:buNone/>
            </a:pPr>
            <a:r>
              <a:rPr lang="ru-RU" dirty="0" smtClean="0"/>
              <a:t>    2) Более скоростной и более дешёвый трафик, чем медленные и дорогие наземные подключения.  </a:t>
            </a:r>
          </a:p>
        </p:txBody>
      </p:sp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Оборудование для одностороннего спутникового Интернета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u="sng" dirty="0" smtClean="0"/>
              <a:t>Спутниковая плата </a:t>
            </a:r>
            <a:r>
              <a:rPr lang="ru-RU" dirty="0" smtClean="0"/>
              <a:t>(</a:t>
            </a:r>
            <a:r>
              <a:rPr lang="en-US" dirty="0" smtClean="0"/>
              <a:t>DVB</a:t>
            </a:r>
            <a:r>
              <a:rPr lang="ru-RU" dirty="0" smtClean="0"/>
              <a:t>-карта) для приёма сигнала в стандарте </a:t>
            </a:r>
            <a:r>
              <a:rPr lang="en-US" dirty="0" smtClean="0"/>
              <a:t>DVB-S</a:t>
            </a:r>
            <a:r>
              <a:rPr lang="ru-RU" dirty="0" smtClean="0"/>
              <a:t> или </a:t>
            </a:r>
            <a:r>
              <a:rPr lang="en-US" dirty="0" smtClean="0"/>
              <a:t>DVB-S2</a:t>
            </a:r>
            <a:r>
              <a:rPr lang="ru-RU" dirty="0" smtClean="0"/>
              <a:t> . Может быть с интерфейсом PCI, PCI-E или USB, выбор зависит от того, что вам удобнее подключать к компьютеру. Лучше использовать платы с поддержкой </a:t>
            </a:r>
            <a:r>
              <a:rPr lang="en-US" dirty="0" smtClean="0"/>
              <a:t>DVB-S2</a:t>
            </a:r>
            <a:r>
              <a:rPr lang="ru-RU" dirty="0" smtClean="0"/>
              <a:t>, поскольку все больше операторов переходят на этот стандарт;</a:t>
            </a:r>
          </a:p>
          <a:p>
            <a:r>
              <a:rPr lang="ru-RU" u="sng" dirty="0" smtClean="0"/>
              <a:t>Спутниковая антенна </a:t>
            </a:r>
            <a:r>
              <a:rPr lang="ru-RU" dirty="0" smtClean="0"/>
              <a:t>(«Тарелка»), такая же, как для приёма спутникового ТВ, как правило достаточно антенны диаметром 90 см.</a:t>
            </a:r>
          </a:p>
          <a:p>
            <a:r>
              <a:rPr lang="ru-RU" dirty="0" smtClean="0"/>
              <a:t>Устанавливаемый на антенне </a:t>
            </a:r>
            <a:r>
              <a:rPr lang="ru-RU" u="sng" dirty="0" smtClean="0"/>
              <a:t>усилитель-конвертер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Программное обеспечение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В первом случае </a:t>
            </a:r>
            <a:r>
              <a:rPr lang="ru-RU" u="sng" dirty="0" smtClean="0"/>
              <a:t>DVB-карта используется как стандартное сетевое устройство </a:t>
            </a:r>
            <a:r>
              <a:rPr lang="ru-RU" dirty="0" smtClean="0"/>
              <a:t>(но работающие только на приём), а </a:t>
            </a:r>
            <a:r>
              <a:rPr lang="ru-RU" u="sng" dirty="0" smtClean="0"/>
              <a:t>для передачи используется VPN-туннель</a:t>
            </a:r>
            <a:r>
              <a:rPr lang="ru-RU" dirty="0" smtClean="0"/>
              <a:t> (многие провайдеры используют PPTP («</a:t>
            </a:r>
            <a:r>
              <a:rPr lang="ru-RU" dirty="0" err="1" smtClean="0"/>
              <a:t>Windows</a:t>
            </a:r>
            <a:r>
              <a:rPr lang="ru-RU" dirty="0" smtClean="0"/>
              <a:t> VPN»), либо </a:t>
            </a:r>
            <a:r>
              <a:rPr lang="ru-RU" dirty="0" err="1" smtClean="0"/>
              <a:t>OpenVPN</a:t>
            </a:r>
            <a:r>
              <a:rPr lang="ru-RU" dirty="0" smtClean="0"/>
              <a:t> на выбор клиента, в некоторых случаях используется </a:t>
            </a:r>
            <a:r>
              <a:rPr lang="en-US" dirty="0" smtClean="0"/>
              <a:t>IPIP</a:t>
            </a:r>
            <a:r>
              <a:rPr lang="ru-RU" dirty="0" smtClean="0"/>
              <a:t>-туннель), есть и другие варианты. При этом в системе отключается контроль заголовков пакетов. Запросный пакет уходит на туннельный интерфейс, а ответ приходит со спутника (если не отключить контроль заголовков, система посчитает пакет ошибочным (в случае </a:t>
            </a:r>
            <a:r>
              <a:rPr lang="en-US" dirty="0" smtClean="0"/>
              <a:t>Windows</a:t>
            </a:r>
            <a:r>
              <a:rPr lang="ru-RU" dirty="0" smtClean="0"/>
              <a:t> — не так)). Данный подход позволяет использовать любые приложения, но имеет большую задержку. Большинство доступных в СНГ спутниковых провайдеров (</a:t>
            </a:r>
            <a:r>
              <a:rPr lang="ru-RU" dirty="0" err="1" smtClean="0"/>
              <a:t>SpaceGate</a:t>
            </a:r>
            <a:r>
              <a:rPr lang="ru-RU" dirty="0" smtClean="0"/>
              <a:t> (</a:t>
            </a:r>
            <a:r>
              <a:rPr lang="ru-RU" dirty="0" err="1" smtClean="0"/>
              <a:t>Ителсат</a:t>
            </a:r>
            <a:r>
              <a:rPr lang="ru-RU" dirty="0" smtClean="0"/>
              <a:t>), </a:t>
            </a:r>
            <a:r>
              <a:rPr lang="ru-RU" dirty="0" err="1" smtClean="0"/>
              <a:t>Raduga-Internet</a:t>
            </a:r>
            <a:r>
              <a:rPr lang="ru-RU" dirty="0" smtClean="0"/>
              <a:t>, </a:t>
            </a:r>
            <a:r>
              <a:rPr lang="ru-RU" dirty="0" err="1" smtClean="0"/>
              <a:t>SpectrumSat</a:t>
            </a:r>
            <a:r>
              <a:rPr lang="ru-RU" dirty="0" smtClean="0"/>
              <a:t>) поддерживают данный метод.</a:t>
            </a:r>
          </a:p>
          <a:p>
            <a:r>
              <a:rPr lang="ru-RU" dirty="0" smtClean="0"/>
              <a:t>Второй вариант (иногда используется совместно с первым</a:t>
            </a:r>
            <a:r>
              <a:rPr lang="ru-RU" u="sng" dirty="0" smtClean="0"/>
              <a:t>): использование специального клиентского ПО, которое за счёт знания структуры протокола позволяет ускорять получение данных </a:t>
            </a:r>
            <a:r>
              <a:rPr lang="ru-RU" dirty="0" smtClean="0"/>
              <a:t>(например, запрашивается </a:t>
            </a:r>
            <a:r>
              <a:rPr lang="ru-RU" dirty="0" err="1" smtClean="0"/>
              <a:t>веб-страница</a:t>
            </a:r>
            <a:r>
              <a:rPr lang="ru-RU" dirty="0" smtClean="0"/>
              <a:t>, сервер у провайдера просматривает её и сразу, не дожидаясь запроса, посылает и картинки с этой страницы, считая, что клиент их все равно запросит; клиентская часть </a:t>
            </a:r>
            <a:r>
              <a:rPr lang="ru-RU" dirty="0" err="1" smtClean="0"/>
              <a:t>кеширует</a:t>
            </a:r>
            <a:r>
              <a:rPr lang="ru-RU" dirty="0" smtClean="0"/>
              <a:t> такие ответы и возвращает их сразу). Такое программное обеспечение со стороны клиента обычно работает как </a:t>
            </a:r>
            <a:r>
              <a:rPr lang="en-US" dirty="0" smtClean="0"/>
              <a:t>HTTP</a:t>
            </a:r>
            <a:r>
              <a:rPr lang="ru-RU" dirty="0" smtClean="0"/>
              <a:t> и </a:t>
            </a:r>
            <a:r>
              <a:rPr lang="ru-RU" dirty="0" err="1" smtClean="0"/>
              <a:t>Socks-прокси</a:t>
            </a:r>
            <a:r>
              <a:rPr lang="ru-RU" dirty="0" smtClean="0"/>
              <a:t>. Примеры: </a:t>
            </a:r>
            <a:r>
              <a:rPr lang="ru-RU" dirty="0" err="1" smtClean="0"/>
              <a:t>Globax</a:t>
            </a:r>
            <a:r>
              <a:rPr lang="ru-RU" dirty="0" smtClean="0"/>
              <a:t> (</a:t>
            </a:r>
            <a:r>
              <a:rPr lang="ru-RU" dirty="0" err="1" smtClean="0"/>
              <a:t>SpaceGate</a:t>
            </a:r>
            <a:r>
              <a:rPr lang="ru-RU" dirty="0" smtClean="0"/>
              <a:t> + другие по запросу), </a:t>
            </a:r>
            <a:r>
              <a:rPr lang="ru-RU" dirty="0" err="1" smtClean="0"/>
              <a:t>Sprint</a:t>
            </a:r>
            <a:r>
              <a:rPr lang="ru-RU" dirty="0" smtClean="0"/>
              <a:t> (</a:t>
            </a:r>
            <a:r>
              <a:rPr lang="ru-RU" dirty="0" err="1" smtClean="0"/>
              <a:t>Raduga</a:t>
            </a:r>
            <a:r>
              <a:rPr lang="ru-RU" dirty="0" smtClean="0"/>
              <a:t>), </a:t>
            </a:r>
            <a:r>
              <a:rPr lang="ru-RU" dirty="0" err="1" smtClean="0"/>
              <a:t>Slonax</a:t>
            </a:r>
            <a:r>
              <a:rPr lang="ru-RU" dirty="0" smtClean="0"/>
              <a:t> (</a:t>
            </a:r>
            <a:r>
              <a:rPr lang="ru-RU" dirty="0" err="1" smtClean="0"/>
              <a:t>SatGate,ioSat</a:t>
            </a:r>
            <a:r>
              <a:rPr lang="ru-RU" dirty="0" smtClean="0"/>
              <a:t>).</a:t>
            </a:r>
          </a:p>
        </p:txBody>
      </p:sp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Плюсы спутникового Интернета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стоимость трафика в часы наименьшей загрузки ёмкости</a:t>
            </a:r>
          </a:p>
          <a:p>
            <a:r>
              <a:rPr lang="ru-RU" dirty="0" smtClean="0"/>
              <a:t>независимость от наземных линий связи (при использовании </a:t>
            </a:r>
            <a:r>
              <a:rPr lang="en-US" dirty="0" smtClean="0"/>
              <a:t>GPRS</a:t>
            </a:r>
            <a:r>
              <a:rPr lang="ru-RU" dirty="0" smtClean="0"/>
              <a:t> или </a:t>
            </a:r>
            <a:r>
              <a:rPr lang="en-US" dirty="0" smtClean="0"/>
              <a:t>Wi-Fi</a:t>
            </a:r>
            <a:r>
              <a:rPr lang="ru-RU" dirty="0" smtClean="0"/>
              <a:t> в качестве запросного канала)</a:t>
            </a:r>
          </a:p>
          <a:p>
            <a:r>
              <a:rPr lang="ru-RU" dirty="0" smtClean="0"/>
              <a:t>большая конечная скорость (приём)</a:t>
            </a:r>
          </a:p>
          <a:p>
            <a:r>
              <a:rPr lang="ru-RU" dirty="0" smtClean="0"/>
              <a:t>возможность просмотра спутникового ТВ и «рыбалки со спутника»</a:t>
            </a:r>
          </a:p>
          <a:p>
            <a:r>
              <a:rPr lang="ru-RU" dirty="0" smtClean="0"/>
              <a:t>возможность свободного выбора провайдера</a:t>
            </a:r>
          </a:p>
          <a:p>
            <a:r>
              <a:rPr lang="ru-RU" dirty="0" smtClean="0"/>
              <a:t>при работе через некоторых операторов у вас будет не российский </a:t>
            </a:r>
            <a:r>
              <a:rPr lang="en-US" dirty="0" smtClean="0"/>
              <a:t>IP</a:t>
            </a:r>
            <a:r>
              <a:rPr lang="ru-RU" dirty="0" smtClean="0"/>
              <a:t>-адрес (</a:t>
            </a:r>
            <a:r>
              <a:rPr lang="ru-RU" dirty="0" err="1" smtClean="0"/>
              <a:t>SpaceGate</a:t>
            </a:r>
            <a:r>
              <a:rPr lang="ru-RU" dirty="0" smtClean="0"/>
              <a:t> — украинский, </a:t>
            </a:r>
            <a:r>
              <a:rPr lang="ru-RU" dirty="0" err="1" smtClean="0"/>
              <a:t>SkyDSL</a:t>
            </a:r>
            <a:r>
              <a:rPr lang="ru-RU" dirty="0" smtClean="0"/>
              <a:t> — Германский) в результате чего коммерческие сервисы, которые фильтруют ip-адреса исторически неплатежеспособных стран и стран с плохой репутацией (кража кредитных карт, </a:t>
            </a:r>
            <a:r>
              <a:rPr lang="ru-RU" dirty="0" err="1" smtClean="0"/>
              <a:t>кибермошенничество</a:t>
            </a:r>
            <a:r>
              <a:rPr lang="ru-RU" dirty="0" smtClean="0"/>
              <a:t>, взломы и т.п.), в число которых входит Россия, будут работать корректно и без </a:t>
            </a:r>
            <a:r>
              <a:rPr lang="ru-RU" dirty="0" err="1" smtClean="0"/>
              <a:t>прокси</a:t>
            </a:r>
            <a:r>
              <a:rPr lang="ru-RU" dirty="0" smtClean="0"/>
              <a:t>.  </a:t>
            </a:r>
            <a:endParaRPr lang="ru-RU" dirty="0"/>
          </a:p>
        </p:txBody>
      </p:sp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Academic Literature 16x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AcademicLiterature_16x9_TP103431361.potx" id="{2F0AAF73-AE41-486D-B6DC-0985ADE3F2EC}" vid="{EF7BD8ED-D7CC-46AA-8B96-4CA16C4A9ED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TS103431380</Template>
  <TotalTime>44</TotalTime>
  <Words>592</Words>
  <Application>Microsoft Office PowerPoint</Application>
  <PresentationFormat>Экран (4:3)</PresentationFormat>
  <Paragraphs>57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Academic Literature 16x9</vt:lpstr>
      <vt:lpstr>Спутниковый интернет</vt:lpstr>
      <vt:lpstr>Введение</vt:lpstr>
      <vt:lpstr>Варианты обеспечения доступа</vt:lpstr>
      <vt:lpstr>Двухсторонний спутниковый интернет</vt:lpstr>
      <vt:lpstr>Оборудование для двухстороннего спутникового Интернета</vt:lpstr>
      <vt:lpstr>Односторонний спутниковый интернет</vt:lpstr>
      <vt:lpstr>Оборудование для одностороннего спутникового Интернета </vt:lpstr>
      <vt:lpstr>Программное обеспечение</vt:lpstr>
      <vt:lpstr>Плюсы спутникового Интернета</vt:lpstr>
      <vt:lpstr>Минусы спутникового Интернета                               </vt:lpstr>
      <vt:lpstr>Вывод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Спутниковый интернет</dc:title>
  <dc:creator>Анюта</dc:creator>
  <cp:lastModifiedBy>Анюта</cp:lastModifiedBy>
  <cp:revision>6</cp:revision>
  <dcterms:created xsi:type="dcterms:W3CDTF">2013-04-07T07:32:11Z</dcterms:created>
  <dcterms:modified xsi:type="dcterms:W3CDTF">2013-04-08T21:09:51Z</dcterms:modified>
</cp:coreProperties>
</file>