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88" r:id="rId4"/>
    <p:sldId id="289" r:id="rId5"/>
    <p:sldId id="296" r:id="rId6"/>
    <p:sldId id="290" r:id="rId7"/>
    <p:sldId id="291" r:id="rId8"/>
    <p:sldId id="292" r:id="rId9"/>
    <p:sldId id="293" r:id="rId10"/>
    <p:sldId id="294" r:id="rId11"/>
    <p:sldId id="295" r:id="rId12"/>
    <p:sldId id="269" r:id="rId13"/>
    <p:sldId id="282" r:id="rId14"/>
    <p:sldId id="270" r:id="rId15"/>
    <p:sldId id="283" r:id="rId16"/>
    <p:sldId id="271" r:id="rId17"/>
    <p:sldId id="286" r:id="rId18"/>
    <p:sldId id="272" r:id="rId19"/>
    <p:sldId id="273" r:id="rId20"/>
    <p:sldId id="266" r:id="rId21"/>
    <p:sldId id="274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95" autoAdjust="0"/>
    <p:restoredTop sz="94660"/>
  </p:normalViewPr>
  <p:slideViewPr>
    <p:cSldViewPr>
      <p:cViewPr varScale="1">
        <p:scale>
          <a:sx n="93" d="100"/>
          <a:sy n="93" d="100"/>
        </p:scale>
        <p:origin x="-12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524C92-6B8C-43EB-87A8-43B5F2B69B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CD3C7-B942-4345-BFAA-8779765F0A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27294-2219-4D14-A5F6-F1BF40FA58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3BB6D-432D-4252-A78E-AEBD2871EB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D3FEC-47DC-41BE-9BDC-411E73AE39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3A969-2464-4155-A6C9-3303660AB7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DF350-1E50-4AEE-99B7-7197FC9EA7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620E5-6763-408F-9B65-050DC233C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EA70E-87C5-49CD-BB69-69505BECFB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FF786-0C70-4DF3-AEAF-FFA231BFF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802E8-9B19-4548-8D7A-CCA43C282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2989890-A0D2-4320-81D8-B907C76261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f/f0/%D0%9C%D0%B8%D0%BA%D1%83%D0%BB%D0%B0_%D0%A1%D0%B5%D0%BB%D1%8F%D0%BD%D0%B8%D0%BD%D0%BE%D0%B2%D0%B8%D1%87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9/90/%D0%92%D0%BE%D0%BB%D0%B3%D0%B0_%D0%92%D1%81%D0%B5%D1%81%D0%BB%D0%B0%D0%B2%D1%8C%D0%B5%D0%B2%D0%B8%D1%87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0/06/%D0%90%D0%BB%D0%B5%D1%88%D0%B0_%D0%9F%D0%BE%D0%BF%D0%BE%D0%B2%D0%B8%D1%87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2/2c/Zmei_Gorinich_(colour_fixed)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isdoms.ru/avt/b69.html" TargetMode="External"/><Relationship Id="rId3" Type="http://schemas.openxmlformats.org/officeDocument/2006/relationships/hyperlink" Target="http://www.wisdoms.ru/avt/b62.html" TargetMode="External"/><Relationship Id="rId7" Type="http://schemas.openxmlformats.org/officeDocument/2006/relationships/hyperlink" Target="http://www.wisdoms.ru/65.html" TargetMode="External"/><Relationship Id="rId2" Type="http://schemas.openxmlformats.org/officeDocument/2006/relationships/hyperlink" Target="http://www.wisdoms.ru/avt/b268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isdoms.ru/avt/b8.html" TargetMode="External"/><Relationship Id="rId5" Type="http://schemas.openxmlformats.org/officeDocument/2006/relationships/hyperlink" Target="http://www.wisdoms.ru/avt/b172.html" TargetMode="External"/><Relationship Id="rId4" Type="http://schemas.openxmlformats.org/officeDocument/2006/relationships/hyperlink" Target="http://www.wisdoms.ru/avt/b192.html" TargetMode="External"/><Relationship Id="rId9" Type="http://schemas.openxmlformats.org/officeDocument/2006/relationships/hyperlink" Target="http://www.wisdoms.ru/avt/b191.html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9/95/%D0%91%D0%BE%D0%B3%D0%B0%D1%82%D1%8B%D1%80%D1%8C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424863" cy="6500834"/>
          </a:xfrm>
          <a:prstGeom prst="rect">
            <a:avLst/>
          </a:prstGeom>
          <a:noFill/>
        </p:spPr>
        <p:txBody>
          <a:bodyPr wrap="none" fromWordArt="1">
            <a:prstTxWarp prst="textDeflateInflate">
              <a:avLst>
                <a:gd name="adj" fmla="val 28028"/>
              </a:avLst>
            </a:prstTxWarp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>
              <a:defRPr/>
            </a:pP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4D0808"/>
                    </a:gs>
                    <a:gs pos="15000">
                      <a:srgbClr val="FF0300"/>
                    </a:gs>
                    <a:gs pos="27500">
                      <a:srgbClr val="FF7A00"/>
                    </a:gs>
                    <a:gs pos="50000">
                      <a:srgbClr val="FFF200"/>
                    </a:gs>
                    <a:gs pos="72500">
                      <a:srgbClr val="FF7A00"/>
                    </a:gs>
                    <a:gs pos="85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образцы нравственности в</a:t>
            </a:r>
          </a:p>
          <a:p>
            <a:pPr algn="ctr">
              <a:defRPr/>
            </a:pP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4D0808"/>
                    </a:gs>
                    <a:gs pos="15000">
                      <a:srgbClr val="FF0300"/>
                    </a:gs>
                    <a:gs pos="27500">
                      <a:srgbClr val="FF7A00"/>
                    </a:gs>
                    <a:gs pos="50000">
                      <a:srgbClr val="FFF200"/>
                    </a:gs>
                    <a:gs pos="72500">
                      <a:srgbClr val="FF7A00"/>
                    </a:gs>
                    <a:gs pos="85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Культуре отечества</a:t>
            </a:r>
          </a:p>
          <a:p>
            <a:pPr algn="ctr">
              <a:defRPr/>
            </a:pP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4D0808"/>
                    </a:gs>
                    <a:gs pos="15000">
                      <a:srgbClr val="FF0300"/>
                    </a:gs>
                    <a:gs pos="27500">
                      <a:srgbClr val="FF7A00"/>
                    </a:gs>
                    <a:gs pos="50000">
                      <a:srgbClr val="FFF200"/>
                    </a:gs>
                    <a:gs pos="72500">
                      <a:srgbClr val="FF7A00"/>
                    </a:gs>
                    <a:gs pos="85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МБОУ «СОШ №9»</a:t>
            </a:r>
          </a:p>
          <a:p>
            <a:pPr algn="ctr">
              <a:defRPr/>
            </a:pP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4D0808"/>
                    </a:gs>
                    <a:gs pos="15000">
                      <a:srgbClr val="FF0300"/>
                    </a:gs>
                    <a:gs pos="27500">
                      <a:srgbClr val="FF7A00"/>
                    </a:gs>
                    <a:gs pos="50000">
                      <a:srgbClr val="FFF200"/>
                    </a:gs>
                    <a:gs pos="72500">
                      <a:srgbClr val="FF7A00"/>
                    </a:gs>
                    <a:gs pos="85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г. Алексин</a:t>
            </a:r>
          </a:p>
          <a:p>
            <a:pPr algn="ctr">
              <a:defRPr/>
            </a:pP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4D0808"/>
                    </a:gs>
                    <a:gs pos="15000">
                      <a:srgbClr val="FF0300"/>
                    </a:gs>
                    <a:gs pos="27500">
                      <a:srgbClr val="FF7A00"/>
                    </a:gs>
                    <a:gs pos="50000">
                      <a:srgbClr val="FFF200"/>
                    </a:gs>
                    <a:gs pos="72500">
                      <a:srgbClr val="FF7A00"/>
                    </a:gs>
                    <a:gs pos="85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2012г.</a:t>
            </a:r>
          </a:p>
          <a:p>
            <a:pPr algn="ctr">
              <a:defRPr/>
            </a:pPr>
            <a:endParaRPr lang="ru-RU" sz="3600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4D0808"/>
                  </a:gs>
                  <a:gs pos="15000">
                    <a:srgbClr val="FF0300"/>
                  </a:gs>
                  <a:gs pos="27500">
                    <a:srgbClr val="FF7A00"/>
                  </a:gs>
                  <a:gs pos="50000">
                    <a:srgbClr val="FFF200"/>
                  </a:gs>
                  <a:gs pos="72500">
                    <a:srgbClr val="FF7A00"/>
                  </a:gs>
                  <a:gs pos="85000">
                    <a:srgbClr val="FF0300"/>
                  </a:gs>
                  <a:gs pos="100000">
                    <a:srgbClr val="4D0808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Семья\Downloads\ярослав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57166"/>
            <a:ext cx="4143404" cy="5929354"/>
          </a:xfrm>
          <a:prstGeom prst="rect">
            <a:avLst/>
          </a:prstGeom>
          <a:noFill/>
        </p:spPr>
      </p:pic>
      <p:pic>
        <p:nvPicPr>
          <p:cNvPr id="5123" name="Picture 3" descr="C:\Users\Семья\Downloads\князь игор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66"/>
            <a:ext cx="4429156" cy="585789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357290" y="4857760"/>
            <a:ext cx="641283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Князь Игорь и Ярославна</a:t>
            </a:r>
            <a:endParaRPr lang="ru-RU" sz="5400" b="1" i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380px-die_drei_bogaty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00174"/>
            <a:ext cx="6929461" cy="45948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34" y="142852"/>
            <a:ext cx="81439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Bef>
                <a:spcPts val="0"/>
              </a:spcBef>
              <a:buFontTx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Самые известные былинные богатыри: </a:t>
            </a:r>
          </a:p>
          <a:p>
            <a:pPr algn="ctr" eaLnBrk="1" hangingPunct="1">
              <a:spcBef>
                <a:spcPts val="0"/>
              </a:spcBef>
              <a:buFontTx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ambria" pitchFamily="18" charset="0"/>
              </a:rPr>
              <a:t>Илья Муромец, Алеша Попович, </a:t>
            </a:r>
          </a:p>
          <a:p>
            <a:pPr algn="ctr" eaLnBrk="1" hangingPunct="1">
              <a:spcBef>
                <a:spcPts val="0"/>
              </a:spcBef>
              <a:buFontTx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ambria" pitchFamily="18" charset="0"/>
              </a:rPr>
              <a:t>Добрыня Никитич.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6143644"/>
            <a:ext cx="52149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ambria" pitchFamily="18" charset="0"/>
              </a:rPr>
              <a:t>В.М.Васнецова «Богатыри».</a:t>
            </a:r>
            <a:endParaRPr lang="ru-RU" sz="28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Файл:Микула Селянинович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214313"/>
            <a:ext cx="4257675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Rectangle 6"/>
          <p:cNvSpPr>
            <a:spLocks noChangeArrowheads="1"/>
          </p:cNvSpPr>
          <p:nvPr/>
        </p:nvSpPr>
        <p:spPr bwMode="auto">
          <a:xfrm>
            <a:off x="5357813" y="6000750"/>
            <a:ext cx="35607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Cambria" pitchFamily="18" charset="0"/>
              </a:rPr>
              <a:t>Андрей Рябушкин </a:t>
            </a:r>
          </a:p>
          <a:p>
            <a:r>
              <a:rPr lang="ru-RU">
                <a:latin typeface="Cambria" pitchFamily="18" charset="0"/>
              </a:rPr>
              <a:t>«Микула Селянинович», 1895г. </a:t>
            </a: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214313" y="0"/>
            <a:ext cx="4500562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400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МИКУЛА СЕЛЯНИНОВИЧ</a:t>
            </a:r>
            <a:r>
              <a:rPr lang="ru-RU" sz="4000">
                <a:latin typeface="Cambria" pitchFamily="18" charset="0"/>
              </a:rPr>
              <a:t> </a:t>
            </a:r>
          </a:p>
          <a:p>
            <a:pPr>
              <a:defRPr/>
            </a:pPr>
            <a:endParaRPr lang="ru-RU"/>
          </a:p>
          <a:p>
            <a:pPr>
              <a:defRPr/>
            </a:pPr>
            <a:r>
              <a:rPr lang="ru-RU">
                <a:latin typeface="Cambria" pitchFamily="18" charset="0"/>
              </a:rPr>
              <a:t>Он представитель земледельческого быта, обладающий не количественной, как Святогор, а качественной силой, которую можно назвать выносливостью. </a:t>
            </a:r>
          </a:p>
          <a:p>
            <a:pPr algn="ctr">
              <a:defRPr/>
            </a:pPr>
            <a:endParaRPr lang="ru-RU" i="1">
              <a:latin typeface="Cambria" pitchFamily="18" charset="0"/>
              <a:ea typeface="Times New Roman" pitchFamily="18" charset="0"/>
              <a:cs typeface="Arial" charset="0"/>
            </a:endParaRPr>
          </a:p>
          <a:p>
            <a:pPr algn="ctr">
              <a:defRPr/>
            </a:pPr>
            <a:r>
              <a:rPr lang="ru-RU" i="1">
                <a:latin typeface="Cambria" pitchFamily="18" charset="0"/>
                <a:ea typeface="Times New Roman" pitchFamily="18" charset="0"/>
                <a:cs typeface="Arial" charset="0"/>
              </a:rPr>
              <a:t>Былина о нём так говорит:</a:t>
            </a:r>
            <a:endParaRPr lang="ru-RU" i="1">
              <a:latin typeface="Cambria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>
                <a:latin typeface="Cambria" pitchFamily="18" charset="0"/>
                <a:cs typeface="Times New Roman" pitchFamily="18" charset="0"/>
              </a:rPr>
              <a:t>Он одной рукой камень вывернет,</a:t>
            </a:r>
            <a:br>
              <a:rPr lang="ru-RU">
                <a:latin typeface="Cambria" pitchFamily="18" charset="0"/>
                <a:cs typeface="Times New Roman" pitchFamily="18" charset="0"/>
              </a:rPr>
            </a:br>
            <a:r>
              <a:rPr lang="ru-RU">
                <a:latin typeface="Cambria" pitchFamily="18" charset="0"/>
                <a:cs typeface="Times New Roman" pitchFamily="18" charset="0"/>
              </a:rPr>
              <a:t>А двумя – то руками быка свалит,</a:t>
            </a:r>
            <a:br>
              <a:rPr lang="ru-RU">
                <a:latin typeface="Cambria" pitchFamily="18" charset="0"/>
                <a:cs typeface="Times New Roman" pitchFamily="18" charset="0"/>
              </a:rPr>
            </a:br>
            <a:r>
              <a:rPr lang="ru-RU">
                <a:latin typeface="Cambria" pitchFamily="18" charset="0"/>
                <a:cs typeface="Times New Roman" pitchFamily="18" charset="0"/>
              </a:rPr>
              <a:t>Зовут его Микула Селянинович.</a:t>
            </a:r>
          </a:p>
          <a:p>
            <a:pPr>
              <a:defRPr/>
            </a:pPr>
            <a:endParaRPr lang="ru-RU">
              <a:latin typeface="Cambria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>
                <a:latin typeface="Cambria" pitchFamily="18" charset="0"/>
                <a:cs typeface="Times New Roman" pitchFamily="18" charset="0"/>
              </a:rPr>
              <a:t>Микула Селянинович помогал защищать свою землю от врагов, но труд свой земледельческий не бросал. Он говорил: «Кто ж тогда Русь кормить будет?»</a:t>
            </a:r>
          </a:p>
          <a:p>
            <a:pPr algn="ctr">
              <a:defRPr/>
            </a:pPr>
            <a:endParaRPr lang="ru-RU"/>
          </a:p>
          <a:p>
            <a:pPr lvl="1" algn="ctr">
              <a:defRPr/>
            </a:pPr>
            <a:r>
              <a:rPr lang="ru-RU">
                <a:latin typeface="Cambria" pitchFamily="18" charset="0"/>
              </a:rPr>
              <a:t>Встречается в 2-х былинах: о Святогоре и о Вольге Святославиче. </a:t>
            </a:r>
          </a:p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5" descr="b7778b1627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8913"/>
            <a:ext cx="4429125" cy="586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214313" y="6108700"/>
            <a:ext cx="3960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mbria" pitchFamily="18" charset="0"/>
              </a:rPr>
              <a:t>Георгий Юдин </a:t>
            </a:r>
          </a:p>
          <a:p>
            <a:pPr algn="ctr"/>
            <a:r>
              <a:rPr lang="ru-RU">
                <a:latin typeface="Cambria" pitchFamily="18" charset="0"/>
              </a:rPr>
              <a:t>Микула Селянинович и Святогор. </a:t>
            </a:r>
          </a:p>
        </p:txBody>
      </p:sp>
      <p:pic>
        <p:nvPicPr>
          <p:cNvPr id="30728" name="Picture 8" descr="0_e57a_79642570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188913"/>
            <a:ext cx="4105275" cy="5903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9" name="Text Box 9"/>
          <p:cNvSpPr txBox="1">
            <a:spLocks noChangeArrowheads="1"/>
          </p:cNvSpPr>
          <p:nvPr/>
        </p:nvSpPr>
        <p:spPr bwMode="auto">
          <a:xfrm>
            <a:off x="4357688" y="6092825"/>
            <a:ext cx="47863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mbria" pitchFamily="18" charset="0"/>
              </a:rPr>
              <a:t>Константин Васильев</a:t>
            </a:r>
          </a:p>
          <a:p>
            <a:pPr algn="ctr"/>
            <a:r>
              <a:rPr lang="ru-RU">
                <a:latin typeface="Cambria" pitchFamily="18" charset="0"/>
              </a:rPr>
              <a:t>«Встреча Вольги и Микулы Селяниновича»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Файл:Волга Всеславьевич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14313"/>
            <a:ext cx="4276725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291" name="Rectangle 6"/>
          <p:cNvSpPr>
            <a:spLocks noChangeArrowheads="1"/>
          </p:cNvSpPr>
          <p:nvPr/>
        </p:nvSpPr>
        <p:spPr bwMode="auto">
          <a:xfrm>
            <a:off x="4360863" y="5934075"/>
            <a:ext cx="47831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>
                <a:latin typeface="Cambria" pitchFamily="18" charset="0"/>
              </a:rPr>
              <a:t>Андрей Рябушкин </a:t>
            </a:r>
          </a:p>
          <a:p>
            <a:pPr algn="ctr"/>
            <a:r>
              <a:rPr lang="ru-RU">
                <a:latin typeface="Cambria" pitchFamily="18" charset="0"/>
              </a:rPr>
              <a:t>«Волга Всеславьевич или Волх Всеславич », </a:t>
            </a:r>
          </a:p>
          <a:p>
            <a:pPr algn="ctr"/>
            <a:r>
              <a:rPr lang="ru-RU">
                <a:latin typeface="Cambria" pitchFamily="18" charset="0"/>
              </a:rPr>
              <a:t>1895 г. </a:t>
            </a:r>
          </a:p>
        </p:txBody>
      </p:sp>
      <p:sp>
        <p:nvSpPr>
          <p:cNvPr id="12292" name="Rectangle 7"/>
          <p:cNvSpPr>
            <a:spLocks noChangeArrowheads="1"/>
          </p:cNvSpPr>
          <p:nvPr/>
        </p:nvSpPr>
        <p:spPr bwMode="auto">
          <a:xfrm>
            <a:off x="357188" y="1857375"/>
            <a:ext cx="40354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latin typeface="Cambria" pitchFamily="18" charset="0"/>
              </a:rPr>
              <a:t>Основные былины о Вольге рассказывают о его чудесном рождении от змея, походе в Индию и противоборстве с Микулой Селяниновичем. </a:t>
            </a:r>
          </a:p>
          <a:p>
            <a:r>
              <a:rPr lang="ru-RU">
                <a:latin typeface="Cambria" pitchFamily="18" charset="0"/>
              </a:rPr>
              <a:t>Вольга Святославович, оборотень и охотник, относится к числу самых древнейших богатырей.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750" y="285750"/>
            <a:ext cx="4357688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ВОЛЬГА 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ВСЕСЛАВЬЕВИЧ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5" descr="500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85728"/>
            <a:ext cx="8106972" cy="4810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5" name="Text Box 6"/>
          <p:cNvSpPr txBox="1">
            <a:spLocks noChangeArrowheads="1"/>
          </p:cNvSpPr>
          <p:nvPr/>
        </p:nvSpPr>
        <p:spPr bwMode="auto">
          <a:xfrm>
            <a:off x="2143125" y="5429250"/>
            <a:ext cx="5616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Cambria" pitchFamily="18" charset="0"/>
              </a:rPr>
              <a:t>Константин Васильев «Вольга Святославович»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ChangeArrowheads="1"/>
          </p:cNvSpPr>
          <p:nvPr/>
        </p:nvSpPr>
        <p:spPr bwMode="auto">
          <a:xfrm>
            <a:off x="285750" y="928688"/>
            <a:ext cx="4714875" cy="409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latin typeface="Cambria" pitchFamily="18" charset="0"/>
              </a:rPr>
              <a:t>- представитель всех русских богатырей и в глазах народа является представителем крестьянского сословия.</a:t>
            </a:r>
          </a:p>
          <a:p>
            <a:r>
              <a:rPr lang="ru-RU" sz="2000">
                <a:latin typeface="Cambria" pitchFamily="18" charset="0"/>
              </a:rPr>
              <a:t> Илья отличается огромной силой, которой не обладают другие младшие богатыри, но сила эта не количественна, а качественна, причём силу физическую сопровождает нравственная: спокойствие, стойкость, простота, отеческая заботливость, сдержанность, благодушие, скромность, независимость характера.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2938" y="214313"/>
            <a:ext cx="42862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ИЛЬЯ МУРОМЕЦ</a:t>
            </a:r>
          </a:p>
        </p:txBody>
      </p:sp>
      <p:pic>
        <p:nvPicPr>
          <p:cNvPr id="6" name="Рисунок 5" descr="img3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4929190" y="214290"/>
            <a:ext cx="4006113" cy="5500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5" name="TextBox 7"/>
          <p:cNvSpPr txBox="1">
            <a:spLocks noChangeArrowheads="1"/>
          </p:cNvSpPr>
          <p:nvPr/>
        </p:nvSpPr>
        <p:spPr bwMode="auto">
          <a:xfrm>
            <a:off x="4143375" y="5715000"/>
            <a:ext cx="5000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mbria" pitchFamily="18" charset="0"/>
              </a:rPr>
              <a:t>Н.Каразин</a:t>
            </a:r>
          </a:p>
          <a:p>
            <a:pPr algn="ctr"/>
            <a:r>
              <a:rPr lang="ru-RU">
                <a:latin typeface="Cambria" pitchFamily="18" charset="0"/>
              </a:rPr>
              <a:t> Иллюстрация к былине «Илья Муромец»</a:t>
            </a:r>
          </a:p>
          <a:p>
            <a:pPr algn="ctr"/>
            <a:r>
              <a:rPr lang="ru-RU">
                <a:latin typeface="Cambria" pitchFamily="18" charset="0"/>
              </a:rPr>
              <a:t>Илья просит благословение у родителей на службу князю Владимирую.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3" name="Picture 7" descr="Muromets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63" y="214313"/>
            <a:ext cx="4324350" cy="586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483" name="Text Box 8"/>
          <p:cNvSpPr txBox="1">
            <a:spLocks noChangeArrowheads="1"/>
          </p:cNvSpPr>
          <p:nvPr/>
        </p:nvSpPr>
        <p:spPr bwMode="auto">
          <a:xfrm>
            <a:off x="1928813" y="6286500"/>
            <a:ext cx="5040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Cambria" pitchFamily="18" charset="0"/>
              </a:rPr>
              <a:t>Памятник Илье Муромцу в Муроме.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Файл:Алеша Попович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14313"/>
            <a:ext cx="43053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07" name="Rectangle 6"/>
          <p:cNvSpPr>
            <a:spLocks noChangeArrowheads="1"/>
          </p:cNvSpPr>
          <p:nvPr/>
        </p:nvSpPr>
        <p:spPr bwMode="auto">
          <a:xfrm>
            <a:off x="5357813" y="6000750"/>
            <a:ext cx="29019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Cambria" pitchFamily="18" charset="0"/>
              </a:rPr>
              <a:t>Андрей Рябушкин </a:t>
            </a:r>
          </a:p>
          <a:p>
            <a:r>
              <a:rPr lang="ru-RU">
                <a:latin typeface="Cambria" pitchFamily="18" charset="0"/>
              </a:rPr>
              <a:t>«Алёша Попович», 1895 г. </a:t>
            </a:r>
          </a:p>
        </p:txBody>
      </p:sp>
      <p:sp>
        <p:nvSpPr>
          <p:cNvPr id="21508" name="Text Box 7"/>
          <p:cNvSpPr txBox="1">
            <a:spLocks noChangeArrowheads="1"/>
          </p:cNvSpPr>
          <p:nvPr/>
        </p:nvSpPr>
        <p:spPr bwMode="auto">
          <a:xfrm>
            <a:off x="285750" y="1143000"/>
            <a:ext cx="4286250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ambria" pitchFamily="18" charset="0"/>
              </a:rPr>
              <a:t>Алёша Попович тесно связан с Ильёй Муромцем и с Добрыней Никитычем: он находится в постоянных отношениях с ними. Кроме того, между Алёшей и Добрыней существует поражающее сходство не в характерах, а в приключениях и некоторых других обстоятельствах их жизни; именно, былины о змееборстве Добрыни и Алёши почти совершенно сходны друг с другом. </a:t>
            </a:r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14313" y="428625"/>
            <a:ext cx="45720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АЛЁША ПОПОВИЧ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43000"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Файл:Zmei Gorinich (colour fixed)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214313"/>
            <a:ext cx="4095750" cy="5705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5" name="Text Box 8"/>
          <p:cNvSpPr txBox="1">
            <a:spLocks noChangeArrowheads="1"/>
          </p:cNvSpPr>
          <p:nvPr/>
        </p:nvSpPr>
        <p:spPr bwMode="auto">
          <a:xfrm>
            <a:off x="3598863" y="6000750"/>
            <a:ext cx="55451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mbria" pitchFamily="18" charset="0"/>
              </a:rPr>
              <a:t>Виктор Васнецов </a:t>
            </a:r>
          </a:p>
          <a:p>
            <a:pPr algn="ctr"/>
            <a:r>
              <a:rPr lang="ru-RU">
                <a:latin typeface="Cambria" pitchFamily="18" charset="0"/>
              </a:rPr>
              <a:t>« Бой Добрыни Никитича с семиглавым Змеем Горынычем» 1913—1918 г.</a:t>
            </a:r>
          </a:p>
        </p:txBody>
      </p:sp>
      <p:sp>
        <p:nvSpPr>
          <p:cNvPr id="23556" name="Text Box 9"/>
          <p:cNvSpPr txBox="1">
            <a:spLocks noChangeArrowheads="1"/>
          </p:cNvSpPr>
          <p:nvPr/>
        </p:nvSpPr>
        <p:spPr bwMode="auto">
          <a:xfrm>
            <a:off x="785813" y="1643063"/>
            <a:ext cx="3786187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ambria" pitchFamily="18" charset="0"/>
              </a:rPr>
              <a:t>- он стрелец и боец отличный, на речах разумен, в жизни был тихий и спокойный.</a:t>
            </a:r>
          </a:p>
          <a:p>
            <a:pPr>
              <a:spcBef>
                <a:spcPct val="50000"/>
              </a:spcBef>
            </a:pPr>
            <a:r>
              <a:rPr lang="ru-RU" sz="2000">
                <a:latin typeface="Cambria" pitchFamily="18" charset="0"/>
              </a:rPr>
              <a:t>Добрыню Никитича уже давно многие сопоставляли с летописным Добрыней, дядей Владимира, и считали его представителем высшего русского общества, типом князя-дружинника. 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357313" y="285750"/>
            <a:ext cx="2928937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ДОБРЫНЯ </a:t>
            </a:r>
          </a:p>
          <a:p>
            <a:pPr>
              <a:defRPr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НИКИТИЧ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38" cy="1539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r>
              <a:rPr lang="ru-RU" dirty="0" smtClean="0"/>
              <a:t>О </a:t>
            </a:r>
            <a:r>
              <a:rPr lang="ru-RU" sz="1800" dirty="0" smtClean="0"/>
              <a:t>времена! О нравы!</a:t>
            </a:r>
          </a:p>
          <a:p>
            <a:pPr>
              <a:buNone/>
            </a:pPr>
            <a:r>
              <a:rPr lang="ru-RU" sz="1800" u="sng" dirty="0" smtClean="0">
                <a:hlinkClick r:id="rId2"/>
              </a:rPr>
              <a:t>Цицерон</a:t>
            </a:r>
            <a:endParaRPr lang="ru-RU" sz="1800" dirty="0" smtClean="0"/>
          </a:p>
          <a:p>
            <a:r>
              <a:rPr lang="ru-RU" sz="1800" dirty="0" smtClean="0"/>
              <a:t>Серебро дешевле золота, золото — нравственных достоинств.</a:t>
            </a:r>
          </a:p>
          <a:p>
            <a:pPr>
              <a:buNone/>
            </a:pPr>
            <a:r>
              <a:rPr lang="ru-RU" sz="1800" u="sng" dirty="0" smtClean="0">
                <a:hlinkClick r:id="rId3"/>
              </a:rPr>
              <a:t>Гораций</a:t>
            </a:r>
            <a:endParaRPr lang="ru-RU" sz="1800" dirty="0" smtClean="0"/>
          </a:p>
          <a:p>
            <a:r>
              <a:rPr lang="ru-RU" sz="1800" dirty="0" smtClean="0"/>
              <a:t>Нравы говорящего убеждают больше, чем его речи.</a:t>
            </a:r>
          </a:p>
          <a:p>
            <a:pPr>
              <a:buNone/>
            </a:pPr>
            <a:r>
              <a:rPr lang="ru-RU" sz="1800" u="sng" dirty="0" err="1" smtClean="0">
                <a:hlinkClick r:id="rId4"/>
              </a:rPr>
              <a:t>Публий</a:t>
            </a:r>
            <a:endParaRPr lang="ru-RU" sz="1800" dirty="0" smtClean="0"/>
          </a:p>
          <a:p>
            <a:r>
              <a:rPr lang="ru-RU" sz="1800" dirty="0" smtClean="0"/>
              <a:t>Искусства смягчают нравы.</a:t>
            </a:r>
          </a:p>
          <a:p>
            <a:pPr>
              <a:buNone/>
            </a:pPr>
            <a:r>
              <a:rPr lang="ru-RU" sz="1800" u="sng" dirty="0" smtClean="0">
                <a:hlinkClick r:id="rId5"/>
              </a:rPr>
              <a:t>Овидий</a:t>
            </a:r>
            <a:endParaRPr lang="ru-RU" sz="1800" dirty="0" smtClean="0"/>
          </a:p>
          <a:p>
            <a:r>
              <a:rPr lang="ru-RU" sz="1800" dirty="0" smtClean="0"/>
              <a:t>Не на то надо смотреть, где человек родился, а каковы его нравы, не в какой земле, а по каким принципам решил он прожить свою жизнь.</a:t>
            </a:r>
          </a:p>
          <a:p>
            <a:pPr>
              <a:buNone/>
            </a:pPr>
            <a:r>
              <a:rPr lang="ru-RU" sz="1800" u="sng" dirty="0" err="1" smtClean="0">
                <a:hlinkClick r:id="rId6"/>
              </a:rPr>
              <a:t>Апулей</a:t>
            </a:r>
            <a:endParaRPr lang="ru-RU" sz="1800" dirty="0" smtClean="0"/>
          </a:p>
          <a:p>
            <a:r>
              <a:rPr lang="ru-RU" sz="1800" dirty="0" smtClean="0"/>
              <a:t>Нравственность — это цветение </a:t>
            </a:r>
            <a:r>
              <a:rPr lang="ru-RU" sz="1800" b="1" u="sng" dirty="0" smtClean="0">
                <a:hlinkClick r:id="rId7"/>
              </a:rPr>
              <a:t>истин</a:t>
            </a:r>
            <a:r>
              <a:rPr lang="ru-RU" sz="1800" dirty="0" smtClean="0"/>
              <a:t>.</a:t>
            </a:r>
          </a:p>
          <a:p>
            <a:pPr>
              <a:buNone/>
            </a:pPr>
            <a:r>
              <a:rPr lang="ru-RU" sz="1800" u="sng" dirty="0" smtClean="0">
                <a:hlinkClick r:id="rId8"/>
              </a:rPr>
              <a:t>Гюго В.</a:t>
            </a:r>
            <a:endParaRPr lang="ru-RU" sz="1800" dirty="0" smtClean="0"/>
          </a:p>
          <a:p>
            <a:r>
              <a:rPr lang="ru-RU" sz="1800" dirty="0" smtClean="0"/>
              <a:t>Нравственность есть отношение силы разума к силе чувства. Чем сильнее чувство и чем ближе к нему разум, тем больше человек в его человеческом деле. Есть чувства, восполняющие и затемняющие разум, и есть разум, охлаждающий движение чувств.</a:t>
            </a:r>
          </a:p>
          <a:p>
            <a:pPr>
              <a:buNone/>
            </a:pPr>
            <a:r>
              <a:rPr lang="ru-RU" sz="1800" u="sng" dirty="0" smtClean="0">
                <a:hlinkClick r:id="rId9"/>
              </a:rPr>
              <a:t>Пришвин М. М.</a:t>
            </a:r>
            <a:endParaRPr lang="ru-RU" sz="1800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Файл:Богатырь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928670"/>
            <a:ext cx="4641852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27" name="Text Box 6"/>
          <p:cNvSpPr txBox="1">
            <a:spLocks noChangeArrowheads="1"/>
          </p:cNvSpPr>
          <p:nvPr/>
        </p:nvSpPr>
        <p:spPr bwMode="auto">
          <a:xfrm>
            <a:off x="4572000" y="6021388"/>
            <a:ext cx="41005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Cambria" pitchFamily="18" charset="0"/>
              </a:rPr>
              <a:t>Виктор Васнецов «Богатырь» 1878. </a:t>
            </a:r>
          </a:p>
        </p:txBody>
      </p:sp>
      <p:sp>
        <p:nvSpPr>
          <p:cNvPr id="26628" name="TextBox 6"/>
          <p:cNvSpPr txBox="1">
            <a:spLocks noChangeArrowheads="1"/>
          </p:cNvSpPr>
          <p:nvPr/>
        </p:nvSpPr>
        <p:spPr bwMode="auto">
          <a:xfrm>
            <a:off x="214313" y="1285875"/>
            <a:ext cx="4286250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>
                <a:latin typeface="Cambria" pitchFamily="18" charset="0"/>
                <a:ea typeface="Times New Roman" pitchFamily="18" charset="0"/>
                <a:cs typeface="Arial" charset="0"/>
              </a:rPr>
              <a:t>– Защищать свою Родину, беречь её.  -   </a:t>
            </a:r>
          </a:p>
          <a:p>
            <a:pPr eaLnBrk="0" hangingPunct="0"/>
            <a:r>
              <a:rPr lang="ru-RU" sz="2400">
                <a:latin typeface="Cambria" pitchFamily="18" charset="0"/>
                <a:ea typeface="Times New Roman" pitchFamily="18" charset="0"/>
                <a:cs typeface="Arial" charset="0"/>
              </a:rPr>
              <a:t>- Защищать слабых, бедных, стариков и детей.</a:t>
            </a:r>
          </a:p>
          <a:p>
            <a:pPr eaLnBrk="0" hangingPunct="0"/>
            <a:r>
              <a:rPr lang="ru-RU" sz="2400">
                <a:latin typeface="Cambria" pitchFamily="18" charset="0"/>
                <a:ea typeface="Times New Roman" pitchFamily="18" charset="0"/>
                <a:cs typeface="Arial" charset="0"/>
              </a:rPr>
              <a:t>- Быть сильными, храбрыми, мужественными, отважными. </a:t>
            </a:r>
          </a:p>
          <a:p>
            <a:pPr eaLnBrk="0" hangingPunct="0"/>
            <a:r>
              <a:rPr lang="ru-RU" sz="2400">
                <a:latin typeface="Cambria" pitchFamily="18" charset="0"/>
                <a:ea typeface="Times New Roman" pitchFamily="18" charset="0"/>
                <a:cs typeface="Arial" charset="0"/>
              </a:rPr>
              <a:t>- Любить свою родную землю, свой народ, свою страну и Родину.</a:t>
            </a:r>
          </a:p>
          <a:p>
            <a:endParaRPr lang="ru-RU">
              <a:ea typeface="Times New Roman" pitchFamily="18" charset="0"/>
              <a:cs typeface="Arial" charset="0"/>
            </a:endParaRPr>
          </a:p>
        </p:txBody>
      </p:sp>
      <p:sp>
        <p:nvSpPr>
          <p:cNvPr id="26629" name="TextBox 7"/>
          <p:cNvSpPr txBox="1">
            <a:spLocks noChangeArrowheads="1"/>
          </p:cNvSpPr>
          <p:nvPr/>
        </p:nvSpPr>
        <p:spPr bwMode="auto">
          <a:xfrm>
            <a:off x="642938" y="285750"/>
            <a:ext cx="8143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Monotype Corsiva" pitchFamily="66" charset="0"/>
                <a:ea typeface="Times New Roman" pitchFamily="18" charset="0"/>
                <a:cs typeface="Arial" charset="0"/>
              </a:rPr>
              <a:t>Завет  богатырей к нам, своим потомкам:</a:t>
            </a:r>
          </a:p>
          <a:p>
            <a:endParaRPr lang="ru-RU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8"/>
          <p:cNvSpPr>
            <a:spLocks noChangeArrowheads="1"/>
          </p:cNvSpPr>
          <p:nvPr/>
        </p:nvSpPr>
        <p:spPr bwMode="auto">
          <a:xfrm>
            <a:off x="214312" y="214313"/>
            <a:ext cx="8429653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800" b="1" dirty="0" smtClean="0"/>
              <a:t>Нравственные (моральные) ценности — это то, что еще древние греки именовали «этическими добродетелями». Античные мудрецы главными из этих добродетелей считали благоразумие, доброжелательность, мужество, справедливость. В иудаизме, христианстве, исламе высшие нравственные ценности связываются с верой в Бога и ревностном почитании его. В качестве нравственных ценностей у всех народов почитаются честность, верность, уважение к старшим, трудолюбие, патриотизм. </a:t>
            </a:r>
          </a:p>
          <a:p>
            <a:pPr eaLnBrk="0" hangingPunct="0"/>
            <a:r>
              <a:rPr lang="ru-RU" sz="2800" dirty="0" smtClean="0">
                <a:latin typeface="Monotype Corsiva" pitchFamily="66" charset="0"/>
                <a:ea typeface="Times New Roman" pitchFamily="18" charset="0"/>
                <a:cs typeface="Arial" charset="0"/>
              </a:rPr>
              <a:t/>
            </a:r>
            <a:br>
              <a:rPr lang="ru-RU" sz="2800" dirty="0" smtClean="0">
                <a:latin typeface="Monotype Corsiva" pitchFamily="66" charset="0"/>
                <a:ea typeface="Times New Roman" pitchFamily="18" charset="0"/>
                <a:cs typeface="Arial" charset="0"/>
              </a:rPr>
            </a:br>
            <a:endParaRPr lang="ru-RU" sz="2800" b="1" dirty="0">
              <a:latin typeface="Monotype Corsiva" pitchFamily="66" charset="0"/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86700" cy="2254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endParaRPr lang="ru-RU" b="1" dirty="0" smtClean="0"/>
          </a:p>
          <a:p>
            <a:endParaRPr lang="ru-RU" b="1" dirty="0" smtClean="0"/>
          </a:p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     Нравственность</a:t>
            </a:r>
            <a:r>
              <a:rPr lang="ru-RU" b="1" dirty="0" smtClean="0"/>
              <a:t> 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-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внутренние, духовные качества, которыми руководствуется человек, этические нормы; правила поведения, определяемые этими качествами. </a:t>
            </a:r>
            <a:endParaRPr lang="ru-RU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85800" y="214290"/>
            <a:ext cx="6672282" cy="4286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14290"/>
            <a:ext cx="8286808" cy="6357982"/>
          </a:xfrm>
        </p:spPr>
        <p:txBody>
          <a:bodyPr/>
          <a:lstStyle/>
          <a:p>
            <a:endParaRPr lang="ru-RU" dirty="0" smtClean="0"/>
          </a:p>
          <a:p>
            <a:r>
              <a:rPr lang="ru-RU" i="1" dirty="0" smtClean="0">
                <a:solidFill>
                  <a:srgbClr val="FF0000"/>
                </a:solidFill>
              </a:rPr>
              <a:t>Восстанови пословицы, объясни одну из них, назови свою пословицу о добре. </a:t>
            </a:r>
          </a:p>
          <a:p>
            <a:pPr lvl="0"/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Добрые дела, …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Изменить мир не так уж сложно, … 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Добро не лихо - …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Доброе дело …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Доброе слово лучше …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Доброму человеку и …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solidFill>
                  <a:srgbClr val="002060"/>
                </a:solidFill>
              </a:rPr>
              <a:t>Добрые дела, дороже денег.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Изменить мир не так уж сложно, начни с себя.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 Добро не лихо - бродит тихо.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Доброе дело два века живёт.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Доброе слово лучше мягкого пирога.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Доброму человеку и чужая болезнь к сердцу.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емья\Downloads\февро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7572427" cy="635798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6248" y="4214818"/>
            <a:ext cx="38576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Пётр и </a:t>
            </a:r>
            <a:r>
              <a:rPr lang="ru-RU" sz="4800" b="1" i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Феврония</a:t>
            </a:r>
            <a:r>
              <a:rPr lang="ru-RU" sz="48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Муромские</a:t>
            </a:r>
            <a:endParaRPr lang="ru-RU" sz="48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Семья\Downloads\марья морев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-285776"/>
            <a:ext cx="5286412" cy="7572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Семья\Downloads\василис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290"/>
            <a:ext cx="6286544" cy="621510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571501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Василиса Премудрая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286388"/>
            <a:ext cx="76517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Василиса Премудрая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Семья\Downloads\ele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42852"/>
            <a:ext cx="5715040" cy="6715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</TotalTime>
  <Words>633</Words>
  <Application>Microsoft Office PowerPoint</Application>
  <PresentationFormat>Экран (4:3)</PresentationFormat>
  <Paragraphs>94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Borisova</dc:creator>
  <cp:lastModifiedBy>Семья</cp:lastModifiedBy>
  <cp:revision>47</cp:revision>
  <dcterms:created xsi:type="dcterms:W3CDTF">2009-01-21T12:54:33Z</dcterms:created>
  <dcterms:modified xsi:type="dcterms:W3CDTF">2012-06-02T12:22:31Z</dcterms:modified>
</cp:coreProperties>
</file>