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4" r:id="rId2"/>
    <p:sldId id="257" r:id="rId3"/>
    <p:sldId id="267" r:id="rId4"/>
    <p:sldId id="265" r:id="rId5"/>
    <p:sldId id="258" r:id="rId6"/>
    <p:sldId id="259" r:id="rId7"/>
    <p:sldId id="261" r:id="rId8"/>
    <p:sldId id="262"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34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8227F2B-D390-4BCA-850C-B92BF7B80841}" type="datetimeFigureOut">
              <a:rPr lang="ru-RU" smtClean="0"/>
              <a:t>09.04.2013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93F5ADA-7F07-4253-9EB5-0B7235D9F5A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227F2B-D390-4BCA-850C-B92BF7B80841}" type="datetimeFigureOut">
              <a:rPr lang="ru-RU" smtClean="0"/>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3F5ADA-7F07-4253-9EB5-0B7235D9F5A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227F2B-D390-4BCA-850C-B92BF7B80841}" type="datetimeFigureOut">
              <a:rPr lang="ru-RU" smtClean="0"/>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3F5ADA-7F07-4253-9EB5-0B7235D9F5A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8227F2B-D390-4BCA-850C-B92BF7B80841}" type="datetimeFigureOut">
              <a:rPr lang="ru-RU" smtClean="0"/>
              <a:t>09.04.2013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693F5ADA-7F07-4253-9EB5-0B7235D9F5A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8227F2B-D390-4BCA-850C-B92BF7B80841}" type="datetimeFigureOut">
              <a:rPr lang="ru-RU" smtClean="0"/>
              <a:t>09.04.2013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693F5ADA-7F07-4253-9EB5-0B7235D9F5AB}"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8227F2B-D390-4BCA-850C-B92BF7B80841}" type="datetimeFigureOut">
              <a:rPr lang="ru-RU" smtClean="0"/>
              <a:t>09.04.2013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693F5ADA-7F07-4253-9EB5-0B7235D9F5A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8227F2B-D390-4BCA-850C-B92BF7B80841}" type="datetimeFigureOut">
              <a:rPr lang="ru-RU" smtClean="0"/>
              <a:t>09.04.2013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693F5ADA-7F07-4253-9EB5-0B7235D9F5A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8227F2B-D390-4BCA-850C-B92BF7B80841}" type="datetimeFigureOut">
              <a:rPr lang="ru-RU" smtClean="0"/>
              <a:t>09.04.2013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93F5ADA-7F07-4253-9EB5-0B7235D9F5A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8227F2B-D390-4BCA-850C-B92BF7B80841}" type="datetimeFigureOut">
              <a:rPr lang="ru-RU" smtClean="0"/>
              <a:t>09.04.2013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693F5ADA-7F07-4253-9EB5-0B7235D9F5A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8227F2B-D390-4BCA-850C-B92BF7B80841}" type="datetimeFigureOut">
              <a:rPr lang="ru-RU" smtClean="0"/>
              <a:t>09.04.2013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693F5ADA-7F07-4253-9EB5-0B7235D9F5A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8227F2B-D390-4BCA-850C-B92BF7B80841}" type="datetimeFigureOut">
              <a:rPr lang="ru-RU" smtClean="0"/>
              <a:t>09.04.2013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693F5ADA-7F07-4253-9EB5-0B7235D9F5A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8227F2B-D390-4BCA-850C-B92BF7B80841}" type="datetimeFigureOut">
              <a:rPr lang="ru-RU" smtClean="0"/>
              <a:t>09.04.2013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93F5ADA-7F07-4253-9EB5-0B7235D9F5AB}"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ru.wikipedia.org/wiki/ADSL#cite_note-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90948"/>
            <a:ext cx="8229600" cy="1399032"/>
          </a:xfrm>
        </p:spPr>
        <p:txBody>
          <a:bodyPr/>
          <a:lstStyle/>
          <a:p>
            <a:pPr algn="ctr"/>
            <a:r>
              <a:rPr lang="en-US" dirty="0" smtClean="0"/>
              <a:t>ADSL </a:t>
            </a:r>
            <a:r>
              <a:rPr lang="ru-RU" dirty="0" smtClean="0"/>
              <a:t>ПОДКЛЮЧЕНИЕ</a:t>
            </a:r>
            <a:endParaRPr lang="ru-RU" dirty="0"/>
          </a:p>
        </p:txBody>
      </p:sp>
      <p:pic>
        <p:nvPicPr>
          <p:cNvPr id="1026" name="Picture 2" descr="http://900igr.net/datai/informatika/Podkljuchenie-k-internetu/0003-004-Adsl-podkljuchenie-po-telefonnoj-lini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708920"/>
            <a:ext cx="4778896" cy="3329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749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51520" y="620688"/>
            <a:ext cx="8229600" cy="4536504"/>
          </a:xfrm>
        </p:spPr>
        <p:txBody>
          <a:bodyPr>
            <a:noAutofit/>
          </a:bodyPr>
          <a:lstStyle/>
          <a:p>
            <a:r>
              <a:rPr lang="ru-RU" sz="2000" b="1" dirty="0">
                <a:solidFill>
                  <a:schemeClr val="accent2">
                    <a:lumMod val="60000"/>
                    <a:lumOff val="40000"/>
                  </a:schemeClr>
                </a:solidFill>
                <a:effectLst/>
                <a:latin typeface="+mn-lt"/>
              </a:rPr>
              <a:t>ADSL</a:t>
            </a:r>
            <a:r>
              <a:rPr lang="ru-RU" sz="2000" dirty="0">
                <a:solidFill>
                  <a:schemeClr val="accent2">
                    <a:lumMod val="60000"/>
                    <a:lumOff val="40000"/>
                  </a:schemeClr>
                </a:solidFill>
                <a:effectLst/>
                <a:latin typeface="+mn-lt"/>
              </a:rPr>
              <a:t> (англ. </a:t>
            </a:r>
            <a:r>
              <a:rPr lang="ru-RU" sz="2000" i="1" dirty="0">
                <a:solidFill>
                  <a:schemeClr val="accent2">
                    <a:lumMod val="60000"/>
                    <a:lumOff val="40000"/>
                  </a:schemeClr>
                </a:solidFill>
                <a:effectLst/>
                <a:latin typeface="+mn-lt"/>
              </a:rPr>
              <a:t>Asymmetric Digital Subscriber Line</a:t>
            </a:r>
            <a:r>
              <a:rPr lang="ru-RU" sz="2000" dirty="0">
                <a:solidFill>
                  <a:schemeClr val="accent2">
                    <a:lumMod val="60000"/>
                    <a:lumOff val="40000"/>
                  </a:schemeClr>
                </a:solidFill>
                <a:effectLst/>
                <a:latin typeface="+mn-lt"/>
              </a:rPr>
              <a:t> — асимметричная цифровая абонентская линия) — модемная технология, в которой доступная полоса пропускания канала распределена между исходящим и входящим трафиком </a:t>
            </a:r>
            <a:r>
              <a:rPr lang="ru-RU" sz="2000" dirty="0" smtClean="0">
                <a:solidFill>
                  <a:schemeClr val="accent2">
                    <a:lumMod val="60000"/>
                    <a:lumOff val="40000"/>
                  </a:schemeClr>
                </a:solidFill>
                <a:effectLst/>
                <a:latin typeface="+mn-lt"/>
              </a:rPr>
              <a:t>асимметрично</a:t>
            </a:r>
            <a:r>
              <a:rPr lang="en-US" sz="2000" dirty="0" smtClean="0">
                <a:solidFill>
                  <a:schemeClr val="accent2">
                    <a:lumMod val="60000"/>
                    <a:lumOff val="40000"/>
                  </a:schemeClr>
                </a:solidFill>
                <a:effectLst/>
                <a:latin typeface="+mn-lt"/>
              </a:rPr>
              <a:t/>
            </a:r>
            <a:br>
              <a:rPr lang="en-US" sz="2000" dirty="0" smtClean="0">
                <a:solidFill>
                  <a:schemeClr val="accent2">
                    <a:lumMod val="60000"/>
                    <a:lumOff val="40000"/>
                  </a:schemeClr>
                </a:solidFill>
                <a:effectLst/>
                <a:latin typeface="+mn-lt"/>
              </a:rPr>
            </a:br>
            <a:r>
              <a:rPr lang="en-US" sz="2000" dirty="0" smtClean="0">
                <a:solidFill>
                  <a:schemeClr val="accent2">
                    <a:lumMod val="60000"/>
                    <a:lumOff val="40000"/>
                  </a:schemeClr>
                </a:solidFill>
                <a:effectLst/>
                <a:latin typeface="+mn-lt"/>
              </a:rPr>
              <a:t/>
            </a:r>
            <a:br>
              <a:rPr lang="en-US" sz="2000" dirty="0" smtClean="0">
                <a:solidFill>
                  <a:schemeClr val="accent2">
                    <a:lumMod val="60000"/>
                    <a:lumOff val="40000"/>
                  </a:schemeClr>
                </a:solidFill>
                <a:effectLst/>
                <a:latin typeface="+mn-lt"/>
              </a:rPr>
            </a:br>
            <a:r>
              <a:rPr lang="ru-RU" sz="1800" dirty="0" smtClean="0">
                <a:effectLst/>
              </a:rPr>
              <a:t>Асимметричным </a:t>
            </a:r>
            <a:r>
              <a:rPr lang="ru-RU" sz="1800" dirty="0">
                <a:effectLst/>
              </a:rPr>
              <a:t>стандарт ADSL называется потому, что он обеспечивает разную скорость при получении и отправке данных. Именно такая схема и нужна домашним пользователям, поскольку при работе в Сети обычно принимается примерно в десять раз больший объем информации, чем передается.</a:t>
            </a:r>
            <a:r>
              <a:rPr lang="en-US" sz="2000" dirty="0" smtClean="0">
                <a:solidFill>
                  <a:schemeClr val="accent2">
                    <a:lumMod val="60000"/>
                    <a:lumOff val="40000"/>
                  </a:schemeClr>
                </a:solidFill>
                <a:effectLst/>
                <a:latin typeface="+mn-lt"/>
              </a:rPr>
              <a:t/>
            </a:r>
            <a:br>
              <a:rPr lang="en-US" sz="2000" dirty="0" smtClean="0">
                <a:solidFill>
                  <a:schemeClr val="accent2">
                    <a:lumMod val="60000"/>
                    <a:lumOff val="40000"/>
                  </a:schemeClr>
                </a:solidFill>
                <a:effectLst/>
                <a:latin typeface="+mn-lt"/>
              </a:rPr>
            </a:br>
            <a:r>
              <a:rPr lang="en-US" sz="2000" dirty="0">
                <a:solidFill>
                  <a:schemeClr val="accent2">
                    <a:lumMod val="60000"/>
                    <a:lumOff val="40000"/>
                  </a:schemeClr>
                </a:solidFill>
                <a:effectLst/>
                <a:latin typeface="+mn-lt"/>
              </a:rPr>
              <a:t/>
            </a:r>
            <a:br>
              <a:rPr lang="en-US" sz="2000" dirty="0">
                <a:solidFill>
                  <a:schemeClr val="accent2">
                    <a:lumMod val="60000"/>
                    <a:lumOff val="40000"/>
                  </a:schemeClr>
                </a:solidFill>
                <a:effectLst/>
                <a:latin typeface="+mn-lt"/>
              </a:rPr>
            </a:br>
            <a:endParaRPr lang="ru-RU" sz="2000" dirty="0">
              <a:solidFill>
                <a:schemeClr val="accent2">
                  <a:lumMod val="60000"/>
                  <a:lumOff val="40000"/>
                </a:schemeClr>
              </a:solidFill>
              <a:effectLst/>
              <a:latin typeface="+mn-lt"/>
            </a:endParaRPr>
          </a:p>
        </p:txBody>
      </p:sp>
    </p:spTree>
    <p:extLst>
      <p:ext uri="{BB962C8B-B14F-4D97-AF65-F5344CB8AC3E}">
        <p14:creationId xmlns:p14="http://schemas.microsoft.com/office/powerpoint/2010/main" val="3442018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969818"/>
          </a:xfrm>
        </p:spPr>
        <p:txBody>
          <a:bodyPr>
            <a:noAutofit/>
          </a:bodyPr>
          <a:lstStyle/>
          <a:p>
            <a:r>
              <a:rPr lang="ru-RU" sz="1600" dirty="0">
                <a:effectLst/>
              </a:rPr>
              <a:t>Технология ADSL использует метод разделения полосы пропускания медной телефонной линии на несколько частотных полос (также называемых несущими). Это позволяет одновременно передавать несколько сигналов по одной линии. Точно такой же принцип лежит в основе кабельного телевидения, когда каждый пользователь имеет специальный преобразователь, декодирующий сигнал и позволяющий видеть на экране телевизора футбольный матч или увлекательный фильм. При использовании ADSL разные несущие одновременно переносят различные части передаваемых данных. Этот процесс известен как частотное уплотнение линии связи (</a:t>
            </a:r>
            <a:r>
              <a:rPr lang="ru-RU" sz="1600" dirty="0" err="1">
                <a:effectLst/>
              </a:rPr>
              <a:t>Frequency</a:t>
            </a:r>
            <a:r>
              <a:rPr lang="ru-RU" sz="1600" dirty="0">
                <a:effectLst/>
              </a:rPr>
              <a:t> </a:t>
            </a:r>
            <a:r>
              <a:rPr lang="ru-RU" sz="1600" dirty="0" err="1">
                <a:effectLst/>
              </a:rPr>
              <a:t>Division</a:t>
            </a:r>
            <a:r>
              <a:rPr lang="ru-RU" sz="1600" dirty="0">
                <a:effectLst/>
              </a:rPr>
              <a:t> </a:t>
            </a:r>
            <a:r>
              <a:rPr lang="ru-RU" sz="1600" dirty="0" err="1">
                <a:effectLst/>
              </a:rPr>
              <a:t>Multiplexing</a:t>
            </a:r>
            <a:r>
              <a:rPr lang="ru-RU" sz="1600" dirty="0">
                <a:effectLst/>
              </a:rPr>
              <a:t> — FDM) </a:t>
            </a:r>
            <a:r>
              <a:rPr lang="ru-RU" sz="1600" dirty="0" smtClean="0">
                <a:effectLst/>
              </a:rPr>
              <a:t>. </a:t>
            </a:r>
            <a:r>
              <a:rPr lang="ru-RU" sz="1600" dirty="0">
                <a:effectLst/>
              </a:rPr>
              <a:t>При FDM один диапазон выделяется для передачи «восходящего» потока данных, а другой диапазон для «нисходящего» потока данных. Диапазон «нисходящего» потока в свою очередь делится на один или несколько высокоскоростных каналов и один или несколько низкоскоростных каналов передачи данных. Диапазон «восходящего» потока также делится на один или несколько низкоскоростных каналов передачи данных.</a:t>
            </a:r>
            <a:endParaRPr lang="ru-RU" sz="1600" dirty="0"/>
          </a:p>
        </p:txBody>
      </p:sp>
    </p:spTree>
    <p:extLst>
      <p:ext uri="{BB962C8B-B14F-4D97-AF65-F5344CB8AC3E}">
        <p14:creationId xmlns:p14="http://schemas.microsoft.com/office/powerpoint/2010/main" val="3792521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399032"/>
          </a:xfrm>
        </p:spPr>
        <p:txBody>
          <a:bodyPr>
            <a:normAutofit/>
          </a:bodyPr>
          <a:lstStyle/>
          <a:p>
            <a:pPr algn="ctr"/>
            <a:r>
              <a:rPr lang="ru-RU" sz="3200" dirty="0" smtClean="0"/>
              <a:t>Стандартный комплект</a:t>
            </a:r>
            <a:endParaRPr lang="ru-RU" sz="3200" dirty="0"/>
          </a:p>
        </p:txBody>
      </p:sp>
      <p:pic>
        <p:nvPicPr>
          <p:cNvPr id="6146" name="Picture 2" descr="http://vkemerovo.net/Content/dynamic/pics/221/other/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1484784"/>
            <a:ext cx="6219056" cy="4944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725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4961706"/>
          </a:xfrm>
        </p:spPr>
        <p:txBody>
          <a:bodyPr>
            <a:noAutofit/>
          </a:bodyPr>
          <a:lstStyle/>
          <a:p>
            <a:r>
              <a:rPr lang="ru-RU" sz="1800" dirty="0">
                <a:effectLst/>
              </a:rPr>
              <a:t>Передача данных по технологии ADSL реализуется через обычную аналоговую телефонную линию при помощи абонентского устройства — модема ADSL и мультиплексора доступа </a:t>
            </a:r>
            <a:r>
              <a:rPr lang="en-US" sz="1800" dirty="0" smtClean="0">
                <a:effectLst/>
              </a:rPr>
              <a:t>(</a:t>
            </a:r>
            <a:r>
              <a:rPr lang="ru-RU" sz="1800" dirty="0" smtClean="0">
                <a:effectLst/>
              </a:rPr>
              <a:t>DSLAM</a:t>
            </a:r>
            <a:r>
              <a:rPr lang="ru-RU" sz="1800" dirty="0">
                <a:effectLst/>
              </a:rPr>
              <a:t>), находящегося на той АТС, к которой подключается телефонная линия пользователя, причём включается DSLAM до оборудования самой АТС. В результате между ними оказывается канал без каких-либо присущих телефонной сети ограничений. DSLAM мультиплексирует множество абонентских линий DSL в одну высокоскоростную магистральную сеть.</a:t>
            </a:r>
            <a:br>
              <a:rPr lang="ru-RU" sz="1800" dirty="0">
                <a:effectLst/>
              </a:rPr>
            </a:br>
            <a:r>
              <a:rPr lang="ru-RU" sz="1800" dirty="0">
                <a:effectLst/>
              </a:rPr>
              <a:t>Также они могут подключаться к сети ATM по каналам PVC (постоянный виртуальный </a:t>
            </a:r>
            <a:r>
              <a:rPr lang="ru-RU" sz="1800" dirty="0" smtClean="0">
                <a:effectLst/>
              </a:rPr>
              <a:t>канал</a:t>
            </a:r>
            <a:r>
              <a:rPr lang="en-US" sz="1800" dirty="0" smtClean="0">
                <a:effectLst/>
              </a:rPr>
              <a:t>)</a:t>
            </a:r>
            <a:r>
              <a:rPr lang="ru-RU" sz="1800" dirty="0">
                <a:effectLst/>
              </a:rPr>
              <a:t/>
            </a:r>
            <a:br>
              <a:rPr lang="ru-RU" sz="1800" dirty="0">
                <a:effectLst/>
              </a:rPr>
            </a:br>
            <a:r>
              <a:rPr lang="ru-RU" sz="1800" dirty="0">
                <a:effectLst/>
              </a:rPr>
              <a:t>Стоит заметить, что два ADSL-модема не смогут соединиться друг с другом, в отличие от обычных </a:t>
            </a:r>
            <a:r>
              <a:rPr lang="en-US" sz="1800" dirty="0" smtClean="0">
                <a:effectLst/>
              </a:rPr>
              <a:t>dial-up</a:t>
            </a:r>
            <a:r>
              <a:rPr lang="en-US" sz="1800" dirty="0">
                <a:effectLst/>
              </a:rPr>
              <a:t> </a:t>
            </a:r>
            <a:r>
              <a:rPr lang="ru-RU" sz="1800" dirty="0" smtClean="0">
                <a:effectLst/>
              </a:rPr>
              <a:t>модемов</a:t>
            </a:r>
            <a:r>
              <a:rPr lang="ru-RU" sz="1800" dirty="0">
                <a:effectLst/>
              </a:rPr>
              <a:t>.</a:t>
            </a:r>
            <a:br>
              <a:rPr lang="ru-RU" sz="1800" dirty="0">
                <a:effectLst/>
              </a:rPr>
            </a:br>
            <a:endParaRPr lang="ru-RU" sz="1800" dirty="0"/>
          </a:p>
        </p:txBody>
      </p:sp>
    </p:spTree>
    <p:extLst>
      <p:ext uri="{BB962C8B-B14F-4D97-AF65-F5344CB8AC3E}">
        <p14:creationId xmlns:p14="http://schemas.microsoft.com/office/powerpoint/2010/main" val="2856253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biysk.ru/~stv/adsl/images/zyxel.s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526441"/>
            <a:ext cx="6988165" cy="5893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513434"/>
          </a:xfrm>
        </p:spPr>
        <p:txBody>
          <a:bodyPr>
            <a:noAutofit/>
          </a:bodyPr>
          <a:lstStyle/>
          <a:p>
            <a:r>
              <a:rPr lang="ru-RU" sz="2400" dirty="0">
                <a:effectLst/>
                <a:latin typeface="+mn-lt"/>
              </a:rPr>
              <a:t>Теоретическая скорость доступа по технологии ADSL может составлять до 8 Мбит/с, на практике, как правило, она составляет от 64 Кбит/с до 256 Кбит/с, хотя некоторые компании предлагают и доступ на скорости до 1024 Кбит/с.</a:t>
            </a:r>
            <a:endParaRPr lang="ru-RU" sz="2400" dirty="0">
              <a:latin typeface="+mn-lt"/>
            </a:endParaRPr>
          </a:p>
        </p:txBody>
      </p:sp>
      <p:pic>
        <p:nvPicPr>
          <p:cNvPr id="3074" name="Picture 2" descr="http://olofolsson.com/wp-content/uploads/2008/03/connection-speed-adsl2pl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996952"/>
            <a:ext cx="4335016"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369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32656"/>
            <a:ext cx="8517632" cy="6336704"/>
          </a:xfrm>
        </p:spPr>
        <p:txBody>
          <a:bodyPr>
            <a:normAutofit/>
          </a:bodyPr>
          <a:lstStyle/>
          <a:p>
            <a:r>
              <a:rPr lang="ru-RU" sz="2000" dirty="0" smtClean="0"/>
              <a:t>Стоимость </a:t>
            </a:r>
            <a:r>
              <a:rPr lang="en-US" sz="2000" dirty="0" smtClean="0"/>
              <a:t>ADSL</a:t>
            </a:r>
            <a:r>
              <a:rPr lang="ru-RU" sz="2000" dirty="0" smtClean="0"/>
              <a:t> модемов составляет 1500-2500 р. (есть и более дорогие модемы, 4000-5000 р.)</a:t>
            </a:r>
            <a:br>
              <a:rPr lang="ru-RU" sz="2000" dirty="0" smtClean="0"/>
            </a:br>
            <a:r>
              <a:rPr lang="ru-RU" sz="2000" dirty="0"/>
              <a:t/>
            </a:r>
            <a:br>
              <a:rPr lang="ru-RU" sz="2000" dirty="0"/>
            </a:br>
            <a:r>
              <a:rPr lang="ru-RU" sz="2000" dirty="0" smtClean="0">
                <a:effectLst>
                  <a:outerShdw blurRad="38100" dist="38100" dir="2700000" algn="tl">
                    <a:srgbClr val="000000">
                      <a:alpha val="43137"/>
                    </a:srgbClr>
                  </a:outerShdw>
                </a:effectLst>
              </a:rPr>
              <a:t>ОАО</a:t>
            </a:r>
            <a:r>
              <a:rPr lang="ru-RU" sz="2000" b="1" dirty="0" smtClean="0">
                <a:effectLst>
                  <a:outerShdw blurRad="38100" dist="38100" dir="2700000" algn="tl">
                    <a:srgbClr val="000000">
                      <a:alpha val="43137"/>
                    </a:srgbClr>
                  </a:outerShdw>
                </a:effectLst>
              </a:rPr>
              <a:t> </a:t>
            </a:r>
            <a:r>
              <a:rPr lang="ru-RU" sz="2000" dirty="0">
                <a:effectLst>
                  <a:outerShdw blurRad="38100" dist="38100" dir="2700000" algn="tl">
                    <a:srgbClr val="000000">
                      <a:alpha val="43137"/>
                    </a:srgbClr>
                  </a:outerShdw>
                </a:effectLst>
              </a:rPr>
              <a:t>Ростелеком</a:t>
            </a:r>
            <a:r>
              <a:rPr lang="ru-RU" sz="2000" b="1" dirty="0">
                <a:effectLst>
                  <a:outerShdw blurRad="38100" dist="38100" dir="2700000" algn="tl">
                    <a:srgbClr val="000000">
                      <a:alpha val="43137"/>
                    </a:srgbClr>
                  </a:outerShdw>
                </a:effectLst>
              </a:rPr>
              <a:t>. </a:t>
            </a:r>
            <a:r>
              <a:rPr lang="ru-RU" sz="2000" dirty="0">
                <a:effectLst>
                  <a:outerShdw blurRad="38100" dist="38100" dir="2700000" algn="tl">
                    <a:srgbClr val="000000">
                      <a:alpha val="43137"/>
                    </a:srgbClr>
                  </a:outerShdw>
                </a:effectLst>
              </a:rPr>
              <a:t>Хабаровский</a:t>
            </a:r>
            <a:r>
              <a:rPr lang="ru-RU" sz="2000" b="1" dirty="0">
                <a:effectLst>
                  <a:outerShdw blurRad="38100" dist="38100" dir="2700000" algn="tl">
                    <a:srgbClr val="000000">
                      <a:alpha val="43137"/>
                    </a:srgbClr>
                  </a:outerShdw>
                </a:effectLst>
              </a:rPr>
              <a:t> </a:t>
            </a:r>
            <a:r>
              <a:rPr lang="ru-RU" sz="2000" dirty="0">
                <a:effectLst>
                  <a:outerShdw blurRad="38100" dist="38100" dir="2700000" algn="tl">
                    <a:srgbClr val="000000">
                      <a:alpha val="43137"/>
                    </a:srgbClr>
                  </a:outerShdw>
                </a:effectLst>
              </a:rPr>
              <a:t>филиал</a:t>
            </a:r>
            <a:r>
              <a:rPr lang="ru-RU" sz="2000" b="1" dirty="0">
                <a:effectLst>
                  <a:outerShdw blurRad="38100" dist="38100" dir="2700000" algn="tl">
                    <a:srgbClr val="000000">
                      <a:alpha val="43137"/>
                    </a:srgbClr>
                  </a:outerShdw>
                </a:effectLst>
              </a:rPr>
              <a:t>.</a:t>
            </a:r>
            <a:r>
              <a:rPr lang="ru-RU" sz="2000" dirty="0">
                <a:effectLst>
                  <a:outerShdw blurRad="38100" dist="38100" dir="2700000" algn="tl" rotWithShape="0">
                    <a:srgbClr val="000000">
                      <a:alpha val="43137"/>
                    </a:srgbClr>
                  </a:outerShdw>
                </a:effectLst>
              </a:rPr>
              <a:t/>
            </a:r>
            <a:br>
              <a:rPr lang="ru-RU" sz="2000" dirty="0">
                <a:effectLst>
                  <a:outerShdw blurRad="38100" dist="38100" dir="2700000" algn="tl" rotWithShape="0">
                    <a:srgbClr val="000000">
                      <a:alpha val="43137"/>
                    </a:srgbClr>
                  </a:outerShdw>
                </a:effectLst>
              </a:rPr>
            </a:br>
            <a:r>
              <a:rPr lang="ru-RU" sz="2000" dirty="0" smtClean="0"/>
              <a:t/>
            </a:r>
            <a:br>
              <a:rPr lang="ru-RU" sz="2000" dirty="0" smtClean="0"/>
            </a:br>
            <a:r>
              <a:rPr lang="ru-RU" sz="2000" dirty="0" smtClean="0">
                <a:solidFill>
                  <a:schemeClr val="accent2">
                    <a:lumMod val="60000"/>
                    <a:lumOff val="40000"/>
                  </a:schemeClr>
                </a:solidFill>
                <a:effectLst/>
              </a:rPr>
              <a:t>Название </a:t>
            </a:r>
            <a:r>
              <a:rPr lang="ru-RU" sz="2000" dirty="0">
                <a:solidFill>
                  <a:schemeClr val="accent2">
                    <a:lumMod val="60000"/>
                    <a:lumOff val="40000"/>
                  </a:schemeClr>
                </a:solidFill>
                <a:effectLst/>
              </a:rPr>
              <a:t>тарифа	</a:t>
            </a:r>
            <a:r>
              <a:rPr lang="ru-RU" sz="2000" dirty="0" err="1">
                <a:solidFill>
                  <a:schemeClr val="accent2">
                    <a:lumMod val="60000"/>
                    <a:lumOff val="40000"/>
                  </a:schemeClr>
                </a:solidFill>
                <a:effectLst/>
              </a:rPr>
              <a:t>Абон.плата</a:t>
            </a:r>
            <a:r>
              <a:rPr lang="ru-RU" sz="2000" dirty="0">
                <a:solidFill>
                  <a:schemeClr val="accent2">
                    <a:lumMod val="60000"/>
                    <a:lumOff val="40000"/>
                  </a:schemeClr>
                </a:solidFill>
                <a:effectLst/>
              </a:rPr>
              <a:t>	Скорость</a:t>
            </a:r>
            <a:br>
              <a:rPr lang="ru-RU" sz="2000" dirty="0">
                <a:solidFill>
                  <a:schemeClr val="accent2">
                    <a:lumMod val="60000"/>
                    <a:lumOff val="40000"/>
                  </a:schemeClr>
                </a:solidFill>
                <a:effectLst/>
              </a:rPr>
            </a:br>
            <a:r>
              <a:rPr lang="ru-RU" sz="2000" dirty="0" err="1">
                <a:solidFill>
                  <a:schemeClr val="accent2">
                    <a:lumMod val="60000"/>
                    <a:lumOff val="40000"/>
                  </a:schemeClr>
                </a:solidFill>
                <a:effectLst/>
              </a:rPr>
              <a:t>Free</a:t>
            </a:r>
            <a:r>
              <a:rPr lang="ru-RU" sz="2000" dirty="0">
                <a:solidFill>
                  <a:schemeClr val="accent2">
                    <a:lumMod val="60000"/>
                    <a:lumOff val="40000"/>
                  </a:schemeClr>
                </a:solidFill>
                <a:effectLst/>
              </a:rPr>
              <a:t> </a:t>
            </a:r>
            <a:r>
              <a:rPr lang="ru-RU" sz="2000" dirty="0" err="1">
                <a:solidFill>
                  <a:schemeClr val="accent2">
                    <a:lumMod val="60000"/>
                    <a:lumOff val="40000"/>
                  </a:schemeClr>
                </a:solidFill>
                <a:effectLst/>
              </a:rPr>
              <a:t>City</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 1</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             599 </a:t>
            </a:r>
            <a:r>
              <a:rPr lang="ru-RU" sz="2000" dirty="0">
                <a:solidFill>
                  <a:schemeClr val="accent2">
                    <a:lumMod val="60000"/>
                    <a:lumOff val="40000"/>
                  </a:schemeClr>
                </a:solidFill>
                <a:effectLst/>
              </a:rPr>
              <a:t>руб.	до 1 Мбит/с</a:t>
            </a:r>
            <a:br>
              <a:rPr lang="ru-RU" sz="2000" dirty="0">
                <a:solidFill>
                  <a:schemeClr val="accent2">
                    <a:lumMod val="60000"/>
                    <a:lumOff val="40000"/>
                  </a:schemeClr>
                </a:solidFill>
                <a:effectLst/>
              </a:rPr>
            </a:br>
            <a:r>
              <a:rPr lang="ru-RU" sz="2000" dirty="0" err="1">
                <a:solidFill>
                  <a:schemeClr val="accent2">
                    <a:lumMod val="60000"/>
                    <a:lumOff val="40000"/>
                  </a:schemeClr>
                </a:solidFill>
                <a:effectLst/>
              </a:rPr>
              <a:t>Free</a:t>
            </a:r>
            <a:r>
              <a:rPr lang="ru-RU" sz="2000" dirty="0">
                <a:solidFill>
                  <a:schemeClr val="accent2">
                    <a:lumMod val="60000"/>
                    <a:lumOff val="40000"/>
                  </a:schemeClr>
                </a:solidFill>
                <a:effectLst/>
              </a:rPr>
              <a:t> </a:t>
            </a:r>
            <a:r>
              <a:rPr lang="ru-RU" sz="2000" dirty="0" err="1">
                <a:solidFill>
                  <a:schemeClr val="accent2">
                    <a:lumMod val="60000"/>
                    <a:lumOff val="40000"/>
                  </a:schemeClr>
                </a:solidFill>
                <a:effectLst/>
              </a:rPr>
              <a:t>City</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2                         </a:t>
            </a:r>
            <a:r>
              <a:rPr lang="ru-RU" sz="2000" dirty="0">
                <a:solidFill>
                  <a:schemeClr val="accent2">
                    <a:lumMod val="60000"/>
                    <a:lumOff val="40000"/>
                  </a:schemeClr>
                </a:solidFill>
                <a:effectLst/>
              </a:rPr>
              <a:t>	899 руб.	до 2 Мбит/с</a:t>
            </a:r>
            <a:br>
              <a:rPr lang="ru-RU" sz="2000" dirty="0">
                <a:solidFill>
                  <a:schemeClr val="accent2">
                    <a:lumMod val="60000"/>
                    <a:lumOff val="40000"/>
                  </a:schemeClr>
                </a:solidFill>
                <a:effectLst/>
              </a:rPr>
            </a:br>
            <a:r>
              <a:rPr lang="ru-RU" sz="2000" dirty="0" err="1">
                <a:solidFill>
                  <a:schemeClr val="accent2">
                    <a:lumMod val="60000"/>
                    <a:lumOff val="40000"/>
                  </a:schemeClr>
                </a:solidFill>
                <a:effectLst/>
              </a:rPr>
              <a:t>Free</a:t>
            </a:r>
            <a:r>
              <a:rPr lang="ru-RU" sz="2000" dirty="0">
                <a:solidFill>
                  <a:schemeClr val="accent2">
                    <a:lumMod val="60000"/>
                    <a:lumOff val="40000"/>
                  </a:schemeClr>
                </a:solidFill>
                <a:effectLst/>
              </a:rPr>
              <a:t> </a:t>
            </a:r>
            <a:r>
              <a:rPr lang="ru-RU" sz="2000" dirty="0" err="1">
                <a:solidFill>
                  <a:schemeClr val="accent2">
                    <a:lumMod val="60000"/>
                    <a:lumOff val="40000"/>
                  </a:schemeClr>
                </a:solidFill>
                <a:effectLst/>
              </a:rPr>
              <a:t>City</a:t>
            </a:r>
            <a:r>
              <a:rPr lang="ru-RU" sz="2000" dirty="0">
                <a:solidFill>
                  <a:schemeClr val="accent2">
                    <a:lumMod val="60000"/>
                    <a:lumOff val="40000"/>
                  </a:schemeClr>
                </a:solidFill>
                <a:effectLst/>
              </a:rPr>
              <a:t> 4	</a:t>
            </a:r>
            <a:r>
              <a:rPr lang="ru-RU" sz="2000" dirty="0" smtClean="0">
                <a:solidFill>
                  <a:schemeClr val="accent2">
                    <a:lumMod val="60000"/>
                    <a:lumOff val="40000"/>
                  </a:schemeClr>
                </a:solidFill>
                <a:effectLst/>
              </a:rPr>
              <a:t>                          1099 </a:t>
            </a:r>
            <a:r>
              <a:rPr lang="ru-RU" sz="2000" dirty="0" err="1" smtClean="0">
                <a:solidFill>
                  <a:schemeClr val="accent2">
                    <a:lumMod val="60000"/>
                    <a:lumOff val="40000"/>
                  </a:schemeClr>
                </a:solidFill>
                <a:effectLst/>
              </a:rPr>
              <a:t>руб</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          до </a:t>
            </a:r>
            <a:r>
              <a:rPr lang="ru-RU" sz="2000" dirty="0">
                <a:solidFill>
                  <a:schemeClr val="accent2">
                    <a:lumMod val="60000"/>
                    <a:lumOff val="40000"/>
                  </a:schemeClr>
                </a:solidFill>
                <a:effectLst/>
              </a:rPr>
              <a:t>4 Мбит/с</a:t>
            </a:r>
            <a:br>
              <a:rPr lang="ru-RU" sz="2000" dirty="0">
                <a:solidFill>
                  <a:schemeClr val="accent2">
                    <a:lumMod val="60000"/>
                    <a:lumOff val="40000"/>
                  </a:schemeClr>
                </a:solidFill>
                <a:effectLst/>
              </a:rPr>
            </a:br>
            <a:r>
              <a:rPr lang="ru-RU" sz="2000" dirty="0" err="1">
                <a:solidFill>
                  <a:schemeClr val="accent2">
                    <a:lumMod val="60000"/>
                    <a:lumOff val="40000"/>
                  </a:schemeClr>
                </a:solidFill>
                <a:effectLst/>
              </a:rPr>
              <a:t>Free</a:t>
            </a:r>
            <a:r>
              <a:rPr lang="ru-RU" sz="2000" dirty="0">
                <a:solidFill>
                  <a:schemeClr val="accent2">
                    <a:lumMod val="60000"/>
                    <a:lumOff val="40000"/>
                  </a:schemeClr>
                </a:solidFill>
                <a:effectLst/>
              </a:rPr>
              <a:t> </a:t>
            </a:r>
            <a:r>
              <a:rPr lang="ru-RU" sz="2000" dirty="0" err="1">
                <a:solidFill>
                  <a:schemeClr val="accent2">
                    <a:lumMod val="60000"/>
                    <a:lumOff val="40000"/>
                  </a:schemeClr>
                </a:solidFill>
                <a:effectLst/>
              </a:rPr>
              <a:t>City</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 5</a:t>
            </a:r>
            <a:r>
              <a:rPr lang="ru-RU" sz="2000" dirty="0">
                <a:solidFill>
                  <a:schemeClr val="accent2">
                    <a:lumMod val="60000"/>
                    <a:lumOff val="40000"/>
                  </a:schemeClr>
                </a:solidFill>
                <a:effectLst/>
              </a:rPr>
              <a:t>	</a:t>
            </a:r>
            <a:r>
              <a:rPr lang="ru-RU" sz="2000" dirty="0" smtClean="0">
                <a:solidFill>
                  <a:schemeClr val="accent2">
                    <a:lumMod val="60000"/>
                    <a:lumOff val="40000"/>
                  </a:schemeClr>
                </a:solidFill>
                <a:effectLst/>
              </a:rPr>
              <a:t>             1299 руб.          до </a:t>
            </a:r>
            <a:r>
              <a:rPr lang="ru-RU" sz="2000" dirty="0">
                <a:solidFill>
                  <a:schemeClr val="accent2">
                    <a:lumMod val="60000"/>
                    <a:lumOff val="40000"/>
                  </a:schemeClr>
                </a:solidFill>
                <a:effectLst/>
              </a:rPr>
              <a:t>5 </a:t>
            </a:r>
            <a:r>
              <a:rPr lang="ru-RU" sz="2000" dirty="0" smtClean="0">
                <a:solidFill>
                  <a:schemeClr val="accent2">
                    <a:lumMod val="60000"/>
                    <a:lumOff val="40000"/>
                  </a:schemeClr>
                </a:solidFill>
                <a:effectLst/>
              </a:rPr>
              <a:t>Мбит/с</a:t>
            </a:r>
            <a:br>
              <a:rPr lang="ru-RU" sz="2000" dirty="0" smtClean="0">
                <a:solidFill>
                  <a:schemeClr val="accent2">
                    <a:lumMod val="60000"/>
                    <a:lumOff val="40000"/>
                  </a:schemeClr>
                </a:solidFill>
                <a:effectLst/>
              </a:rPr>
            </a:br>
            <a:r>
              <a:rPr lang="ru-RU" sz="2000" dirty="0">
                <a:effectLst/>
              </a:rPr>
              <a:t/>
            </a:r>
            <a:br>
              <a:rPr lang="ru-RU" sz="2000" dirty="0">
                <a:effectLst/>
              </a:rPr>
            </a:br>
            <a:r>
              <a:rPr lang="ru-RU" sz="2000" dirty="0" smtClean="0">
                <a:effectLst/>
              </a:rPr>
              <a:t/>
            </a:r>
            <a:br>
              <a:rPr lang="ru-RU" sz="2000" dirty="0" smtClean="0">
                <a:effectLst/>
              </a:rPr>
            </a:br>
            <a:r>
              <a:rPr lang="ru-RU" sz="2000" dirty="0">
                <a:effectLst>
                  <a:outerShdw blurRad="38100" dist="38100" dir="2700000" algn="tl">
                    <a:srgbClr val="000000">
                      <a:alpha val="43137"/>
                    </a:srgbClr>
                  </a:outerShdw>
                </a:effectLst>
              </a:rPr>
              <a:t>ТТК-Дальний Восток</a:t>
            </a:r>
            <a:r>
              <a:rPr lang="ru-RU" sz="2000" dirty="0">
                <a:effectLst>
                  <a:outerShdw blurRad="38100" dist="38100" dir="2700000" algn="tl">
                    <a:srgbClr val="000000">
                      <a:alpha val="43137"/>
                    </a:srgbClr>
                  </a:outerShdw>
                </a:effectLst>
              </a:rPr>
              <a:t/>
            </a:r>
            <a:br>
              <a:rPr lang="ru-RU" sz="2000" dirty="0">
                <a:effectLst>
                  <a:outerShdw blurRad="38100" dist="38100" dir="2700000" algn="tl">
                    <a:srgbClr val="000000">
                      <a:alpha val="43137"/>
                    </a:srgbClr>
                  </a:outerShdw>
                </a:effectLst>
              </a:rPr>
            </a:br>
            <a:r>
              <a:rPr lang="ru-RU" sz="2000" dirty="0" smtClean="0">
                <a:effectLst/>
              </a:rPr>
              <a:t/>
            </a:r>
            <a:br>
              <a:rPr lang="ru-RU" sz="2000" dirty="0" smtClean="0">
                <a:effectLst/>
              </a:rPr>
            </a:br>
            <a:r>
              <a:rPr lang="ru-RU" sz="1800" dirty="0" smtClean="0">
                <a:solidFill>
                  <a:schemeClr val="accent2">
                    <a:lumMod val="60000"/>
                    <a:lumOff val="40000"/>
                  </a:schemeClr>
                </a:solidFill>
                <a:effectLst/>
              </a:rPr>
              <a:t>Название </a:t>
            </a:r>
            <a:r>
              <a:rPr lang="ru-RU" sz="1800" dirty="0">
                <a:solidFill>
                  <a:schemeClr val="accent2">
                    <a:lumMod val="60000"/>
                    <a:lumOff val="40000"/>
                  </a:schemeClr>
                </a:solidFill>
                <a:effectLst/>
              </a:rPr>
              <a:t>тарифа	</a:t>
            </a:r>
            <a:r>
              <a:rPr lang="ru-RU" sz="1800" dirty="0" smtClean="0">
                <a:solidFill>
                  <a:schemeClr val="accent2">
                    <a:lumMod val="60000"/>
                    <a:lumOff val="40000"/>
                  </a:schemeClr>
                </a:solidFill>
                <a:effectLst/>
              </a:rPr>
              <a:t>  Абон</a:t>
            </a:r>
            <a:r>
              <a:rPr lang="ru-RU" sz="1800" dirty="0">
                <a:solidFill>
                  <a:schemeClr val="accent2">
                    <a:lumMod val="60000"/>
                    <a:lumOff val="40000"/>
                  </a:schemeClr>
                </a:solidFill>
                <a:effectLst/>
              </a:rPr>
              <a:t>. плата	</a:t>
            </a:r>
            <a:r>
              <a:rPr lang="ru-RU" sz="1800" dirty="0" smtClean="0">
                <a:solidFill>
                  <a:schemeClr val="accent2">
                    <a:lumMod val="60000"/>
                    <a:lumOff val="40000"/>
                  </a:schemeClr>
                </a:solidFill>
                <a:effectLst/>
              </a:rPr>
              <a:t>Скорость         </a:t>
            </a:r>
            <a:r>
              <a:rPr lang="ru-RU" sz="1800" dirty="0" err="1" smtClean="0">
                <a:solidFill>
                  <a:schemeClr val="accent2">
                    <a:lumMod val="60000"/>
                    <a:lumOff val="40000"/>
                  </a:schemeClr>
                </a:solidFill>
                <a:effectLst/>
              </a:rPr>
              <a:t>Скорость</a:t>
            </a:r>
            <a:r>
              <a:rPr lang="ru-RU" sz="1800" dirty="0" smtClean="0">
                <a:solidFill>
                  <a:schemeClr val="accent2">
                    <a:lumMod val="60000"/>
                    <a:lumOff val="40000"/>
                  </a:schemeClr>
                </a:solidFill>
                <a:effectLst/>
              </a:rPr>
              <a:t> </a:t>
            </a:r>
            <a:r>
              <a:rPr lang="ru-RU" sz="1800" dirty="0">
                <a:solidFill>
                  <a:schemeClr val="accent2">
                    <a:lumMod val="60000"/>
                    <a:lumOff val="40000"/>
                  </a:schemeClr>
                </a:solidFill>
                <a:effectLst/>
              </a:rPr>
              <a:t>ночью</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500	</a:t>
            </a:r>
            <a:r>
              <a:rPr lang="ru-RU" sz="1800" dirty="0" smtClean="0">
                <a:solidFill>
                  <a:schemeClr val="accent2">
                    <a:lumMod val="60000"/>
                    <a:lumOff val="40000"/>
                  </a:schemeClr>
                </a:solidFill>
                <a:effectLst/>
              </a:rPr>
              <a:t>  500 </a:t>
            </a:r>
            <a:r>
              <a:rPr lang="ru-RU" sz="1800" dirty="0">
                <a:solidFill>
                  <a:schemeClr val="accent2">
                    <a:lumMod val="60000"/>
                    <a:lumOff val="40000"/>
                  </a:schemeClr>
                </a:solidFill>
                <a:effectLst/>
              </a:rPr>
              <a:t>руб.	до 2 Мбит/с	до 4 Мбит/с</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800	</a:t>
            </a:r>
            <a:r>
              <a:rPr lang="ru-RU" sz="1800" dirty="0" smtClean="0">
                <a:solidFill>
                  <a:schemeClr val="accent2">
                    <a:lumMod val="60000"/>
                    <a:lumOff val="40000"/>
                  </a:schemeClr>
                </a:solidFill>
                <a:effectLst/>
              </a:rPr>
              <a:t>  800 </a:t>
            </a:r>
            <a:r>
              <a:rPr lang="ru-RU" sz="1800" dirty="0">
                <a:solidFill>
                  <a:schemeClr val="accent2">
                    <a:lumMod val="60000"/>
                    <a:lumOff val="40000"/>
                  </a:schemeClr>
                </a:solidFill>
                <a:effectLst/>
              </a:rPr>
              <a:t>руб.	до 3 Мбит/с	до 6 Мбит/с</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a:t>
            </a:r>
            <a:r>
              <a:rPr lang="ru-RU" sz="1800" dirty="0" smtClean="0">
                <a:solidFill>
                  <a:schemeClr val="accent2">
                    <a:lumMod val="60000"/>
                    <a:lumOff val="40000"/>
                  </a:schemeClr>
                </a:solidFill>
                <a:effectLst/>
              </a:rPr>
              <a:t>1100  1100 руб.          до </a:t>
            </a:r>
            <a:r>
              <a:rPr lang="ru-RU" sz="1800" dirty="0">
                <a:solidFill>
                  <a:schemeClr val="accent2">
                    <a:lumMod val="60000"/>
                    <a:lumOff val="40000"/>
                  </a:schemeClr>
                </a:solidFill>
                <a:effectLst/>
              </a:rPr>
              <a:t>4 Мбит/с	до 8 Мбит/с</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1400	</a:t>
            </a:r>
            <a:r>
              <a:rPr lang="ru-RU" sz="1800" dirty="0" smtClean="0">
                <a:solidFill>
                  <a:schemeClr val="accent2">
                    <a:lumMod val="60000"/>
                    <a:lumOff val="40000"/>
                  </a:schemeClr>
                </a:solidFill>
                <a:effectLst/>
              </a:rPr>
              <a:t>  1400 </a:t>
            </a:r>
            <a:r>
              <a:rPr lang="ru-RU" sz="1800" dirty="0">
                <a:solidFill>
                  <a:schemeClr val="accent2">
                    <a:lumMod val="60000"/>
                    <a:lumOff val="40000"/>
                  </a:schemeClr>
                </a:solidFill>
                <a:effectLst/>
              </a:rPr>
              <a:t>руб.	до 5.5 Мбит/с	до 11 Мбит/с</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1900	</a:t>
            </a:r>
            <a:r>
              <a:rPr lang="ru-RU" sz="1800" dirty="0" smtClean="0">
                <a:solidFill>
                  <a:schemeClr val="accent2">
                    <a:lumMod val="60000"/>
                    <a:lumOff val="40000"/>
                  </a:schemeClr>
                </a:solidFill>
                <a:effectLst/>
              </a:rPr>
              <a:t>  1900 </a:t>
            </a:r>
            <a:r>
              <a:rPr lang="ru-RU" sz="1800" dirty="0">
                <a:solidFill>
                  <a:schemeClr val="accent2">
                    <a:lumMod val="60000"/>
                    <a:lumOff val="40000"/>
                  </a:schemeClr>
                </a:solidFill>
                <a:effectLst/>
              </a:rPr>
              <a:t>руб.	до 7.5 Мбит/с	до 15 Мбит/с</a:t>
            </a:r>
            <a:br>
              <a:rPr lang="ru-RU" sz="1800" dirty="0">
                <a:solidFill>
                  <a:schemeClr val="accent2">
                    <a:lumMod val="60000"/>
                    <a:lumOff val="40000"/>
                  </a:schemeClr>
                </a:solidFill>
                <a:effectLst/>
              </a:rPr>
            </a:br>
            <a:r>
              <a:rPr lang="ru-RU" sz="1800" dirty="0" err="1">
                <a:solidFill>
                  <a:schemeClr val="accent2">
                    <a:lumMod val="60000"/>
                    <a:lumOff val="40000"/>
                  </a:schemeClr>
                </a:solidFill>
                <a:effectLst/>
              </a:rPr>
              <a:t>Безлимитный</a:t>
            </a:r>
            <a:r>
              <a:rPr lang="ru-RU" sz="1800" dirty="0">
                <a:solidFill>
                  <a:schemeClr val="accent2">
                    <a:lumMod val="60000"/>
                    <a:lumOff val="40000"/>
                  </a:schemeClr>
                </a:solidFill>
                <a:effectLst/>
              </a:rPr>
              <a:t> – 3000	</a:t>
            </a:r>
            <a:r>
              <a:rPr lang="ru-RU" sz="1800" dirty="0" smtClean="0">
                <a:solidFill>
                  <a:schemeClr val="accent2">
                    <a:lumMod val="60000"/>
                    <a:lumOff val="40000"/>
                  </a:schemeClr>
                </a:solidFill>
                <a:effectLst/>
              </a:rPr>
              <a:t>  3000 </a:t>
            </a:r>
            <a:r>
              <a:rPr lang="ru-RU" sz="1800" dirty="0">
                <a:solidFill>
                  <a:schemeClr val="accent2">
                    <a:lumMod val="60000"/>
                    <a:lumOff val="40000"/>
                  </a:schemeClr>
                </a:solidFill>
                <a:effectLst/>
              </a:rPr>
              <a:t>руб.	до 15 Мбит/с	до 30 </a:t>
            </a:r>
            <a:r>
              <a:rPr lang="ru-RU" sz="1800" dirty="0" smtClean="0">
                <a:solidFill>
                  <a:schemeClr val="accent2">
                    <a:lumMod val="60000"/>
                    <a:lumOff val="40000"/>
                  </a:schemeClr>
                </a:solidFill>
                <a:effectLst/>
              </a:rPr>
              <a:t>Мбит/с</a:t>
            </a:r>
            <a:endParaRPr lang="ru-RU" sz="1800" dirty="0">
              <a:solidFill>
                <a:schemeClr val="accent2">
                  <a:lumMod val="60000"/>
                  <a:lumOff val="40000"/>
                </a:schemeClr>
              </a:solidFill>
              <a:effectLst/>
            </a:endParaRPr>
          </a:p>
        </p:txBody>
      </p:sp>
    </p:spTree>
    <p:extLst>
      <p:ext uri="{BB962C8B-B14F-4D97-AF65-F5344CB8AC3E}">
        <p14:creationId xmlns:p14="http://schemas.microsoft.com/office/powerpoint/2010/main" val="1588528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0"/>
            <a:ext cx="8229600" cy="3600400"/>
          </a:xfrm>
        </p:spPr>
        <p:txBody>
          <a:bodyPr>
            <a:noAutofit/>
          </a:bodyPr>
          <a:lstStyle/>
          <a:p>
            <a:r>
              <a:rPr lang="ru-RU" sz="2400" dirty="0"/>
              <a:t>Несмотря на появление более быстрых способов передачи данных, технология ADSL по-прежнему остается лидером на рынке широкополосной передачи данных.</a:t>
            </a:r>
            <a:r>
              <a:rPr lang="ru-RU" sz="2400" baseline="30000" dirty="0">
                <a:hlinkClick r:id="rId2"/>
              </a:rPr>
              <a:t>[1]</a:t>
            </a:r>
            <a:r>
              <a:rPr lang="ru-RU" sz="2400" dirty="0"/>
              <a:t> В ряде европейских стран ADSL является стандартом де факто при обеспечении населения достаточно быстрым и недорогим Интернетом.</a:t>
            </a:r>
            <a:br>
              <a:rPr lang="ru-RU" sz="2400" dirty="0"/>
            </a:br>
            <a:endParaRPr lang="ru-RU" sz="2400" dirty="0"/>
          </a:p>
        </p:txBody>
      </p:sp>
    </p:spTree>
    <p:extLst>
      <p:ext uri="{BB962C8B-B14F-4D97-AF65-F5344CB8AC3E}">
        <p14:creationId xmlns:p14="http://schemas.microsoft.com/office/powerpoint/2010/main" val="5543561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70</TotalTime>
  <Words>109</Words>
  <Application>Microsoft Office PowerPoint</Application>
  <PresentationFormat>Экран (4:3)</PresentationFormat>
  <Paragraphs>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Яркая</vt:lpstr>
      <vt:lpstr>ADSL ПОДКЛЮЧЕНИЕ</vt:lpstr>
      <vt:lpstr>ADSL (англ. Asymmetric Digital Subscriber Line — асимметричная цифровая абонентская линия) — модемная технология, в которой доступная полоса пропускания канала распределена между исходящим и входящим трафиком асимметрично  Асимметричным стандарт ADSL называется потому, что он обеспечивает разную скорость при получении и отправке данных. Именно такая схема и нужна домашним пользователям, поскольку при работе в Сети обычно принимается примерно в десять раз больший объем информации, чем передается.  </vt:lpstr>
      <vt:lpstr>Технология ADSL использует метод разделения полосы пропускания медной телефонной линии на несколько частотных полос (также называемых несущими). Это позволяет одновременно передавать несколько сигналов по одной линии. Точно такой же принцип лежит в основе кабельного телевидения, когда каждый пользователь имеет специальный преобразователь, декодирующий сигнал и позволяющий видеть на экране телевизора футбольный матч или увлекательный фильм. При использовании ADSL разные несущие одновременно переносят различные части передаваемых данных. Этот процесс известен как частотное уплотнение линии связи (Frequency Division Multiplexing — FDM) . При FDM один диапазон выделяется для передачи «восходящего» потока данных, а другой диапазон для «нисходящего» потока данных. Диапазон «нисходящего» потока в свою очередь делится на один или несколько высокоскоростных каналов и один или несколько низкоскоростных каналов передачи данных. Диапазон «восходящего» потока также делится на один или несколько низкоскоростных каналов передачи данных.</vt:lpstr>
      <vt:lpstr>Стандартный комплект</vt:lpstr>
      <vt:lpstr>Передача данных по технологии ADSL реализуется через обычную аналоговую телефонную линию при помощи абонентского устройства — модема ADSL и мультиплексора доступа (DSLAM), находящегося на той АТС, к которой подключается телефонная линия пользователя, причём включается DSLAM до оборудования самой АТС. В результате между ними оказывается канал без каких-либо присущих телефонной сети ограничений. DSLAM мультиплексирует множество абонентских линий DSL в одну высокоскоростную магистральную сеть. Также они могут подключаться к сети ATM по каналам PVC (постоянный виртуальный канал) Стоит заметить, что два ADSL-модема не смогут соединиться друг с другом, в отличие от обычных dial-up модемов. </vt:lpstr>
      <vt:lpstr>Презентация PowerPoint</vt:lpstr>
      <vt:lpstr>Теоретическая скорость доступа по технологии ADSL может составлять до 8 Мбит/с, на практике, как правило, она составляет от 64 Кбит/с до 256 Кбит/с, хотя некоторые компании предлагают и доступ на скорости до 1024 Кбит/с.</vt:lpstr>
      <vt:lpstr>Стоимость ADSL модемов составляет 1500-2500 р. (есть и более дорогие модемы, 4000-5000 р.)  ОАО Ростелеком. Хабаровский филиал.  Название тарифа Абон.плата Скорость Free City  1              599 руб. до 1 Мбит/с Free City 2                          899 руб. до 2 Мбит/с Free City 4                           1099 руб           до 4 Мбит/с Free City  5              1299 руб.          до 5 Мбит/с   ТТК-Дальний Восток  Название тарифа   Абон. плата Скорость         Скорость ночью Безлимитный – 500   500 руб. до 2 Мбит/с до 4 Мбит/с Безлимитный – 800   800 руб. до 3 Мбит/с до 6 Мбит/с Безлимитный – 1100  1100 руб.          до 4 Мбит/с до 8 Мбит/с Безлимитный – 1400   1400 руб. до 5.5 Мбит/с до 11 Мбит/с Безлимитный – 1900   1900 руб. до 7.5 Мбит/с до 15 Мбит/с Безлимитный – 3000   3000 руб. до 15 Мбит/с до 30 Мбит/с</vt:lpstr>
      <vt:lpstr>Несмотря на появление более быстрых способов передачи данных, технология ADSL по-прежнему остается лидером на рынке широкополосной передачи данных.[1] В ряде европейских стран ADSL является стандартом де факто при обеспечении населения достаточно быстрым и недорогим Интернетом.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ADSL ПОДКЛЮЧЕНИЕ</dc:title>
  <dc:creator>SE7EN USER</dc:creator>
  <cp:lastModifiedBy>SE7EN USER</cp:lastModifiedBy>
  <cp:revision>7</cp:revision>
  <dcterms:created xsi:type="dcterms:W3CDTF">2013-04-08T18:55:53Z</dcterms:created>
  <dcterms:modified xsi:type="dcterms:W3CDTF">2013-04-08T20:06:30Z</dcterms:modified>
</cp:coreProperties>
</file>