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8" r:id="rId14"/>
    <p:sldId id="269" r:id="rId15"/>
    <p:sldId id="270" r:id="rId16"/>
    <p:sldId id="271" r:id="rId17"/>
    <p:sldId id="272" r:id="rId18"/>
    <p:sldId id="275" r:id="rId19"/>
    <p:sldId id="273" r:id="rId20"/>
    <p:sldId id="274" r:id="rId21"/>
    <p:sldId id="279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1DFE1B8-202E-4878-8A3A-63768A72AA67}">
          <p14:sldIdLst>
            <p14:sldId id="256"/>
          </p14:sldIdLst>
        </p14:section>
        <p14:section name="Раздел без заголовка" id="{D2ADB82D-3053-4535-9A79-A5AFFEFE2DC5}">
          <p14:sldIdLst>
            <p14:sldId id="257"/>
            <p14:sldId id="258"/>
            <p14:sldId id="259"/>
            <p14:sldId id="261"/>
            <p14:sldId id="260"/>
            <p14:sldId id="262"/>
            <p14:sldId id="263"/>
            <p14:sldId id="264"/>
            <p14:sldId id="265"/>
            <p14:sldId id="266"/>
            <p14:sldId id="267"/>
            <p14:sldId id="278"/>
            <p14:sldId id="269"/>
            <p14:sldId id="270"/>
            <p14:sldId id="271"/>
            <p14:sldId id="272"/>
            <p14:sldId id="275"/>
            <p14:sldId id="273"/>
            <p14:sldId id="274"/>
            <p14:sldId id="279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8F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607" autoAdjust="0"/>
  </p:normalViewPr>
  <p:slideViewPr>
    <p:cSldViewPr>
      <p:cViewPr>
        <p:scale>
          <a:sx n="75" d="100"/>
          <a:sy n="75" d="100"/>
        </p:scale>
        <p:origin x="-2580" y="-7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B2213D-03A4-4BBA-A664-B737945B9ABA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451C759A-FAB7-4479-BBE0-7337B8DBC7C5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/>
            <a:t>Цели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/>
            <a:t>бизнеса</a:t>
          </a:r>
          <a:endParaRPr lang="ru-RU" dirty="0"/>
        </a:p>
      </dgm:t>
    </dgm:pt>
    <dgm:pt modelId="{88BE20E7-057C-446B-96BB-DBCC565A8FD2}" type="parTrans" cxnId="{ED179C21-D417-4FE4-AA17-CECBEB30FF8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0AFE92EC-7E25-47F3-BBA9-58F37D4E8736}" type="sibTrans" cxnId="{ED179C21-D417-4FE4-AA17-CECBEB30FF8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E4913821-105C-44D2-99EA-3FD4307A668F}">
      <dgm:prSet phldrT="[Текст]"/>
      <dgm:spPr/>
      <dgm:t>
        <a:bodyPr/>
        <a:lstStyle/>
        <a:p>
          <a:r>
            <a:rPr lang="ru-RU" dirty="0" smtClean="0"/>
            <a:t>Сетевые приложения</a:t>
          </a:r>
          <a:endParaRPr lang="ru-RU" dirty="0"/>
        </a:p>
      </dgm:t>
    </dgm:pt>
    <dgm:pt modelId="{6729FEFB-BC8A-456A-8533-1E7149D93CC9}" type="parTrans" cxnId="{BE83945A-761A-4FE5-B74D-40B36FE1469E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04BA2D47-07D9-4C50-B574-16C50CAF147D}" type="sibTrans" cxnId="{BE83945A-761A-4FE5-B74D-40B36FE1469E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A3E0D744-C6D3-48D4-91C2-CE0775353437}">
      <dgm:prSet phldrT="[Текст]"/>
      <dgm:spPr/>
      <dgm:t>
        <a:bodyPr/>
        <a:lstStyle/>
        <a:p>
          <a:pPr defTabSz="933450"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dirty="0" smtClean="0"/>
            <a:t>Средства       Средства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развития         доступа</a:t>
          </a:r>
        </a:p>
      </dgm:t>
    </dgm:pt>
    <dgm:pt modelId="{43F4D498-DB46-4F01-8AD4-E33EF1AB8A72}" type="parTrans" cxnId="{406E52F2-4A49-48FD-9CBE-9F9EB0E67543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20B0347D-7063-4FC1-BF79-1F7F6E22EEA4}" type="sibTrans" cxnId="{406E52F2-4A49-48FD-9CBE-9F9EB0E67543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B8296D1F-23EA-4C16-932B-6E3ABA2A791F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/>
            <a:t>Фундаментальные технологии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i="1" dirty="0" smtClean="0"/>
            <a:t>Безопасность, сеть</a:t>
          </a:r>
          <a:endParaRPr lang="ru-RU" i="1" dirty="0"/>
        </a:p>
      </dgm:t>
    </dgm:pt>
    <dgm:pt modelId="{2AD0AA03-D155-4ADE-93DA-D3CE15CB89B9}" type="parTrans" cxnId="{69A6DE04-BF66-468A-A286-D057120417EC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43077CC4-1D05-4323-97CC-6B17EE1AFF91}" type="sibTrans" cxnId="{69A6DE04-BF66-468A-A286-D057120417EC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532432A1-7B61-4E64-BC8E-E6F7BCD5C1AF}">
      <dgm:prSet phldrT="[Текст]"/>
      <dgm:spPr/>
      <dgm:t>
        <a:bodyPr/>
        <a:lstStyle/>
        <a:p>
          <a:pPr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dirty="0" smtClean="0"/>
            <a:t>Информация / база данных</a:t>
          </a:r>
        </a:p>
      </dgm:t>
    </dgm:pt>
    <dgm:pt modelId="{83CDF01A-8C09-4B06-B0BA-E5F812F6FA0E}" type="parTrans" cxnId="{C8AD6910-FA6B-4255-A3AC-0E1446D1515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28903AC3-B132-43A1-B71C-434BD2944572}" type="sibTrans" cxnId="{C8AD6910-FA6B-4255-A3AC-0E1446D15151}">
      <dgm:prSet/>
      <dgm:spPr/>
      <dgm:t>
        <a:bodyPr/>
        <a:lstStyle/>
        <a:p>
          <a:endParaRPr lang="ru-RU">
            <a:solidFill>
              <a:schemeClr val="bg1"/>
            </a:solidFill>
          </a:endParaRPr>
        </a:p>
      </dgm:t>
    </dgm:pt>
    <dgm:pt modelId="{D43E133F-B671-4175-BD73-364852427CB0}" type="pres">
      <dgm:prSet presAssocID="{A9B2213D-03A4-4BBA-A664-B737945B9ABA}" presName="Name0" presStyleCnt="0">
        <dgm:presLayoutVars>
          <dgm:dir/>
          <dgm:animLvl val="lvl"/>
          <dgm:resizeHandles val="exact"/>
        </dgm:presLayoutVars>
      </dgm:prSet>
      <dgm:spPr/>
    </dgm:pt>
    <dgm:pt modelId="{9475756C-F90B-47E0-90AD-7CB563388E69}" type="pres">
      <dgm:prSet presAssocID="{451C759A-FAB7-4479-BBE0-7337B8DBC7C5}" presName="Name8" presStyleCnt="0"/>
      <dgm:spPr/>
    </dgm:pt>
    <dgm:pt modelId="{0EE9B3F6-8DC6-4652-B3A1-415452FC2557}" type="pres">
      <dgm:prSet presAssocID="{451C759A-FAB7-4479-BBE0-7337B8DBC7C5}" presName="level" presStyleLbl="node1" presStyleIdx="0" presStyleCnt="5" custScaleY="1606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0074F8-75A3-4745-BC68-9BF96392893B}" type="pres">
      <dgm:prSet presAssocID="{451C759A-FAB7-4479-BBE0-7337B8DBC7C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B6E54C-C232-486B-9E96-0BFCCB5D8471}" type="pres">
      <dgm:prSet presAssocID="{E4913821-105C-44D2-99EA-3FD4307A668F}" presName="Name8" presStyleCnt="0"/>
      <dgm:spPr/>
    </dgm:pt>
    <dgm:pt modelId="{16E2D326-7C0B-4090-92EA-5F5DA9687388}" type="pres">
      <dgm:prSet presAssocID="{E4913821-105C-44D2-99EA-3FD4307A668F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5E111-BFE1-4C21-B074-E528C78F2788}" type="pres">
      <dgm:prSet presAssocID="{E4913821-105C-44D2-99EA-3FD4307A668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EBE06-A61F-453F-BB8C-B8A2720B6FE7}" type="pres">
      <dgm:prSet presAssocID="{A3E0D744-C6D3-48D4-91C2-CE0775353437}" presName="Name8" presStyleCnt="0"/>
      <dgm:spPr/>
    </dgm:pt>
    <dgm:pt modelId="{B3E9B476-F93D-49FB-B997-94AEA55D867E}" type="pres">
      <dgm:prSet presAssocID="{A3E0D744-C6D3-48D4-91C2-CE0775353437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1E8620-CB53-4D72-A17B-51C8A25F67DC}" type="pres">
      <dgm:prSet presAssocID="{A3E0D744-C6D3-48D4-91C2-CE07753534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D7AD94-AA89-4ACF-8311-E1ED46ACAC8B}" type="pres">
      <dgm:prSet presAssocID="{532432A1-7B61-4E64-BC8E-E6F7BCD5C1AF}" presName="Name8" presStyleCnt="0"/>
      <dgm:spPr/>
    </dgm:pt>
    <dgm:pt modelId="{69AD0431-D07B-4F4B-9389-41F8B2633051}" type="pres">
      <dgm:prSet presAssocID="{532432A1-7B61-4E64-BC8E-E6F7BCD5C1AF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A06B4-697F-444C-8DCB-4A255DD00454}" type="pres">
      <dgm:prSet presAssocID="{532432A1-7B61-4E64-BC8E-E6F7BCD5C1A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E93495-B087-46B2-83B2-FC24B42A7B73}" type="pres">
      <dgm:prSet presAssocID="{B8296D1F-23EA-4C16-932B-6E3ABA2A791F}" presName="Name8" presStyleCnt="0"/>
      <dgm:spPr/>
    </dgm:pt>
    <dgm:pt modelId="{8668315C-722A-404C-9B23-DB2CA03BC6D3}" type="pres">
      <dgm:prSet presAssocID="{B8296D1F-23EA-4C16-932B-6E3ABA2A791F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D1CB85-A491-47D1-989B-96D4FA9AD420}" type="pres">
      <dgm:prSet presAssocID="{B8296D1F-23EA-4C16-932B-6E3ABA2A79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83945A-761A-4FE5-B74D-40B36FE1469E}" srcId="{A9B2213D-03A4-4BBA-A664-B737945B9ABA}" destId="{E4913821-105C-44D2-99EA-3FD4307A668F}" srcOrd="1" destOrd="0" parTransId="{6729FEFB-BC8A-456A-8533-1E7149D93CC9}" sibTransId="{04BA2D47-07D9-4C50-B574-16C50CAF147D}"/>
    <dgm:cxn modelId="{DA5FFA67-6730-4BA5-A0FC-DE6FC9068BE0}" type="presOf" srcId="{451C759A-FAB7-4479-BBE0-7337B8DBC7C5}" destId="{B30074F8-75A3-4745-BC68-9BF96392893B}" srcOrd="1" destOrd="0" presId="urn:microsoft.com/office/officeart/2005/8/layout/pyramid1"/>
    <dgm:cxn modelId="{406E52F2-4A49-48FD-9CBE-9F9EB0E67543}" srcId="{A9B2213D-03A4-4BBA-A664-B737945B9ABA}" destId="{A3E0D744-C6D3-48D4-91C2-CE0775353437}" srcOrd="2" destOrd="0" parTransId="{43F4D498-DB46-4F01-8AD4-E33EF1AB8A72}" sibTransId="{20B0347D-7063-4FC1-BF79-1F7F6E22EEA4}"/>
    <dgm:cxn modelId="{4527F54E-8F38-46EB-9F26-D2E3CF00D73F}" type="presOf" srcId="{A3E0D744-C6D3-48D4-91C2-CE0775353437}" destId="{601E8620-CB53-4D72-A17B-51C8A25F67DC}" srcOrd="1" destOrd="0" presId="urn:microsoft.com/office/officeart/2005/8/layout/pyramid1"/>
    <dgm:cxn modelId="{13C9609B-3D91-4B02-A735-ADF885DC57B5}" type="presOf" srcId="{532432A1-7B61-4E64-BC8E-E6F7BCD5C1AF}" destId="{69AD0431-D07B-4F4B-9389-41F8B2633051}" srcOrd="0" destOrd="0" presId="urn:microsoft.com/office/officeart/2005/8/layout/pyramid1"/>
    <dgm:cxn modelId="{C8AD6910-FA6B-4255-A3AC-0E1446D15151}" srcId="{A9B2213D-03A4-4BBA-A664-B737945B9ABA}" destId="{532432A1-7B61-4E64-BC8E-E6F7BCD5C1AF}" srcOrd="3" destOrd="0" parTransId="{83CDF01A-8C09-4B06-B0BA-E5F812F6FA0E}" sibTransId="{28903AC3-B132-43A1-B71C-434BD2944572}"/>
    <dgm:cxn modelId="{283C1C44-51D8-4E7D-8216-D645E341B24F}" type="presOf" srcId="{532432A1-7B61-4E64-BC8E-E6F7BCD5C1AF}" destId="{DB8A06B4-697F-444C-8DCB-4A255DD00454}" srcOrd="1" destOrd="0" presId="urn:microsoft.com/office/officeart/2005/8/layout/pyramid1"/>
    <dgm:cxn modelId="{B49D0067-F485-4A71-A4CD-12E791F1FEA3}" type="presOf" srcId="{A9B2213D-03A4-4BBA-A664-B737945B9ABA}" destId="{D43E133F-B671-4175-BD73-364852427CB0}" srcOrd="0" destOrd="0" presId="urn:microsoft.com/office/officeart/2005/8/layout/pyramid1"/>
    <dgm:cxn modelId="{ED179C21-D417-4FE4-AA17-CECBEB30FF81}" srcId="{A9B2213D-03A4-4BBA-A664-B737945B9ABA}" destId="{451C759A-FAB7-4479-BBE0-7337B8DBC7C5}" srcOrd="0" destOrd="0" parTransId="{88BE20E7-057C-446B-96BB-DBCC565A8FD2}" sibTransId="{0AFE92EC-7E25-47F3-BBA9-58F37D4E8736}"/>
    <dgm:cxn modelId="{2BA6FE02-B644-488A-BFEA-E0AF886FD515}" type="presOf" srcId="{A3E0D744-C6D3-48D4-91C2-CE0775353437}" destId="{B3E9B476-F93D-49FB-B997-94AEA55D867E}" srcOrd="0" destOrd="0" presId="urn:microsoft.com/office/officeart/2005/8/layout/pyramid1"/>
    <dgm:cxn modelId="{69A6DE04-BF66-468A-A286-D057120417EC}" srcId="{A9B2213D-03A4-4BBA-A664-B737945B9ABA}" destId="{B8296D1F-23EA-4C16-932B-6E3ABA2A791F}" srcOrd="4" destOrd="0" parTransId="{2AD0AA03-D155-4ADE-93DA-D3CE15CB89B9}" sibTransId="{43077CC4-1D05-4323-97CC-6B17EE1AFF91}"/>
    <dgm:cxn modelId="{069330E6-FA0F-4EEF-98A0-9A06755C98C7}" type="presOf" srcId="{B8296D1F-23EA-4C16-932B-6E3ABA2A791F}" destId="{FBD1CB85-A491-47D1-989B-96D4FA9AD420}" srcOrd="1" destOrd="0" presId="urn:microsoft.com/office/officeart/2005/8/layout/pyramid1"/>
    <dgm:cxn modelId="{21AEF0A7-25BB-4E43-B62B-EC55348696F3}" type="presOf" srcId="{E4913821-105C-44D2-99EA-3FD4307A668F}" destId="{0F65E111-BFE1-4C21-B074-E528C78F2788}" srcOrd="1" destOrd="0" presId="urn:microsoft.com/office/officeart/2005/8/layout/pyramid1"/>
    <dgm:cxn modelId="{133EA769-7BB2-4493-8982-A10ED2AEA24B}" type="presOf" srcId="{B8296D1F-23EA-4C16-932B-6E3ABA2A791F}" destId="{8668315C-722A-404C-9B23-DB2CA03BC6D3}" srcOrd="0" destOrd="0" presId="urn:microsoft.com/office/officeart/2005/8/layout/pyramid1"/>
    <dgm:cxn modelId="{120E8A67-9A78-4479-9F49-92CCD8C6B634}" type="presOf" srcId="{E4913821-105C-44D2-99EA-3FD4307A668F}" destId="{16E2D326-7C0B-4090-92EA-5F5DA9687388}" srcOrd="0" destOrd="0" presId="urn:microsoft.com/office/officeart/2005/8/layout/pyramid1"/>
    <dgm:cxn modelId="{F09F4352-ACCE-47D1-88CB-8027C7824CF0}" type="presOf" srcId="{451C759A-FAB7-4479-BBE0-7337B8DBC7C5}" destId="{0EE9B3F6-8DC6-4652-B3A1-415452FC2557}" srcOrd="0" destOrd="0" presId="urn:microsoft.com/office/officeart/2005/8/layout/pyramid1"/>
    <dgm:cxn modelId="{EE83F03A-97D0-4FA2-9377-09676102BDF7}" type="presParOf" srcId="{D43E133F-B671-4175-BD73-364852427CB0}" destId="{9475756C-F90B-47E0-90AD-7CB563388E69}" srcOrd="0" destOrd="0" presId="urn:microsoft.com/office/officeart/2005/8/layout/pyramid1"/>
    <dgm:cxn modelId="{4D4FEE03-3D82-47CB-A591-EECBDCFD77A6}" type="presParOf" srcId="{9475756C-F90B-47E0-90AD-7CB563388E69}" destId="{0EE9B3F6-8DC6-4652-B3A1-415452FC2557}" srcOrd="0" destOrd="0" presId="urn:microsoft.com/office/officeart/2005/8/layout/pyramid1"/>
    <dgm:cxn modelId="{B0784B51-6782-417A-829F-2663E88A8B30}" type="presParOf" srcId="{9475756C-F90B-47E0-90AD-7CB563388E69}" destId="{B30074F8-75A3-4745-BC68-9BF96392893B}" srcOrd="1" destOrd="0" presId="urn:microsoft.com/office/officeart/2005/8/layout/pyramid1"/>
    <dgm:cxn modelId="{D6205751-BCD6-4137-9573-4131C0758966}" type="presParOf" srcId="{D43E133F-B671-4175-BD73-364852427CB0}" destId="{BCB6E54C-C232-486B-9E96-0BFCCB5D8471}" srcOrd="1" destOrd="0" presId="urn:microsoft.com/office/officeart/2005/8/layout/pyramid1"/>
    <dgm:cxn modelId="{B68C0323-A73D-40EA-ABAF-BC81DC4A040E}" type="presParOf" srcId="{BCB6E54C-C232-486B-9E96-0BFCCB5D8471}" destId="{16E2D326-7C0B-4090-92EA-5F5DA9687388}" srcOrd="0" destOrd="0" presId="urn:microsoft.com/office/officeart/2005/8/layout/pyramid1"/>
    <dgm:cxn modelId="{0133E1A9-AC56-4E9F-96BD-D32AD5B41FAE}" type="presParOf" srcId="{BCB6E54C-C232-486B-9E96-0BFCCB5D8471}" destId="{0F65E111-BFE1-4C21-B074-E528C78F2788}" srcOrd="1" destOrd="0" presId="urn:microsoft.com/office/officeart/2005/8/layout/pyramid1"/>
    <dgm:cxn modelId="{423729E7-92CD-4428-83E2-F3F0D09C094F}" type="presParOf" srcId="{D43E133F-B671-4175-BD73-364852427CB0}" destId="{F07EBE06-A61F-453F-BB8C-B8A2720B6FE7}" srcOrd="2" destOrd="0" presId="urn:microsoft.com/office/officeart/2005/8/layout/pyramid1"/>
    <dgm:cxn modelId="{AD282B65-829C-42DE-BC1D-984684971BC2}" type="presParOf" srcId="{F07EBE06-A61F-453F-BB8C-B8A2720B6FE7}" destId="{B3E9B476-F93D-49FB-B997-94AEA55D867E}" srcOrd="0" destOrd="0" presId="urn:microsoft.com/office/officeart/2005/8/layout/pyramid1"/>
    <dgm:cxn modelId="{E9D32D8B-1630-4CE7-9E0D-5260CC198514}" type="presParOf" srcId="{F07EBE06-A61F-453F-BB8C-B8A2720B6FE7}" destId="{601E8620-CB53-4D72-A17B-51C8A25F67DC}" srcOrd="1" destOrd="0" presId="urn:microsoft.com/office/officeart/2005/8/layout/pyramid1"/>
    <dgm:cxn modelId="{8766BF00-F268-49EB-B0D9-5056E55D1BB5}" type="presParOf" srcId="{D43E133F-B671-4175-BD73-364852427CB0}" destId="{20D7AD94-AA89-4ACF-8311-E1ED46ACAC8B}" srcOrd="3" destOrd="0" presId="urn:microsoft.com/office/officeart/2005/8/layout/pyramid1"/>
    <dgm:cxn modelId="{1CE134E5-FC5E-44E6-8FAA-871F0BA044F6}" type="presParOf" srcId="{20D7AD94-AA89-4ACF-8311-E1ED46ACAC8B}" destId="{69AD0431-D07B-4F4B-9389-41F8B2633051}" srcOrd="0" destOrd="0" presId="urn:microsoft.com/office/officeart/2005/8/layout/pyramid1"/>
    <dgm:cxn modelId="{DC673546-8467-4E08-922A-D077714009BB}" type="presParOf" srcId="{20D7AD94-AA89-4ACF-8311-E1ED46ACAC8B}" destId="{DB8A06B4-697F-444C-8DCB-4A255DD00454}" srcOrd="1" destOrd="0" presId="urn:microsoft.com/office/officeart/2005/8/layout/pyramid1"/>
    <dgm:cxn modelId="{8BC3AA1A-4C19-4BC9-9BDF-97D5C4572B62}" type="presParOf" srcId="{D43E133F-B671-4175-BD73-364852427CB0}" destId="{AEE93495-B087-46B2-83B2-FC24B42A7B73}" srcOrd="4" destOrd="0" presId="urn:microsoft.com/office/officeart/2005/8/layout/pyramid1"/>
    <dgm:cxn modelId="{CEB364D3-46A5-4DE4-8F16-8DCB29E0FC41}" type="presParOf" srcId="{AEE93495-B087-46B2-83B2-FC24B42A7B73}" destId="{8668315C-722A-404C-9B23-DB2CA03BC6D3}" srcOrd="0" destOrd="0" presId="urn:microsoft.com/office/officeart/2005/8/layout/pyramid1"/>
    <dgm:cxn modelId="{5869518F-4112-422E-B11B-A788EDA373AC}" type="presParOf" srcId="{AEE93495-B087-46B2-83B2-FC24B42A7B73}" destId="{FBD1CB85-A491-47D1-989B-96D4FA9AD420}" srcOrd="1" destOrd="0" presId="urn:microsoft.com/office/officeart/2005/8/layout/pyramid1"/>
  </dgm:cxnLst>
  <dgm:bg>
    <a:effectLst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9B3F6-8DC6-4652-B3A1-415452FC2557}">
      <dsp:nvSpPr>
        <dsp:cNvPr id="0" name=""/>
        <dsp:cNvSpPr/>
      </dsp:nvSpPr>
      <dsp:spPr>
        <a:xfrm>
          <a:off x="3099003" y="0"/>
          <a:ext cx="2488793" cy="1444888"/>
        </a:xfrm>
        <a:prstGeom prst="trapezoid">
          <a:avLst>
            <a:gd name="adj" fmla="val 8612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700" kern="1200" dirty="0" smtClean="0"/>
        </a:p>
        <a:p>
          <a:pPr lvl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kern="1200" dirty="0" smtClean="0"/>
            <a:t>Цели </a:t>
          </a:r>
        </a:p>
        <a:p>
          <a:pPr lvl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kern="1200" dirty="0" smtClean="0"/>
            <a:t>бизнеса</a:t>
          </a:r>
          <a:endParaRPr lang="ru-RU" sz="2700" kern="1200" dirty="0"/>
        </a:p>
      </dsp:txBody>
      <dsp:txXfrm>
        <a:off x="3099003" y="0"/>
        <a:ext cx="2488793" cy="1444888"/>
      </dsp:txXfrm>
    </dsp:sp>
    <dsp:sp modelId="{16E2D326-7C0B-4090-92EA-5F5DA9687388}">
      <dsp:nvSpPr>
        <dsp:cNvPr id="0" name=""/>
        <dsp:cNvSpPr/>
      </dsp:nvSpPr>
      <dsp:spPr>
        <a:xfrm>
          <a:off x="2324252" y="1444888"/>
          <a:ext cx="4038295" cy="899575"/>
        </a:xfrm>
        <a:prstGeom prst="trapezoid">
          <a:avLst>
            <a:gd name="adj" fmla="val 8612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Сетевые приложения</a:t>
          </a:r>
          <a:endParaRPr lang="ru-RU" sz="2700" kern="1200" dirty="0"/>
        </a:p>
      </dsp:txBody>
      <dsp:txXfrm>
        <a:off x="3030953" y="1444888"/>
        <a:ext cx="2624892" cy="899575"/>
      </dsp:txXfrm>
    </dsp:sp>
    <dsp:sp modelId="{B3E9B476-F93D-49FB-B997-94AEA55D867E}">
      <dsp:nvSpPr>
        <dsp:cNvPr id="0" name=""/>
        <dsp:cNvSpPr/>
      </dsp:nvSpPr>
      <dsp:spPr>
        <a:xfrm>
          <a:off x="1549501" y="2344464"/>
          <a:ext cx="5587796" cy="899575"/>
        </a:xfrm>
        <a:prstGeom prst="trapezoid">
          <a:avLst>
            <a:gd name="adj" fmla="val 8612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kern="1200" dirty="0" smtClean="0"/>
            <a:t>Средства       Средства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700" kern="1200" dirty="0" smtClean="0"/>
            <a:t>развития         доступа</a:t>
          </a:r>
        </a:p>
      </dsp:txBody>
      <dsp:txXfrm>
        <a:off x="2527365" y="2344464"/>
        <a:ext cx="3632068" cy="899575"/>
      </dsp:txXfrm>
    </dsp:sp>
    <dsp:sp modelId="{69AD0431-D07B-4F4B-9389-41F8B2633051}">
      <dsp:nvSpPr>
        <dsp:cNvPr id="0" name=""/>
        <dsp:cNvSpPr/>
      </dsp:nvSpPr>
      <dsp:spPr>
        <a:xfrm>
          <a:off x="774750" y="3244039"/>
          <a:ext cx="7137298" cy="899575"/>
        </a:xfrm>
        <a:prstGeom prst="trapezoid">
          <a:avLst>
            <a:gd name="adj" fmla="val 8612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Информация / база данных</a:t>
          </a:r>
        </a:p>
      </dsp:txBody>
      <dsp:txXfrm>
        <a:off x="2023777" y="3244039"/>
        <a:ext cx="4639244" cy="899575"/>
      </dsp:txXfrm>
    </dsp:sp>
    <dsp:sp modelId="{8668315C-722A-404C-9B23-DB2CA03BC6D3}">
      <dsp:nvSpPr>
        <dsp:cNvPr id="0" name=""/>
        <dsp:cNvSpPr/>
      </dsp:nvSpPr>
      <dsp:spPr>
        <a:xfrm>
          <a:off x="0" y="4143614"/>
          <a:ext cx="8686799" cy="899575"/>
        </a:xfrm>
        <a:prstGeom prst="trapezoid">
          <a:avLst>
            <a:gd name="adj" fmla="val 8612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kern="1200" dirty="0" smtClean="0"/>
            <a:t>Фундаментальные технологии</a:t>
          </a:r>
        </a:p>
        <a:p>
          <a:pPr lvl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i="1" kern="1200" dirty="0" smtClean="0"/>
            <a:t>Безопасность, сеть</a:t>
          </a:r>
          <a:endParaRPr lang="ru-RU" sz="2700" i="1" kern="1200" dirty="0"/>
        </a:p>
      </dsp:txBody>
      <dsp:txXfrm>
        <a:off x="1520190" y="4143614"/>
        <a:ext cx="5646420" cy="899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C3D14-129B-426A-9B1E-393F7CCB79DC}" type="datetimeFigureOut">
              <a:rPr lang="ru-RU" smtClean="0"/>
              <a:t>28.04.2013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1E3AF-8885-47C4-BCDD-7D6F690D20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903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1E3AF-8885-47C4-BCDD-7D6F690D2083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71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B9B4098-B917-4BD4-B018-50251EF2F023}" type="datetimeFigureOut">
              <a:rPr lang="ru-RU" smtClean="0"/>
              <a:pPr/>
              <a:t>28.04.2013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827FFF-FB53-4458-A6E0-B6993D07324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7" Type="http://schemas.openxmlformats.org/officeDocument/2006/relationships/image" Target="../media/image34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56992"/>
            <a:ext cx="8458200" cy="1222375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6600" dirty="0" smtClean="0"/>
              <a:t>Сетевая экономика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09120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Краткая характеристика сети Интернет в области сетевой экономики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785957"/>
            <a:ext cx="648072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Презентацию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 конкурсу «Информатика в экономической сфере» подготовила ученица 11 класса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Артемьева Юлия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50000"/>
              </a:lnSpc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Преподаватель: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Некруткина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Е.В.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27042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Россия в интернет - секторе экономике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Распределение общего числа пользователей Интернета по регионам. </a:t>
            </a:r>
            <a:r>
              <a:rPr lang="ru-RU" sz="2400" u="sng" dirty="0" smtClean="0"/>
              <a:t>Россия в целом: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100% – 5 0,3 млн.чел. </a:t>
            </a:r>
            <a:endParaRPr lang="ru-R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Данные ФОМ зима 2010-2011</a:t>
            </a:r>
            <a:endParaRPr lang="ru-RU" sz="2400" dirty="0"/>
          </a:p>
        </p:txBody>
      </p:sp>
      <p:pic>
        <p:nvPicPr>
          <p:cNvPr id="1026" name="Picture 2" descr="http://ic.pics.livejournal.com/temkinmir/19141097/18015/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69116"/>
            <a:ext cx="6984776" cy="412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4869160"/>
            <a:ext cx="1872208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Центральный 29 % 14,4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79712" y="4234656"/>
            <a:ext cx="1728192" cy="43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Северо-Зап. 12% 6,1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31840" y="5013176"/>
            <a:ext cx="1584176" cy="43204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Уральский 8 % 3,9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0" y="5926532"/>
            <a:ext cx="1584176" cy="43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Сибирский 13% 6,6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9712" y="4374976"/>
            <a:ext cx="2236664" cy="43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Дальневосточный 5 % 2,4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50864" y="5589240"/>
            <a:ext cx="1829048" cy="43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Приволжский 20 % 10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276" y="6094536"/>
            <a:ext cx="1771352" cy="6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Южный и Северо-Кавказский 14% 6,9 млн. чел.</a:t>
            </a:r>
            <a:endParaRPr lang="ru-RU" sz="1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Интернет – бизнес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65881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Электронный бизнес </a:t>
            </a:r>
            <a:r>
              <a:rPr lang="ru-RU" sz="2400" dirty="0" smtClean="0"/>
              <a:t>представляет собой реализацию ключевых бизнес-процессов на предприятии с помощью Интернет-технологий с целью максимизации стоимости компании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244334"/>
            <a:ext cx="58285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Категории электронного бизнеса</a:t>
            </a:r>
          </a:p>
        </p:txBody>
      </p:sp>
      <p:pic>
        <p:nvPicPr>
          <p:cNvPr id="7" name="Picture 4" descr="http://www.vuithelp.ru/img/user/44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762" y="3727827"/>
            <a:ext cx="5904656" cy="294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Елена Владимировна\Институт бизнеса\Сессия VII\Сетевая экономика\inostrannye-investory-v-Ross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9"/>
            <a:ext cx="8064896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Структура интернет - бизнеса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6663236"/>
              </p:ext>
            </p:extLst>
          </p:nvPr>
        </p:nvGraphicFramePr>
        <p:xfrm>
          <a:off x="304800" y="1554163"/>
          <a:ext cx="8686800" cy="504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646166" y="3907656"/>
            <a:ext cx="0" cy="8640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и концепции Интернет - бизнеса</a:t>
            </a:r>
            <a:endParaRPr lang="ru-RU" dirty="0"/>
          </a:p>
        </p:txBody>
      </p:sp>
      <p:sp>
        <p:nvSpPr>
          <p:cNvPr id="7" name="Полилиния 6"/>
          <p:cNvSpPr/>
          <p:nvPr/>
        </p:nvSpPr>
        <p:spPr>
          <a:xfrm>
            <a:off x="395536" y="1628800"/>
            <a:ext cx="8568952" cy="1121327"/>
          </a:xfrm>
          <a:custGeom>
            <a:avLst/>
            <a:gdLst>
              <a:gd name="connsiteX0" fmla="*/ 0 w 8568952"/>
              <a:gd name="connsiteY0" fmla="*/ 112133 h 1121327"/>
              <a:gd name="connsiteX1" fmla="*/ 112133 w 8568952"/>
              <a:gd name="connsiteY1" fmla="*/ 0 h 1121327"/>
              <a:gd name="connsiteX2" fmla="*/ 8456819 w 8568952"/>
              <a:gd name="connsiteY2" fmla="*/ 0 h 1121327"/>
              <a:gd name="connsiteX3" fmla="*/ 8568952 w 8568952"/>
              <a:gd name="connsiteY3" fmla="*/ 112133 h 1121327"/>
              <a:gd name="connsiteX4" fmla="*/ 8568952 w 8568952"/>
              <a:gd name="connsiteY4" fmla="*/ 1009194 h 1121327"/>
              <a:gd name="connsiteX5" fmla="*/ 8456819 w 8568952"/>
              <a:gd name="connsiteY5" fmla="*/ 1121327 h 1121327"/>
              <a:gd name="connsiteX6" fmla="*/ 112133 w 8568952"/>
              <a:gd name="connsiteY6" fmla="*/ 1121327 h 1121327"/>
              <a:gd name="connsiteX7" fmla="*/ 0 w 8568952"/>
              <a:gd name="connsiteY7" fmla="*/ 1009194 h 1121327"/>
              <a:gd name="connsiteX8" fmla="*/ 0 w 8568952"/>
              <a:gd name="connsiteY8" fmla="*/ 112133 h 112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8952" h="1121327">
                <a:moveTo>
                  <a:pt x="0" y="112133"/>
                </a:moveTo>
                <a:cubicBezTo>
                  <a:pt x="0" y="50204"/>
                  <a:pt x="50204" y="0"/>
                  <a:pt x="112133" y="0"/>
                </a:cubicBezTo>
                <a:lnTo>
                  <a:pt x="8456819" y="0"/>
                </a:lnTo>
                <a:cubicBezTo>
                  <a:pt x="8518748" y="0"/>
                  <a:pt x="8568952" y="50204"/>
                  <a:pt x="8568952" y="112133"/>
                </a:cubicBezTo>
                <a:lnTo>
                  <a:pt x="8568952" y="1009194"/>
                </a:lnTo>
                <a:cubicBezTo>
                  <a:pt x="8568952" y="1071123"/>
                  <a:pt x="8518748" y="1121327"/>
                  <a:pt x="8456819" y="1121327"/>
                </a:cubicBezTo>
                <a:lnTo>
                  <a:pt x="112133" y="1121327"/>
                </a:lnTo>
                <a:cubicBezTo>
                  <a:pt x="50204" y="1121327"/>
                  <a:pt x="0" y="1071123"/>
                  <a:pt x="0" y="1009194"/>
                </a:cubicBezTo>
                <a:lnTo>
                  <a:pt x="0" y="11213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17363" tIns="91440" rIns="91441" bIns="9144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Информационная поддержка существующего неэлектронного бизнеса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68" y="1740932"/>
            <a:ext cx="1713790" cy="897062"/>
          </a:xfrm>
          <a:prstGeom prst="roundRect">
            <a:avLst>
              <a:gd name="adj" fmla="val 10000"/>
            </a:avLst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4000" b="-14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олилиния 8"/>
          <p:cNvSpPr/>
          <p:nvPr/>
        </p:nvSpPr>
        <p:spPr>
          <a:xfrm>
            <a:off x="395536" y="2862260"/>
            <a:ext cx="8568952" cy="1121327"/>
          </a:xfrm>
          <a:custGeom>
            <a:avLst/>
            <a:gdLst>
              <a:gd name="connsiteX0" fmla="*/ 0 w 8568952"/>
              <a:gd name="connsiteY0" fmla="*/ 112133 h 1121327"/>
              <a:gd name="connsiteX1" fmla="*/ 112133 w 8568952"/>
              <a:gd name="connsiteY1" fmla="*/ 0 h 1121327"/>
              <a:gd name="connsiteX2" fmla="*/ 8456819 w 8568952"/>
              <a:gd name="connsiteY2" fmla="*/ 0 h 1121327"/>
              <a:gd name="connsiteX3" fmla="*/ 8568952 w 8568952"/>
              <a:gd name="connsiteY3" fmla="*/ 112133 h 1121327"/>
              <a:gd name="connsiteX4" fmla="*/ 8568952 w 8568952"/>
              <a:gd name="connsiteY4" fmla="*/ 1009194 h 1121327"/>
              <a:gd name="connsiteX5" fmla="*/ 8456819 w 8568952"/>
              <a:gd name="connsiteY5" fmla="*/ 1121327 h 1121327"/>
              <a:gd name="connsiteX6" fmla="*/ 112133 w 8568952"/>
              <a:gd name="connsiteY6" fmla="*/ 1121327 h 1121327"/>
              <a:gd name="connsiteX7" fmla="*/ 0 w 8568952"/>
              <a:gd name="connsiteY7" fmla="*/ 1009194 h 1121327"/>
              <a:gd name="connsiteX8" fmla="*/ 0 w 8568952"/>
              <a:gd name="connsiteY8" fmla="*/ 112133 h 112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8952" h="1121327">
                <a:moveTo>
                  <a:pt x="0" y="112133"/>
                </a:moveTo>
                <a:cubicBezTo>
                  <a:pt x="0" y="50204"/>
                  <a:pt x="50204" y="0"/>
                  <a:pt x="112133" y="0"/>
                </a:cubicBezTo>
                <a:lnTo>
                  <a:pt x="8456819" y="0"/>
                </a:lnTo>
                <a:cubicBezTo>
                  <a:pt x="8518748" y="0"/>
                  <a:pt x="8568952" y="50204"/>
                  <a:pt x="8568952" y="112133"/>
                </a:cubicBezTo>
                <a:lnTo>
                  <a:pt x="8568952" y="1009194"/>
                </a:lnTo>
                <a:cubicBezTo>
                  <a:pt x="8568952" y="1071123"/>
                  <a:pt x="8518748" y="1121327"/>
                  <a:pt x="8456819" y="1121327"/>
                </a:cubicBezTo>
                <a:lnTo>
                  <a:pt x="112133" y="1121327"/>
                </a:lnTo>
                <a:cubicBezTo>
                  <a:pt x="50204" y="1121327"/>
                  <a:pt x="0" y="1071123"/>
                  <a:pt x="0" y="1009194"/>
                </a:cubicBezTo>
                <a:lnTo>
                  <a:pt x="0" y="11213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79955"/>
              <a:satOff val="15216"/>
              <a:lumOff val="-2811"/>
              <a:alphaOff val="0"/>
            </a:schemeClr>
          </a:fillRef>
          <a:effectRef idx="0">
            <a:schemeClr val="accent5">
              <a:hueOff val="-279955"/>
              <a:satOff val="15216"/>
              <a:lumOff val="-281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17363" tIns="91440" rIns="91441" bIns="9144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kern="1200" dirty="0" smtClean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Создание Интернет-компаний, реализующей товары и услуги исключительно через Интернет</a:t>
            </a:r>
          </a:p>
          <a:p>
            <a:pPr lvl="0" algn="l">
              <a:spcBef>
                <a:spcPct val="0"/>
              </a:spcBef>
            </a:pPr>
            <a:endParaRPr lang="ru-RU" sz="2400" kern="1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668" y="2974393"/>
            <a:ext cx="1713790" cy="897062"/>
          </a:xfrm>
          <a:prstGeom prst="roundRect">
            <a:avLst>
              <a:gd name="adj" fmla="val 10000"/>
            </a:avLst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000" b="-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444926"/>
              <a:satOff val="8562"/>
              <a:lumOff val="-9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олилиния 10"/>
          <p:cNvSpPr/>
          <p:nvPr/>
        </p:nvSpPr>
        <p:spPr>
          <a:xfrm>
            <a:off x="395536" y="4095720"/>
            <a:ext cx="8568952" cy="1121327"/>
          </a:xfrm>
          <a:custGeom>
            <a:avLst/>
            <a:gdLst>
              <a:gd name="connsiteX0" fmla="*/ 0 w 8568952"/>
              <a:gd name="connsiteY0" fmla="*/ 112133 h 1121327"/>
              <a:gd name="connsiteX1" fmla="*/ 112133 w 8568952"/>
              <a:gd name="connsiteY1" fmla="*/ 0 h 1121327"/>
              <a:gd name="connsiteX2" fmla="*/ 8456819 w 8568952"/>
              <a:gd name="connsiteY2" fmla="*/ 0 h 1121327"/>
              <a:gd name="connsiteX3" fmla="*/ 8568952 w 8568952"/>
              <a:gd name="connsiteY3" fmla="*/ 112133 h 1121327"/>
              <a:gd name="connsiteX4" fmla="*/ 8568952 w 8568952"/>
              <a:gd name="connsiteY4" fmla="*/ 1009194 h 1121327"/>
              <a:gd name="connsiteX5" fmla="*/ 8456819 w 8568952"/>
              <a:gd name="connsiteY5" fmla="*/ 1121327 h 1121327"/>
              <a:gd name="connsiteX6" fmla="*/ 112133 w 8568952"/>
              <a:gd name="connsiteY6" fmla="*/ 1121327 h 1121327"/>
              <a:gd name="connsiteX7" fmla="*/ 0 w 8568952"/>
              <a:gd name="connsiteY7" fmla="*/ 1009194 h 1121327"/>
              <a:gd name="connsiteX8" fmla="*/ 0 w 8568952"/>
              <a:gd name="connsiteY8" fmla="*/ 112133 h 112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8952" h="1121327">
                <a:moveTo>
                  <a:pt x="0" y="112133"/>
                </a:moveTo>
                <a:cubicBezTo>
                  <a:pt x="0" y="50204"/>
                  <a:pt x="50204" y="0"/>
                  <a:pt x="112133" y="0"/>
                </a:cubicBezTo>
                <a:lnTo>
                  <a:pt x="8456819" y="0"/>
                </a:lnTo>
                <a:cubicBezTo>
                  <a:pt x="8518748" y="0"/>
                  <a:pt x="8568952" y="50204"/>
                  <a:pt x="8568952" y="112133"/>
                </a:cubicBezTo>
                <a:lnTo>
                  <a:pt x="8568952" y="1009194"/>
                </a:lnTo>
                <a:cubicBezTo>
                  <a:pt x="8568952" y="1071123"/>
                  <a:pt x="8518748" y="1121327"/>
                  <a:pt x="8456819" y="1121327"/>
                </a:cubicBezTo>
                <a:lnTo>
                  <a:pt x="112133" y="1121327"/>
                </a:lnTo>
                <a:cubicBezTo>
                  <a:pt x="50204" y="1121327"/>
                  <a:pt x="0" y="1071123"/>
                  <a:pt x="0" y="1009194"/>
                </a:cubicBezTo>
                <a:lnTo>
                  <a:pt x="0" y="11213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559909"/>
              <a:satOff val="30431"/>
              <a:lumOff val="-5621"/>
              <a:alphaOff val="0"/>
            </a:schemeClr>
          </a:fillRef>
          <a:effectRef idx="0">
            <a:schemeClr val="accent5">
              <a:hueOff val="-559909"/>
              <a:satOff val="30431"/>
              <a:lumOff val="-562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17363" tIns="91440" rIns="91441" bIns="9144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Рекламная модель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7668" y="4207853"/>
            <a:ext cx="1713790" cy="897062"/>
          </a:xfrm>
          <a:prstGeom prst="roundRect">
            <a:avLst>
              <a:gd name="adj" fmla="val 10000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2000" b="-22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889851"/>
              <a:satOff val="17125"/>
              <a:lumOff val="-19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Полилиния 12"/>
          <p:cNvSpPr/>
          <p:nvPr/>
        </p:nvSpPr>
        <p:spPr>
          <a:xfrm>
            <a:off x="395536" y="5329181"/>
            <a:ext cx="8568952" cy="1121327"/>
          </a:xfrm>
          <a:custGeom>
            <a:avLst/>
            <a:gdLst>
              <a:gd name="connsiteX0" fmla="*/ 0 w 8568952"/>
              <a:gd name="connsiteY0" fmla="*/ 112133 h 1121327"/>
              <a:gd name="connsiteX1" fmla="*/ 112133 w 8568952"/>
              <a:gd name="connsiteY1" fmla="*/ 0 h 1121327"/>
              <a:gd name="connsiteX2" fmla="*/ 8456819 w 8568952"/>
              <a:gd name="connsiteY2" fmla="*/ 0 h 1121327"/>
              <a:gd name="connsiteX3" fmla="*/ 8568952 w 8568952"/>
              <a:gd name="connsiteY3" fmla="*/ 112133 h 1121327"/>
              <a:gd name="connsiteX4" fmla="*/ 8568952 w 8568952"/>
              <a:gd name="connsiteY4" fmla="*/ 1009194 h 1121327"/>
              <a:gd name="connsiteX5" fmla="*/ 8456819 w 8568952"/>
              <a:gd name="connsiteY5" fmla="*/ 1121327 h 1121327"/>
              <a:gd name="connsiteX6" fmla="*/ 112133 w 8568952"/>
              <a:gd name="connsiteY6" fmla="*/ 1121327 h 1121327"/>
              <a:gd name="connsiteX7" fmla="*/ 0 w 8568952"/>
              <a:gd name="connsiteY7" fmla="*/ 1009194 h 1121327"/>
              <a:gd name="connsiteX8" fmla="*/ 0 w 8568952"/>
              <a:gd name="connsiteY8" fmla="*/ 112133 h 1121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68952" h="1121327">
                <a:moveTo>
                  <a:pt x="0" y="112133"/>
                </a:moveTo>
                <a:cubicBezTo>
                  <a:pt x="0" y="50204"/>
                  <a:pt x="50204" y="0"/>
                  <a:pt x="112133" y="0"/>
                </a:cubicBezTo>
                <a:lnTo>
                  <a:pt x="8456819" y="0"/>
                </a:lnTo>
                <a:cubicBezTo>
                  <a:pt x="8518748" y="0"/>
                  <a:pt x="8568952" y="50204"/>
                  <a:pt x="8568952" y="112133"/>
                </a:cubicBezTo>
                <a:lnTo>
                  <a:pt x="8568952" y="1009194"/>
                </a:lnTo>
                <a:cubicBezTo>
                  <a:pt x="8568952" y="1071123"/>
                  <a:pt x="8518748" y="1121327"/>
                  <a:pt x="8456819" y="1121327"/>
                </a:cubicBezTo>
                <a:lnTo>
                  <a:pt x="112133" y="1121327"/>
                </a:lnTo>
                <a:cubicBezTo>
                  <a:pt x="50204" y="1121327"/>
                  <a:pt x="0" y="1071123"/>
                  <a:pt x="0" y="1009194"/>
                </a:cubicBezTo>
                <a:lnTo>
                  <a:pt x="0" y="112133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39864"/>
              <a:satOff val="45647"/>
              <a:lumOff val="-8432"/>
              <a:alphaOff val="0"/>
            </a:schemeClr>
          </a:fillRef>
          <a:effectRef idx="0">
            <a:schemeClr val="accent5">
              <a:hueOff val="-839864"/>
              <a:satOff val="45647"/>
              <a:lumOff val="-843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17363" tIns="91440" rIns="91441" bIns="91440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kern="1200" dirty="0" smtClean="0"/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Организация продаж через Интернет товаров или услуг существующего неэлектронного бизнеса</a:t>
            </a:r>
          </a:p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7668" y="5441314"/>
            <a:ext cx="1713790" cy="897062"/>
          </a:xfrm>
          <a:prstGeom prst="roundRect">
            <a:avLst>
              <a:gd name="adj" fmla="val 10000"/>
            </a:avLst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6000" b="-6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5">
              <a:tint val="50000"/>
              <a:hueOff val="-1334777"/>
              <a:satOff val="25687"/>
              <a:lumOff val="-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0764155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Денежные расчеты в сети, платежные системы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80283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Платежная система в Интернете </a:t>
            </a:r>
            <a:r>
              <a:rPr lang="ru-RU" sz="2400" dirty="0" smtClean="0"/>
              <a:t>– это система проведения расчетов между финансовыми, коммерческими организациями и пользователями в процессе покупка/продажа товаров и услуг через Интернет</a:t>
            </a:r>
            <a:endParaRPr lang="ru-RU" sz="2400" dirty="0"/>
          </a:p>
        </p:txBody>
      </p:sp>
      <p:pic>
        <p:nvPicPr>
          <p:cNvPr id="2050" name="Picture 2" descr="http://www.i2r.ru/imgs/ec2001/scheme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868" y="3256822"/>
            <a:ext cx="7013780" cy="340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Классификация платежных систем</a:t>
            </a:r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6984270" y="5118789"/>
            <a:ext cx="875996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4101"/>
                </a:lnTo>
                <a:lnTo>
                  <a:pt x="875996" y="284101"/>
                </a:lnTo>
                <a:lnTo>
                  <a:pt x="875996" y="416894"/>
                </a:lnTo>
              </a:path>
            </a:pathLst>
          </a:custGeom>
          <a:noFill/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Полилиния 5"/>
          <p:cNvSpPr/>
          <p:nvPr/>
        </p:nvSpPr>
        <p:spPr>
          <a:xfrm>
            <a:off x="6108273" y="5118789"/>
            <a:ext cx="875996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75996" y="0"/>
                </a:moveTo>
                <a:lnTo>
                  <a:pt x="875996" y="284101"/>
                </a:lnTo>
                <a:lnTo>
                  <a:pt x="0" y="284101"/>
                </a:lnTo>
                <a:lnTo>
                  <a:pt x="0" y="416894"/>
                </a:lnTo>
              </a:path>
            </a:pathLst>
          </a:custGeom>
          <a:noFill/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Полилиния 6"/>
          <p:cNvSpPr/>
          <p:nvPr/>
        </p:nvSpPr>
        <p:spPr>
          <a:xfrm>
            <a:off x="5978668" y="3791654"/>
            <a:ext cx="1005602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4101"/>
                </a:lnTo>
                <a:lnTo>
                  <a:pt x="1005602" y="284101"/>
                </a:lnTo>
                <a:lnTo>
                  <a:pt x="1005602" y="416894"/>
                </a:lnTo>
              </a:path>
            </a:pathLst>
          </a:custGeom>
          <a:noFill/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Полилиния 7"/>
          <p:cNvSpPr/>
          <p:nvPr/>
        </p:nvSpPr>
        <p:spPr>
          <a:xfrm>
            <a:off x="4910453" y="3791654"/>
            <a:ext cx="1068215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068215" y="0"/>
                </a:moveTo>
                <a:lnTo>
                  <a:pt x="1068215" y="284101"/>
                </a:lnTo>
                <a:lnTo>
                  <a:pt x="0" y="284101"/>
                </a:lnTo>
                <a:lnTo>
                  <a:pt x="0" y="416894"/>
                </a:lnTo>
              </a:path>
            </a:pathLst>
          </a:custGeom>
          <a:noFill/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олилиния 8"/>
          <p:cNvSpPr/>
          <p:nvPr/>
        </p:nvSpPr>
        <p:spPr>
          <a:xfrm>
            <a:off x="4065762" y="2464519"/>
            <a:ext cx="1912905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4101"/>
                </a:lnTo>
                <a:lnTo>
                  <a:pt x="1912905" y="284101"/>
                </a:lnTo>
                <a:lnTo>
                  <a:pt x="1912905" y="416894"/>
                </a:lnTo>
              </a:path>
            </a:pathLst>
          </a:custGeom>
          <a:noFill/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2152857" y="3791654"/>
            <a:ext cx="875996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84101"/>
                </a:lnTo>
                <a:lnTo>
                  <a:pt x="875996" y="284101"/>
                </a:lnTo>
                <a:lnTo>
                  <a:pt x="875996" y="416894"/>
                </a:lnTo>
              </a:path>
            </a:pathLst>
          </a:custGeom>
          <a:noFill/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олилиния 10"/>
          <p:cNvSpPr/>
          <p:nvPr/>
        </p:nvSpPr>
        <p:spPr>
          <a:xfrm>
            <a:off x="1276860" y="3791654"/>
            <a:ext cx="875996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875996" y="0"/>
                </a:moveTo>
                <a:lnTo>
                  <a:pt x="875996" y="284101"/>
                </a:lnTo>
                <a:lnTo>
                  <a:pt x="0" y="284101"/>
                </a:lnTo>
                <a:lnTo>
                  <a:pt x="0" y="416894"/>
                </a:lnTo>
              </a:path>
            </a:pathLst>
          </a:custGeom>
          <a:noFill/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7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2152857" y="2464519"/>
            <a:ext cx="1912905" cy="41689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912905" y="0"/>
                </a:moveTo>
                <a:lnTo>
                  <a:pt x="1912905" y="284101"/>
                </a:lnTo>
                <a:lnTo>
                  <a:pt x="0" y="284101"/>
                </a:lnTo>
                <a:lnTo>
                  <a:pt x="0" y="416894"/>
                </a:lnTo>
              </a:path>
            </a:pathLst>
          </a:custGeom>
          <a:noFill/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Скругленный прямоугольник 12"/>
          <p:cNvSpPr/>
          <p:nvPr/>
        </p:nvSpPr>
        <p:spPr>
          <a:xfrm>
            <a:off x="3349038" y="1554279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Полилиния 13"/>
          <p:cNvSpPr/>
          <p:nvPr/>
        </p:nvSpPr>
        <p:spPr>
          <a:xfrm>
            <a:off x="3508310" y="1705587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Платежные системы</a:t>
            </a:r>
            <a:endParaRPr lang="ru-RU" sz="1800" kern="1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36132" y="2881414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Полилиния 15"/>
          <p:cNvSpPr/>
          <p:nvPr/>
        </p:nvSpPr>
        <p:spPr>
          <a:xfrm>
            <a:off x="1595405" y="3032723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Кредитные системы</a:t>
            </a:r>
            <a:endParaRPr lang="ru-RU" sz="1800" kern="12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60136" y="4208549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Полилиния 17"/>
          <p:cNvSpPr/>
          <p:nvPr/>
        </p:nvSpPr>
        <p:spPr>
          <a:xfrm>
            <a:off x="719408" y="4359858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На базе систем Интернет-банкинга</a:t>
            </a:r>
            <a:endParaRPr lang="ru-RU" sz="1800" kern="12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312129" y="4208549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Полилиния 19"/>
          <p:cNvSpPr/>
          <p:nvPr/>
        </p:nvSpPr>
        <p:spPr>
          <a:xfrm>
            <a:off x="2471401" y="4359858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На основе кредитных карт</a:t>
            </a:r>
            <a:endParaRPr lang="ru-RU" sz="1800" kern="12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61943" y="2881414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Полилиния 21"/>
          <p:cNvSpPr/>
          <p:nvPr/>
        </p:nvSpPr>
        <p:spPr>
          <a:xfrm>
            <a:off x="5421215" y="3032723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Дебетовые системы</a:t>
            </a:r>
            <a:endParaRPr lang="ru-RU" sz="1800" kern="12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064123" y="4208549"/>
            <a:ext cx="169265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Полилиния 23"/>
          <p:cNvSpPr/>
          <p:nvPr/>
        </p:nvSpPr>
        <p:spPr>
          <a:xfrm>
            <a:off x="4223395" y="4359858"/>
            <a:ext cx="1692659" cy="910240"/>
          </a:xfrm>
          <a:custGeom>
            <a:avLst/>
            <a:gdLst>
              <a:gd name="connsiteX0" fmla="*/ 0 w 1692659"/>
              <a:gd name="connsiteY0" fmla="*/ 91024 h 910240"/>
              <a:gd name="connsiteX1" fmla="*/ 91024 w 1692659"/>
              <a:gd name="connsiteY1" fmla="*/ 0 h 910240"/>
              <a:gd name="connsiteX2" fmla="*/ 1601635 w 1692659"/>
              <a:gd name="connsiteY2" fmla="*/ 0 h 910240"/>
              <a:gd name="connsiteX3" fmla="*/ 1692659 w 1692659"/>
              <a:gd name="connsiteY3" fmla="*/ 91024 h 910240"/>
              <a:gd name="connsiteX4" fmla="*/ 1692659 w 1692659"/>
              <a:gd name="connsiteY4" fmla="*/ 819216 h 910240"/>
              <a:gd name="connsiteX5" fmla="*/ 1601635 w 1692659"/>
              <a:gd name="connsiteY5" fmla="*/ 910240 h 910240"/>
              <a:gd name="connsiteX6" fmla="*/ 91024 w 1692659"/>
              <a:gd name="connsiteY6" fmla="*/ 910240 h 910240"/>
              <a:gd name="connsiteX7" fmla="*/ 0 w 1692659"/>
              <a:gd name="connsiteY7" fmla="*/ 819216 h 910240"/>
              <a:gd name="connsiteX8" fmla="*/ 0 w 169265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265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601635" y="0"/>
                </a:lnTo>
                <a:cubicBezTo>
                  <a:pt x="1651906" y="0"/>
                  <a:pt x="1692659" y="40753"/>
                  <a:pt x="1692659" y="91024"/>
                </a:cubicBezTo>
                <a:lnTo>
                  <a:pt x="1692659" y="819216"/>
                </a:lnTo>
                <a:cubicBezTo>
                  <a:pt x="1692659" y="869487"/>
                  <a:pt x="1651906" y="910240"/>
                  <a:pt x="160163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Электронные чеки</a:t>
            </a:r>
            <a:endParaRPr lang="ru-RU" sz="1800" kern="12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75327" y="4208549"/>
            <a:ext cx="1817886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Полилиния 25"/>
          <p:cNvSpPr/>
          <p:nvPr/>
        </p:nvSpPr>
        <p:spPr>
          <a:xfrm>
            <a:off x="6234599" y="4359858"/>
            <a:ext cx="1817886" cy="910240"/>
          </a:xfrm>
          <a:custGeom>
            <a:avLst/>
            <a:gdLst>
              <a:gd name="connsiteX0" fmla="*/ 0 w 1817886"/>
              <a:gd name="connsiteY0" fmla="*/ 91024 h 910240"/>
              <a:gd name="connsiteX1" fmla="*/ 91024 w 1817886"/>
              <a:gd name="connsiteY1" fmla="*/ 0 h 910240"/>
              <a:gd name="connsiteX2" fmla="*/ 1726862 w 1817886"/>
              <a:gd name="connsiteY2" fmla="*/ 0 h 910240"/>
              <a:gd name="connsiteX3" fmla="*/ 1817886 w 1817886"/>
              <a:gd name="connsiteY3" fmla="*/ 91024 h 910240"/>
              <a:gd name="connsiteX4" fmla="*/ 1817886 w 1817886"/>
              <a:gd name="connsiteY4" fmla="*/ 819216 h 910240"/>
              <a:gd name="connsiteX5" fmla="*/ 1726862 w 1817886"/>
              <a:gd name="connsiteY5" fmla="*/ 910240 h 910240"/>
              <a:gd name="connsiteX6" fmla="*/ 91024 w 1817886"/>
              <a:gd name="connsiteY6" fmla="*/ 910240 h 910240"/>
              <a:gd name="connsiteX7" fmla="*/ 0 w 1817886"/>
              <a:gd name="connsiteY7" fmla="*/ 819216 h 910240"/>
              <a:gd name="connsiteX8" fmla="*/ 0 w 1817886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17886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726862" y="0"/>
                </a:lnTo>
                <a:cubicBezTo>
                  <a:pt x="1777133" y="0"/>
                  <a:pt x="1817886" y="40753"/>
                  <a:pt x="1817886" y="91024"/>
                </a:cubicBezTo>
                <a:lnTo>
                  <a:pt x="1817886" y="819216"/>
                </a:lnTo>
                <a:cubicBezTo>
                  <a:pt x="1817886" y="869487"/>
                  <a:pt x="1777133" y="910240"/>
                  <a:pt x="1726862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Электронные деньги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391548" y="5535684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Полилиния 27"/>
          <p:cNvSpPr/>
          <p:nvPr/>
        </p:nvSpPr>
        <p:spPr>
          <a:xfrm>
            <a:off x="5550821" y="5686993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На базе смарт-карт</a:t>
            </a:r>
            <a:endParaRPr lang="ru-RU" sz="1800" kern="1200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143542" y="5535684"/>
            <a:ext cx="1433449" cy="910240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Полилиния 29"/>
          <p:cNvSpPr/>
          <p:nvPr/>
        </p:nvSpPr>
        <p:spPr>
          <a:xfrm>
            <a:off x="7302814" y="5686993"/>
            <a:ext cx="1433449" cy="910240"/>
          </a:xfrm>
          <a:custGeom>
            <a:avLst/>
            <a:gdLst>
              <a:gd name="connsiteX0" fmla="*/ 0 w 1433449"/>
              <a:gd name="connsiteY0" fmla="*/ 91024 h 910240"/>
              <a:gd name="connsiteX1" fmla="*/ 91024 w 1433449"/>
              <a:gd name="connsiteY1" fmla="*/ 0 h 910240"/>
              <a:gd name="connsiteX2" fmla="*/ 1342425 w 1433449"/>
              <a:gd name="connsiteY2" fmla="*/ 0 h 910240"/>
              <a:gd name="connsiteX3" fmla="*/ 1433449 w 1433449"/>
              <a:gd name="connsiteY3" fmla="*/ 91024 h 910240"/>
              <a:gd name="connsiteX4" fmla="*/ 1433449 w 1433449"/>
              <a:gd name="connsiteY4" fmla="*/ 819216 h 910240"/>
              <a:gd name="connsiteX5" fmla="*/ 1342425 w 1433449"/>
              <a:gd name="connsiteY5" fmla="*/ 910240 h 910240"/>
              <a:gd name="connsiteX6" fmla="*/ 91024 w 1433449"/>
              <a:gd name="connsiteY6" fmla="*/ 910240 h 910240"/>
              <a:gd name="connsiteX7" fmla="*/ 0 w 1433449"/>
              <a:gd name="connsiteY7" fmla="*/ 819216 h 910240"/>
              <a:gd name="connsiteX8" fmla="*/ 0 w 1433449"/>
              <a:gd name="connsiteY8" fmla="*/ 91024 h 91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33449" h="910240">
                <a:moveTo>
                  <a:pt x="0" y="91024"/>
                </a:moveTo>
                <a:cubicBezTo>
                  <a:pt x="0" y="40753"/>
                  <a:pt x="40753" y="0"/>
                  <a:pt x="91024" y="0"/>
                </a:cubicBezTo>
                <a:lnTo>
                  <a:pt x="1342425" y="0"/>
                </a:lnTo>
                <a:cubicBezTo>
                  <a:pt x="1392696" y="0"/>
                  <a:pt x="1433449" y="40753"/>
                  <a:pt x="1433449" y="91024"/>
                </a:cubicBezTo>
                <a:lnTo>
                  <a:pt x="1433449" y="819216"/>
                </a:lnTo>
                <a:cubicBezTo>
                  <a:pt x="1433449" y="869487"/>
                  <a:pt x="1392696" y="910240"/>
                  <a:pt x="1342425" y="910240"/>
                </a:cubicBezTo>
                <a:lnTo>
                  <a:pt x="91024" y="910240"/>
                </a:lnTo>
                <a:cubicBezTo>
                  <a:pt x="40753" y="910240"/>
                  <a:pt x="0" y="869487"/>
                  <a:pt x="0" y="819216"/>
                </a:cubicBezTo>
                <a:lnTo>
                  <a:pt x="0" y="91024"/>
                </a:lnTo>
                <a:close/>
              </a:path>
            </a:pathLst>
          </a:custGeom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5240" tIns="95240" rIns="95240" bIns="9524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На базе ПК</a:t>
            </a:r>
            <a:endParaRPr lang="ru-RU" sz="1800" kern="1200" dirty="0"/>
          </a:p>
        </p:txBody>
      </p: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0" grpId="0" animBg="1"/>
      <p:bldP spid="22" grpId="0" animBg="1"/>
      <p:bldP spid="24" grpId="0" animBg="1"/>
      <p:bldP spid="26" grpId="0" animBg="1"/>
      <p:bldP spid="28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Обеспечение безопасности платежей в интернете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65881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Оплате в системе электронной коммерции может производиться только в случае соблюдения ряда условий</a:t>
            </a:r>
            <a:r>
              <a:rPr lang="ru-RU" sz="2800" dirty="0" smtClean="0"/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Полилиния 5"/>
          <p:cNvSpPr/>
          <p:nvPr/>
        </p:nvSpPr>
        <p:spPr>
          <a:xfrm>
            <a:off x="395536" y="2853852"/>
            <a:ext cx="6120680" cy="561599"/>
          </a:xfrm>
          <a:custGeom>
            <a:avLst/>
            <a:gdLst>
              <a:gd name="connsiteX0" fmla="*/ 0 w 6120680"/>
              <a:gd name="connsiteY0" fmla="*/ 93602 h 561599"/>
              <a:gd name="connsiteX1" fmla="*/ 93602 w 6120680"/>
              <a:gd name="connsiteY1" fmla="*/ 0 h 561599"/>
              <a:gd name="connsiteX2" fmla="*/ 6027078 w 6120680"/>
              <a:gd name="connsiteY2" fmla="*/ 0 h 561599"/>
              <a:gd name="connsiteX3" fmla="*/ 6120680 w 6120680"/>
              <a:gd name="connsiteY3" fmla="*/ 93602 h 561599"/>
              <a:gd name="connsiteX4" fmla="*/ 6120680 w 6120680"/>
              <a:gd name="connsiteY4" fmla="*/ 467997 h 561599"/>
              <a:gd name="connsiteX5" fmla="*/ 6027078 w 6120680"/>
              <a:gd name="connsiteY5" fmla="*/ 561599 h 561599"/>
              <a:gd name="connsiteX6" fmla="*/ 93602 w 6120680"/>
              <a:gd name="connsiteY6" fmla="*/ 561599 h 561599"/>
              <a:gd name="connsiteX7" fmla="*/ 0 w 6120680"/>
              <a:gd name="connsiteY7" fmla="*/ 467997 h 561599"/>
              <a:gd name="connsiteX8" fmla="*/ 0 w 6120680"/>
              <a:gd name="connsiteY8" fmla="*/ 93602 h 56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561599">
                <a:moveTo>
                  <a:pt x="0" y="93602"/>
                </a:moveTo>
                <a:cubicBezTo>
                  <a:pt x="0" y="41907"/>
                  <a:pt x="41907" y="0"/>
                  <a:pt x="93602" y="0"/>
                </a:cubicBezTo>
                <a:lnTo>
                  <a:pt x="6027078" y="0"/>
                </a:lnTo>
                <a:cubicBezTo>
                  <a:pt x="6078773" y="0"/>
                  <a:pt x="6120680" y="41907"/>
                  <a:pt x="6120680" y="93602"/>
                </a:cubicBezTo>
                <a:lnTo>
                  <a:pt x="6120680" y="467997"/>
                </a:lnTo>
                <a:cubicBezTo>
                  <a:pt x="6120680" y="519692"/>
                  <a:pt x="6078773" y="561599"/>
                  <a:pt x="6027078" y="561599"/>
                </a:cubicBezTo>
                <a:lnTo>
                  <a:pt x="93602" y="561599"/>
                </a:lnTo>
                <a:cubicBezTo>
                  <a:pt x="41907" y="561599"/>
                  <a:pt x="0" y="519692"/>
                  <a:pt x="0" y="467997"/>
                </a:cubicBezTo>
                <a:lnTo>
                  <a:pt x="0" y="936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55" tIns="118855" rIns="118855" bIns="118855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Соблюдение конфиденциальности</a:t>
            </a:r>
            <a:endParaRPr lang="ru-RU" sz="2400" kern="1200" dirty="0"/>
          </a:p>
        </p:txBody>
      </p:sp>
      <p:sp>
        <p:nvSpPr>
          <p:cNvPr id="7" name="Полилиния 6"/>
          <p:cNvSpPr/>
          <p:nvPr/>
        </p:nvSpPr>
        <p:spPr>
          <a:xfrm>
            <a:off x="395536" y="3484572"/>
            <a:ext cx="6120680" cy="561599"/>
          </a:xfrm>
          <a:custGeom>
            <a:avLst/>
            <a:gdLst>
              <a:gd name="connsiteX0" fmla="*/ 0 w 6120680"/>
              <a:gd name="connsiteY0" fmla="*/ 93602 h 561599"/>
              <a:gd name="connsiteX1" fmla="*/ 93602 w 6120680"/>
              <a:gd name="connsiteY1" fmla="*/ 0 h 561599"/>
              <a:gd name="connsiteX2" fmla="*/ 6027078 w 6120680"/>
              <a:gd name="connsiteY2" fmla="*/ 0 h 561599"/>
              <a:gd name="connsiteX3" fmla="*/ 6120680 w 6120680"/>
              <a:gd name="connsiteY3" fmla="*/ 93602 h 561599"/>
              <a:gd name="connsiteX4" fmla="*/ 6120680 w 6120680"/>
              <a:gd name="connsiteY4" fmla="*/ 467997 h 561599"/>
              <a:gd name="connsiteX5" fmla="*/ 6027078 w 6120680"/>
              <a:gd name="connsiteY5" fmla="*/ 561599 h 561599"/>
              <a:gd name="connsiteX6" fmla="*/ 93602 w 6120680"/>
              <a:gd name="connsiteY6" fmla="*/ 561599 h 561599"/>
              <a:gd name="connsiteX7" fmla="*/ 0 w 6120680"/>
              <a:gd name="connsiteY7" fmla="*/ 467997 h 561599"/>
              <a:gd name="connsiteX8" fmla="*/ 0 w 6120680"/>
              <a:gd name="connsiteY8" fmla="*/ 93602 h 56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561599">
                <a:moveTo>
                  <a:pt x="0" y="93602"/>
                </a:moveTo>
                <a:cubicBezTo>
                  <a:pt x="0" y="41907"/>
                  <a:pt x="41907" y="0"/>
                  <a:pt x="93602" y="0"/>
                </a:cubicBezTo>
                <a:lnTo>
                  <a:pt x="6027078" y="0"/>
                </a:lnTo>
                <a:cubicBezTo>
                  <a:pt x="6078773" y="0"/>
                  <a:pt x="6120680" y="41907"/>
                  <a:pt x="6120680" y="93602"/>
                </a:cubicBezTo>
                <a:lnTo>
                  <a:pt x="6120680" y="467997"/>
                </a:lnTo>
                <a:cubicBezTo>
                  <a:pt x="6120680" y="519692"/>
                  <a:pt x="6078773" y="561599"/>
                  <a:pt x="6027078" y="561599"/>
                </a:cubicBezTo>
                <a:lnTo>
                  <a:pt x="93602" y="561599"/>
                </a:lnTo>
                <a:cubicBezTo>
                  <a:pt x="41907" y="561599"/>
                  <a:pt x="0" y="519692"/>
                  <a:pt x="0" y="467997"/>
                </a:cubicBezTo>
                <a:lnTo>
                  <a:pt x="0" y="936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55" tIns="118855" rIns="118855" bIns="118855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Сохранение целостности информации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395536" y="4115292"/>
            <a:ext cx="6120680" cy="561599"/>
          </a:xfrm>
          <a:custGeom>
            <a:avLst/>
            <a:gdLst>
              <a:gd name="connsiteX0" fmla="*/ 0 w 6120680"/>
              <a:gd name="connsiteY0" fmla="*/ 93602 h 561599"/>
              <a:gd name="connsiteX1" fmla="*/ 93602 w 6120680"/>
              <a:gd name="connsiteY1" fmla="*/ 0 h 561599"/>
              <a:gd name="connsiteX2" fmla="*/ 6027078 w 6120680"/>
              <a:gd name="connsiteY2" fmla="*/ 0 h 561599"/>
              <a:gd name="connsiteX3" fmla="*/ 6120680 w 6120680"/>
              <a:gd name="connsiteY3" fmla="*/ 93602 h 561599"/>
              <a:gd name="connsiteX4" fmla="*/ 6120680 w 6120680"/>
              <a:gd name="connsiteY4" fmla="*/ 467997 h 561599"/>
              <a:gd name="connsiteX5" fmla="*/ 6027078 w 6120680"/>
              <a:gd name="connsiteY5" fmla="*/ 561599 h 561599"/>
              <a:gd name="connsiteX6" fmla="*/ 93602 w 6120680"/>
              <a:gd name="connsiteY6" fmla="*/ 561599 h 561599"/>
              <a:gd name="connsiteX7" fmla="*/ 0 w 6120680"/>
              <a:gd name="connsiteY7" fmla="*/ 467997 h 561599"/>
              <a:gd name="connsiteX8" fmla="*/ 0 w 6120680"/>
              <a:gd name="connsiteY8" fmla="*/ 93602 h 56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561599">
                <a:moveTo>
                  <a:pt x="0" y="93602"/>
                </a:moveTo>
                <a:cubicBezTo>
                  <a:pt x="0" y="41907"/>
                  <a:pt x="41907" y="0"/>
                  <a:pt x="93602" y="0"/>
                </a:cubicBezTo>
                <a:lnTo>
                  <a:pt x="6027078" y="0"/>
                </a:lnTo>
                <a:cubicBezTo>
                  <a:pt x="6078773" y="0"/>
                  <a:pt x="6120680" y="41907"/>
                  <a:pt x="6120680" y="93602"/>
                </a:cubicBezTo>
                <a:lnTo>
                  <a:pt x="6120680" y="467997"/>
                </a:lnTo>
                <a:cubicBezTo>
                  <a:pt x="6120680" y="519692"/>
                  <a:pt x="6078773" y="561599"/>
                  <a:pt x="6027078" y="561599"/>
                </a:cubicBezTo>
                <a:lnTo>
                  <a:pt x="93602" y="561599"/>
                </a:lnTo>
                <a:cubicBezTo>
                  <a:pt x="41907" y="561599"/>
                  <a:pt x="0" y="519692"/>
                  <a:pt x="0" y="467997"/>
                </a:cubicBezTo>
                <a:lnTo>
                  <a:pt x="0" y="936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55" tIns="118855" rIns="118855" bIns="118855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Проведение процедуры аутентификации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395536" y="4746012"/>
            <a:ext cx="6120680" cy="561599"/>
          </a:xfrm>
          <a:custGeom>
            <a:avLst/>
            <a:gdLst>
              <a:gd name="connsiteX0" fmla="*/ 0 w 6120680"/>
              <a:gd name="connsiteY0" fmla="*/ 93602 h 561599"/>
              <a:gd name="connsiteX1" fmla="*/ 93602 w 6120680"/>
              <a:gd name="connsiteY1" fmla="*/ 0 h 561599"/>
              <a:gd name="connsiteX2" fmla="*/ 6027078 w 6120680"/>
              <a:gd name="connsiteY2" fmla="*/ 0 h 561599"/>
              <a:gd name="connsiteX3" fmla="*/ 6120680 w 6120680"/>
              <a:gd name="connsiteY3" fmla="*/ 93602 h 561599"/>
              <a:gd name="connsiteX4" fmla="*/ 6120680 w 6120680"/>
              <a:gd name="connsiteY4" fmla="*/ 467997 h 561599"/>
              <a:gd name="connsiteX5" fmla="*/ 6027078 w 6120680"/>
              <a:gd name="connsiteY5" fmla="*/ 561599 h 561599"/>
              <a:gd name="connsiteX6" fmla="*/ 93602 w 6120680"/>
              <a:gd name="connsiteY6" fmla="*/ 561599 h 561599"/>
              <a:gd name="connsiteX7" fmla="*/ 0 w 6120680"/>
              <a:gd name="connsiteY7" fmla="*/ 467997 h 561599"/>
              <a:gd name="connsiteX8" fmla="*/ 0 w 6120680"/>
              <a:gd name="connsiteY8" fmla="*/ 93602 h 56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561599">
                <a:moveTo>
                  <a:pt x="0" y="93602"/>
                </a:moveTo>
                <a:cubicBezTo>
                  <a:pt x="0" y="41907"/>
                  <a:pt x="41907" y="0"/>
                  <a:pt x="93602" y="0"/>
                </a:cubicBezTo>
                <a:lnTo>
                  <a:pt x="6027078" y="0"/>
                </a:lnTo>
                <a:cubicBezTo>
                  <a:pt x="6078773" y="0"/>
                  <a:pt x="6120680" y="41907"/>
                  <a:pt x="6120680" y="93602"/>
                </a:cubicBezTo>
                <a:lnTo>
                  <a:pt x="6120680" y="467997"/>
                </a:lnTo>
                <a:cubicBezTo>
                  <a:pt x="6120680" y="519692"/>
                  <a:pt x="6078773" y="561599"/>
                  <a:pt x="6027078" y="561599"/>
                </a:cubicBezTo>
                <a:lnTo>
                  <a:pt x="93602" y="561599"/>
                </a:lnTo>
                <a:cubicBezTo>
                  <a:pt x="41907" y="561599"/>
                  <a:pt x="0" y="519692"/>
                  <a:pt x="0" y="467997"/>
                </a:cubicBezTo>
                <a:lnTo>
                  <a:pt x="0" y="936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55" tIns="118855" rIns="118855" bIns="118855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Обеспечение авторизации</a:t>
            </a:r>
          </a:p>
        </p:txBody>
      </p:sp>
      <p:sp>
        <p:nvSpPr>
          <p:cNvPr id="10" name="Полилиния 9"/>
          <p:cNvSpPr/>
          <p:nvPr/>
        </p:nvSpPr>
        <p:spPr>
          <a:xfrm>
            <a:off x="395536" y="5376732"/>
            <a:ext cx="6120680" cy="561599"/>
          </a:xfrm>
          <a:custGeom>
            <a:avLst/>
            <a:gdLst>
              <a:gd name="connsiteX0" fmla="*/ 0 w 6120680"/>
              <a:gd name="connsiteY0" fmla="*/ 93602 h 561599"/>
              <a:gd name="connsiteX1" fmla="*/ 93602 w 6120680"/>
              <a:gd name="connsiteY1" fmla="*/ 0 h 561599"/>
              <a:gd name="connsiteX2" fmla="*/ 6027078 w 6120680"/>
              <a:gd name="connsiteY2" fmla="*/ 0 h 561599"/>
              <a:gd name="connsiteX3" fmla="*/ 6120680 w 6120680"/>
              <a:gd name="connsiteY3" fmla="*/ 93602 h 561599"/>
              <a:gd name="connsiteX4" fmla="*/ 6120680 w 6120680"/>
              <a:gd name="connsiteY4" fmla="*/ 467997 h 561599"/>
              <a:gd name="connsiteX5" fmla="*/ 6027078 w 6120680"/>
              <a:gd name="connsiteY5" fmla="*/ 561599 h 561599"/>
              <a:gd name="connsiteX6" fmla="*/ 93602 w 6120680"/>
              <a:gd name="connsiteY6" fmla="*/ 561599 h 561599"/>
              <a:gd name="connsiteX7" fmla="*/ 0 w 6120680"/>
              <a:gd name="connsiteY7" fmla="*/ 467997 h 561599"/>
              <a:gd name="connsiteX8" fmla="*/ 0 w 6120680"/>
              <a:gd name="connsiteY8" fmla="*/ 93602 h 56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561599">
                <a:moveTo>
                  <a:pt x="0" y="93602"/>
                </a:moveTo>
                <a:cubicBezTo>
                  <a:pt x="0" y="41907"/>
                  <a:pt x="41907" y="0"/>
                  <a:pt x="93602" y="0"/>
                </a:cubicBezTo>
                <a:lnTo>
                  <a:pt x="6027078" y="0"/>
                </a:lnTo>
                <a:cubicBezTo>
                  <a:pt x="6078773" y="0"/>
                  <a:pt x="6120680" y="41907"/>
                  <a:pt x="6120680" y="93602"/>
                </a:cubicBezTo>
                <a:lnTo>
                  <a:pt x="6120680" y="467997"/>
                </a:lnTo>
                <a:cubicBezTo>
                  <a:pt x="6120680" y="519692"/>
                  <a:pt x="6078773" y="561599"/>
                  <a:pt x="6027078" y="561599"/>
                </a:cubicBezTo>
                <a:lnTo>
                  <a:pt x="93602" y="561599"/>
                </a:lnTo>
                <a:cubicBezTo>
                  <a:pt x="41907" y="561599"/>
                  <a:pt x="0" y="519692"/>
                  <a:pt x="0" y="467997"/>
                </a:cubicBezTo>
                <a:lnTo>
                  <a:pt x="0" y="936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55" tIns="118855" rIns="118855" bIns="118855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Наличие гарантии рисков продавца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395536" y="6007452"/>
            <a:ext cx="6120680" cy="561599"/>
          </a:xfrm>
          <a:custGeom>
            <a:avLst/>
            <a:gdLst>
              <a:gd name="connsiteX0" fmla="*/ 0 w 6120680"/>
              <a:gd name="connsiteY0" fmla="*/ 93602 h 561599"/>
              <a:gd name="connsiteX1" fmla="*/ 93602 w 6120680"/>
              <a:gd name="connsiteY1" fmla="*/ 0 h 561599"/>
              <a:gd name="connsiteX2" fmla="*/ 6027078 w 6120680"/>
              <a:gd name="connsiteY2" fmla="*/ 0 h 561599"/>
              <a:gd name="connsiteX3" fmla="*/ 6120680 w 6120680"/>
              <a:gd name="connsiteY3" fmla="*/ 93602 h 561599"/>
              <a:gd name="connsiteX4" fmla="*/ 6120680 w 6120680"/>
              <a:gd name="connsiteY4" fmla="*/ 467997 h 561599"/>
              <a:gd name="connsiteX5" fmla="*/ 6027078 w 6120680"/>
              <a:gd name="connsiteY5" fmla="*/ 561599 h 561599"/>
              <a:gd name="connsiteX6" fmla="*/ 93602 w 6120680"/>
              <a:gd name="connsiteY6" fmla="*/ 561599 h 561599"/>
              <a:gd name="connsiteX7" fmla="*/ 0 w 6120680"/>
              <a:gd name="connsiteY7" fmla="*/ 467997 h 561599"/>
              <a:gd name="connsiteX8" fmla="*/ 0 w 6120680"/>
              <a:gd name="connsiteY8" fmla="*/ 93602 h 561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20680" h="561599">
                <a:moveTo>
                  <a:pt x="0" y="93602"/>
                </a:moveTo>
                <a:cubicBezTo>
                  <a:pt x="0" y="41907"/>
                  <a:pt x="41907" y="0"/>
                  <a:pt x="93602" y="0"/>
                </a:cubicBezTo>
                <a:lnTo>
                  <a:pt x="6027078" y="0"/>
                </a:lnTo>
                <a:cubicBezTo>
                  <a:pt x="6078773" y="0"/>
                  <a:pt x="6120680" y="41907"/>
                  <a:pt x="6120680" y="93602"/>
                </a:cubicBezTo>
                <a:lnTo>
                  <a:pt x="6120680" y="467997"/>
                </a:lnTo>
                <a:cubicBezTo>
                  <a:pt x="6120680" y="519692"/>
                  <a:pt x="6078773" y="561599"/>
                  <a:pt x="6027078" y="561599"/>
                </a:cubicBezTo>
                <a:lnTo>
                  <a:pt x="93602" y="561599"/>
                </a:lnTo>
                <a:cubicBezTo>
                  <a:pt x="41907" y="561599"/>
                  <a:pt x="0" y="519692"/>
                  <a:pt x="0" y="467997"/>
                </a:cubicBezTo>
                <a:lnTo>
                  <a:pt x="0" y="936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855" tIns="118855" rIns="118855" bIns="118855" numCol="1" spcCol="1270" anchor="ctr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Минимизация платы за транзакцию</a:t>
            </a:r>
          </a:p>
        </p:txBody>
      </p:sp>
      <p:pic>
        <p:nvPicPr>
          <p:cNvPr id="1026" name="Picture 2" descr="F:\Сетевая экономика\0_6f472_f86a4a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2072" y="2420888"/>
            <a:ext cx="3024336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835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Схемы работы алгоритмов шифрования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09974"/>
            <a:ext cx="8521042" cy="5003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05448" y="145519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симметричные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323909" y="408084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асимметричные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612" y="370756"/>
            <a:ext cx="8686800" cy="1008112"/>
          </a:xfrm>
        </p:spPr>
        <p:txBody>
          <a:bodyPr>
            <a:normAutofit/>
          </a:bodyPr>
          <a:lstStyle/>
          <a:p>
            <a:r>
              <a:rPr lang="ru-RU" dirty="0" smtClean="0"/>
              <a:t>Электронная (цифровая) подпись</a:t>
            </a:r>
            <a:endParaRPr lang="ru-RU" dirty="0"/>
          </a:p>
        </p:txBody>
      </p:sp>
      <p:pic>
        <p:nvPicPr>
          <p:cNvPr id="4098" name="Picture 2" descr="&amp;Scy;&amp;khcy;&amp;iecy;&amp;mcy;&amp;acy; &amp;ecy;&amp;lcy;&amp;iecy;&amp;kcy;&amp;tcy;&amp;rcy;&amp;ocy;&amp;ncy;&amp;ncy;&amp;ocy;&amp;jcy; &amp;tscy;&amp;icy;&amp;fcy;&amp;rcy;&amp;ocy;&amp;vcy;&amp;ocy;&amp;jcy; &amp;pcy;&amp;ocy;&amp;dcy;&amp;pcy;&amp;icy;&amp;scy;&amp;i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7992888" cy="428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Реклама в сети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87483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Реклама</a:t>
            </a:r>
            <a:r>
              <a:rPr lang="ru-RU" sz="2800" dirty="0" smtClean="0"/>
              <a:t> </a:t>
            </a:r>
            <a:r>
              <a:rPr lang="ru-RU" sz="2400" dirty="0" smtClean="0"/>
              <a:t>– коммерческая пропаганда потребительских свойств товаров и услуг с целью убеждения потенциальных покупателей в необходимости их приобретения</a:t>
            </a:r>
            <a:endParaRPr lang="ru-RU" sz="2400" dirty="0"/>
          </a:p>
        </p:txBody>
      </p:sp>
      <p:pic>
        <p:nvPicPr>
          <p:cNvPr id="2062" name="Picture 14" descr="&amp;Kcy;&amp;acy;&amp;rcy;&amp;tcy;&amp;icy;&amp;ncy;&amp;kcy;&amp;acy; 352 &amp;icy;&amp;zcy; 2126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7619">
            <a:off x="1835696" y="3223872"/>
            <a:ext cx="5076825" cy="33718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&amp;Kcy;&amp;acy;&amp;rcy;&amp;tcy;&amp;icy;&amp;ncy;&amp;kcy;&amp;acy; 355 &amp;icy;&amp;zcy; 21269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9818">
            <a:off x="4181969" y="3195296"/>
            <a:ext cx="5076825" cy="3429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ellf.ru/uploads/posts/2010-01/thumbs/1264966153_self-clean-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1425">
            <a:off x="926235" y="3420324"/>
            <a:ext cx="4831015" cy="3148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&amp;Kcy;&amp;acy;&amp;rcy;&amp;tcy;&amp;icy;&amp;ncy;&amp;kcy;&amp;acy; 244 &amp;icy;&amp;zcy; 21269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5384">
            <a:off x="632487" y="3275282"/>
            <a:ext cx="2533650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Елена Владимировна\Институт бизнеса\Сессия VII\Сетевая экономика\0006962438_fi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657" y="5373217"/>
            <a:ext cx="1810022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None/>
            </a:pPr>
            <a:r>
              <a:rPr lang="ru-RU" sz="5500" dirty="0" smtClean="0"/>
              <a:t>Введение </a:t>
            </a:r>
            <a:r>
              <a:rPr lang="ru-RU" sz="5500" dirty="0"/>
              <a:t>в «Сетевую экономику</a:t>
            </a:r>
            <a:r>
              <a:rPr lang="ru-RU" sz="5500" dirty="0" smtClean="0"/>
              <a:t>»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Инфраструктура </a:t>
            </a:r>
            <a:r>
              <a:rPr lang="ru-RU" sz="4600" i="1" dirty="0"/>
              <a:t>сетевой экономики – сеть </a:t>
            </a:r>
            <a:r>
              <a:rPr lang="ru-RU" sz="4600" i="1" dirty="0" smtClean="0"/>
              <a:t>Интернет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Основа </a:t>
            </a:r>
            <a:r>
              <a:rPr lang="ru-RU" sz="4600" i="1" dirty="0"/>
              <a:t>сети интернет – стек протоколов </a:t>
            </a:r>
            <a:r>
              <a:rPr lang="en-US" sz="4600" i="1" dirty="0" smtClean="0"/>
              <a:t>TCP/IP</a:t>
            </a:r>
            <a:endParaRPr lang="ru-RU" sz="4600" i="1" dirty="0" smtClean="0"/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Принципы </a:t>
            </a:r>
            <a:r>
              <a:rPr lang="ru-RU" sz="4600" i="1" dirty="0"/>
              <a:t>функционирования </a:t>
            </a:r>
            <a:r>
              <a:rPr lang="ru-RU" sz="4600" i="1" dirty="0" smtClean="0"/>
              <a:t>интернет-экономики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Россия </a:t>
            </a:r>
            <a:r>
              <a:rPr lang="ru-RU" sz="4600" i="1" dirty="0"/>
              <a:t>в интернет </a:t>
            </a:r>
            <a:r>
              <a:rPr lang="ru-RU" sz="4600" i="1" dirty="0" smtClean="0"/>
              <a:t>– секторе экономике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Интернет </a:t>
            </a:r>
            <a:r>
              <a:rPr lang="ru-RU" sz="4600" i="1" dirty="0"/>
              <a:t>– </a:t>
            </a:r>
            <a:r>
              <a:rPr lang="ru-RU" sz="4600" i="1" dirty="0" smtClean="0"/>
              <a:t>бизнес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Денежные </a:t>
            </a:r>
            <a:r>
              <a:rPr lang="ru-RU" sz="4600" i="1" dirty="0"/>
              <a:t>расчеты в сети, платежные </a:t>
            </a:r>
            <a:r>
              <a:rPr lang="ru-RU" sz="4600" i="1" dirty="0" smtClean="0"/>
              <a:t>системы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Обеспечение </a:t>
            </a:r>
            <a:r>
              <a:rPr lang="ru-RU" sz="4600" i="1" dirty="0"/>
              <a:t>безопасности платежей в </a:t>
            </a:r>
            <a:r>
              <a:rPr lang="ru-RU" sz="4600" i="1" dirty="0" smtClean="0"/>
              <a:t>интернете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Реклама </a:t>
            </a:r>
            <a:r>
              <a:rPr lang="ru-RU" sz="4600" i="1" dirty="0"/>
              <a:t>в </a:t>
            </a:r>
            <a:r>
              <a:rPr lang="ru-RU" sz="4600" i="1" dirty="0" smtClean="0"/>
              <a:t>сети</a:t>
            </a:r>
          </a:p>
          <a:p>
            <a:pPr marL="900000" indent="-50400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Font typeface="+mj-lt"/>
              <a:buAutoNum type="arabicPeriod"/>
            </a:pPr>
            <a:r>
              <a:rPr lang="ru-RU" sz="4600" i="1" dirty="0" smtClean="0"/>
              <a:t>Схема </a:t>
            </a:r>
            <a:r>
              <a:rPr lang="ru-RU" sz="4600" i="1" dirty="0"/>
              <a:t>информационных потоков и </a:t>
            </a:r>
            <a:r>
              <a:rPr lang="ru-RU" sz="4600" i="1" dirty="0" smtClean="0"/>
              <a:t>интернете</a:t>
            </a:r>
          </a:p>
          <a:p>
            <a:pPr marL="0" indent="0">
              <a:lnSpc>
                <a:spcPct val="120000"/>
              </a:lnSpc>
              <a:spcBef>
                <a:spcPts val="600"/>
              </a:spcBef>
              <a:buClr>
                <a:srgbClr val="0070C0"/>
              </a:buClr>
              <a:buSzPct val="100000"/>
              <a:buNone/>
            </a:pPr>
            <a:r>
              <a:rPr lang="ru-RU" sz="5500" dirty="0" smtClean="0"/>
              <a:t>Послесловие…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lvl="8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897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рекламные носители</a:t>
            </a:r>
            <a:endParaRPr lang="ru-RU" dirty="0"/>
          </a:p>
        </p:txBody>
      </p:sp>
      <p:pic>
        <p:nvPicPr>
          <p:cNvPr id="5122" name="Picture 2" descr="http://taba.ru/id7/file/1329/or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4178">
            <a:off x="4584216" y="1758563"/>
            <a:ext cx="4171950" cy="2857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3.bp.blogspot.com/_UEj6g_Ot7zE/SVZcgU1lg-I/AAAAAAAACLY/OxpcKaUiUEE/s400/ads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4720">
            <a:off x="4483086" y="2264430"/>
            <a:ext cx="4183798" cy="35353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&amp;Kcy;&amp;acy;&amp;rcy;&amp;tcy;&amp;icy;&amp;ncy;&amp;kcy;&amp;acy; 17 &amp;icy;&amp;zcy; 90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6991">
            <a:off x="4941404" y="2561337"/>
            <a:ext cx="3457575" cy="381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&amp;Kcy;&amp;acy;&amp;rcy;&amp;tcy;&amp;icy;&amp;ncy;&amp;kcy;&amp;acy; 1 &amp;icy;&amp;zcy; 923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3668">
            <a:off x="4726471" y="3095098"/>
            <a:ext cx="4200401" cy="27424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лилиния 4"/>
          <p:cNvSpPr/>
          <p:nvPr/>
        </p:nvSpPr>
        <p:spPr>
          <a:xfrm>
            <a:off x="401111" y="1543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Баннеры</a:t>
            </a:r>
            <a:endParaRPr lang="ru-RU" sz="2400" kern="1200" dirty="0"/>
          </a:p>
        </p:txBody>
      </p:sp>
      <p:sp>
        <p:nvSpPr>
          <p:cNvPr id="6" name="Полилиния 5"/>
          <p:cNvSpPr/>
          <p:nvPr/>
        </p:nvSpPr>
        <p:spPr>
          <a:xfrm>
            <a:off x="401111" y="2299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Плавающие баннеры</a:t>
            </a:r>
          </a:p>
        </p:txBody>
      </p:sp>
      <p:sp>
        <p:nvSpPr>
          <p:cNvPr id="7" name="Полилиния 6"/>
          <p:cNvSpPr/>
          <p:nvPr/>
        </p:nvSpPr>
        <p:spPr>
          <a:xfrm>
            <a:off x="401111" y="3055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Текстовые блоки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401111" y="3811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Рекламные заставки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401111" y="4567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1200" dirty="0" smtClean="0"/>
              <a:t>Pop-up </a:t>
            </a:r>
            <a:r>
              <a:rPr lang="ru-RU" sz="2400" kern="1200" dirty="0" smtClean="0"/>
              <a:t>и </a:t>
            </a:r>
            <a:r>
              <a:rPr lang="en-US" sz="2400" kern="1200" dirty="0" smtClean="0"/>
              <a:t>Pop-under </a:t>
            </a:r>
            <a:r>
              <a:rPr lang="ru-RU" sz="2400" kern="1200" dirty="0" smtClean="0"/>
              <a:t>окна</a:t>
            </a:r>
          </a:p>
        </p:txBody>
      </p:sp>
      <p:sp>
        <p:nvSpPr>
          <p:cNvPr id="10" name="Полилиния 9"/>
          <p:cNvSpPr/>
          <p:nvPr/>
        </p:nvSpPr>
        <p:spPr>
          <a:xfrm>
            <a:off x="401111" y="5323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1200" dirty="0" smtClean="0"/>
              <a:t>Promotion-</a:t>
            </a:r>
            <a:r>
              <a:rPr lang="ru-RU" sz="2400" kern="1200" dirty="0" smtClean="0"/>
              <a:t>страницы</a:t>
            </a:r>
          </a:p>
        </p:txBody>
      </p:sp>
      <p:sp>
        <p:nvSpPr>
          <p:cNvPr id="11" name="Полилиния 10"/>
          <p:cNvSpPr/>
          <p:nvPr/>
        </p:nvSpPr>
        <p:spPr>
          <a:xfrm>
            <a:off x="401111" y="6079137"/>
            <a:ext cx="3803778" cy="655200"/>
          </a:xfrm>
          <a:custGeom>
            <a:avLst/>
            <a:gdLst>
              <a:gd name="connsiteX0" fmla="*/ 0 w 3803778"/>
              <a:gd name="connsiteY0" fmla="*/ 109202 h 655200"/>
              <a:gd name="connsiteX1" fmla="*/ 109202 w 3803778"/>
              <a:gd name="connsiteY1" fmla="*/ 0 h 655200"/>
              <a:gd name="connsiteX2" fmla="*/ 3694576 w 3803778"/>
              <a:gd name="connsiteY2" fmla="*/ 0 h 655200"/>
              <a:gd name="connsiteX3" fmla="*/ 3803778 w 3803778"/>
              <a:gd name="connsiteY3" fmla="*/ 109202 h 655200"/>
              <a:gd name="connsiteX4" fmla="*/ 3803778 w 3803778"/>
              <a:gd name="connsiteY4" fmla="*/ 545998 h 655200"/>
              <a:gd name="connsiteX5" fmla="*/ 3694576 w 3803778"/>
              <a:gd name="connsiteY5" fmla="*/ 655200 h 655200"/>
              <a:gd name="connsiteX6" fmla="*/ 109202 w 3803778"/>
              <a:gd name="connsiteY6" fmla="*/ 655200 h 655200"/>
              <a:gd name="connsiteX7" fmla="*/ 0 w 3803778"/>
              <a:gd name="connsiteY7" fmla="*/ 545998 h 655200"/>
              <a:gd name="connsiteX8" fmla="*/ 0 w 3803778"/>
              <a:gd name="connsiteY8" fmla="*/ 109202 h 65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03778" h="655200">
                <a:moveTo>
                  <a:pt x="0" y="109202"/>
                </a:moveTo>
                <a:cubicBezTo>
                  <a:pt x="0" y="48891"/>
                  <a:pt x="48891" y="0"/>
                  <a:pt x="109202" y="0"/>
                </a:cubicBezTo>
                <a:lnTo>
                  <a:pt x="3694576" y="0"/>
                </a:lnTo>
                <a:cubicBezTo>
                  <a:pt x="3754887" y="0"/>
                  <a:pt x="3803778" y="48891"/>
                  <a:pt x="3803778" y="109202"/>
                </a:cubicBezTo>
                <a:lnTo>
                  <a:pt x="3803778" y="545998"/>
                </a:lnTo>
                <a:cubicBezTo>
                  <a:pt x="3803778" y="606309"/>
                  <a:pt x="3754887" y="655200"/>
                  <a:pt x="3694576" y="655200"/>
                </a:cubicBezTo>
                <a:lnTo>
                  <a:pt x="109202" y="655200"/>
                </a:lnTo>
                <a:cubicBezTo>
                  <a:pt x="48891" y="655200"/>
                  <a:pt x="0" y="606309"/>
                  <a:pt x="0" y="545998"/>
                </a:cubicBezTo>
                <a:lnTo>
                  <a:pt x="0" y="1092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3424" tIns="123424" rIns="123424" bIns="123424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Ссылки из контента</a:t>
            </a:r>
          </a:p>
        </p:txBody>
      </p:sp>
      <p:pic>
        <p:nvPicPr>
          <p:cNvPr id="5130" name="Picture 10" descr="http://biggleboys.narod.ru/links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7827">
            <a:off x="3964846" y="3833553"/>
            <a:ext cx="3448050" cy="2314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&amp;Kcy;&amp;acy;&amp;rcy;&amp;tcy;&amp;icy;&amp;ncy;&amp;kcy;&amp;acy; 15 &amp;icy;&amp;zcy; 22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2" y="2204864"/>
            <a:ext cx="3655428" cy="3655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Прямая со стрелкой 23"/>
          <p:cNvCxnSpPr>
            <a:endCxn id="18" idx="1"/>
          </p:cNvCxnSpPr>
          <p:nvPr/>
        </p:nvCxnSpPr>
        <p:spPr>
          <a:xfrm>
            <a:off x="5386412" y="3602496"/>
            <a:ext cx="2497956" cy="5057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3"/>
          </p:cNvCxnSpPr>
          <p:nvPr/>
        </p:nvCxnSpPr>
        <p:spPr>
          <a:xfrm flipV="1">
            <a:off x="2536280" y="2826408"/>
            <a:ext cx="5340610" cy="39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 информационных потоков и интернете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2104" y="2492896"/>
            <a:ext cx="1584176" cy="745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Владельцы </a:t>
            </a:r>
          </a:p>
          <a:p>
            <a:pPr algn="ctr"/>
            <a:r>
              <a:rPr lang="ru-RU" dirty="0" smtClean="0"/>
              <a:t>СМИ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17354" y="1619052"/>
            <a:ext cx="2411536" cy="457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Информагентства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10148" y="2359548"/>
            <a:ext cx="2376264" cy="159574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i="1" dirty="0" smtClean="0"/>
              <a:t>СМИ</a:t>
            </a:r>
            <a:endParaRPr lang="ru-RU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6952" y="4442792"/>
            <a:ext cx="2453208" cy="88875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Информационные и консалтинговые компании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11352" y="4926074"/>
            <a:ext cx="2613702" cy="1710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86658" y="2453792"/>
            <a:ext cx="2223244" cy="372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Газеты и </a:t>
            </a:r>
            <a:r>
              <a:rPr lang="ru-RU" dirty="0" smtClean="0"/>
              <a:t>журналы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86658" y="2844564"/>
            <a:ext cx="1629978" cy="372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Телевидение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086658" y="3229880"/>
            <a:ext cx="989484" cy="3726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Радио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36669" y="5447456"/>
            <a:ext cx="1840313" cy="37261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Веб-сайты ЮЛ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13828" y="5035941"/>
            <a:ext cx="1863154" cy="37261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Веб-сайты ЮЛ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36669" y="5860838"/>
            <a:ext cx="2416377" cy="37261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Форумы, вирт. </a:t>
            </a:r>
            <a:r>
              <a:rPr lang="ru-RU" dirty="0"/>
              <a:t>к</a:t>
            </a:r>
            <a:r>
              <a:rPr lang="ru-RU" dirty="0" smtClean="0"/>
              <a:t>онф.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96136" y="2503724"/>
            <a:ext cx="1152128" cy="79787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Базы данных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96136" y="3602497"/>
            <a:ext cx="1512168" cy="105064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Поисковые системы и каталоги</a:t>
            </a:r>
            <a:endParaRPr lang="ru-RU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884368" y="1619052"/>
            <a:ext cx="648072" cy="49783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000" i="1" dirty="0" smtClean="0"/>
              <a:t>Информационные потоки Интернет</a:t>
            </a:r>
            <a:endParaRPr lang="ru-RU" sz="2000" i="1" dirty="0"/>
          </a:p>
        </p:txBody>
      </p:sp>
      <p:cxnSp>
        <p:nvCxnSpPr>
          <p:cNvPr id="20" name="Прямая со стрелкой 19"/>
          <p:cNvCxnSpPr>
            <a:stCxn id="5" idx="3"/>
          </p:cNvCxnSpPr>
          <p:nvPr/>
        </p:nvCxnSpPr>
        <p:spPr>
          <a:xfrm>
            <a:off x="5428890" y="1847652"/>
            <a:ext cx="2448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100160" y="4760168"/>
            <a:ext cx="47842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9" idx="3"/>
          </p:cNvCxnSpPr>
          <p:nvPr/>
        </p:nvCxnSpPr>
        <p:spPr>
          <a:xfrm>
            <a:off x="5925054" y="5781166"/>
            <a:ext cx="19518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8055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1" grpId="0" animBg="1"/>
      <p:bldP spid="12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Послесловие…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/>
              <a:t>Использование Интернета привносит новые особенности и преимущества по сравнению с традиционным маркетингом, вот некоторые из них: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Переход ключевой роли от производителей к потребителям;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Глобализация деятельности и снижение трансакционных издержек;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Персонализация взаимодействия и переход к маркетингу «один-одному»;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/>
              <a:t>Снижение трансформационных издержек и др.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Прямоугольник 62"/>
          <p:cNvSpPr/>
          <p:nvPr/>
        </p:nvSpPr>
        <p:spPr>
          <a:xfrm>
            <a:off x="424111" y="2761878"/>
            <a:ext cx="8280920" cy="33843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Введение в «Сетевую экономику»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37078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Эволюция социальных систем: диаграмма Порэта  наглядно иллюстрирует социально-экономические критерии развития общества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1754585" y="2780928"/>
            <a:ext cx="0" cy="3252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754585" y="6021288"/>
            <a:ext cx="5841751" cy="190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44" name="Рисунок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87" y="3212976"/>
            <a:ext cx="5642533" cy="2762674"/>
          </a:xfrm>
          <a:prstGeom prst="rect">
            <a:avLst/>
          </a:prstGeom>
        </p:spPr>
      </p:pic>
      <p:sp>
        <p:nvSpPr>
          <p:cNvPr id="47" name="Овал 46"/>
          <p:cNvSpPr/>
          <p:nvPr/>
        </p:nvSpPr>
        <p:spPr>
          <a:xfrm>
            <a:off x="2411760" y="2799978"/>
            <a:ext cx="360040" cy="353566"/>
          </a:xfrm>
          <a:prstGeom prst="ellips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9" name="Овал 48"/>
          <p:cNvSpPr/>
          <p:nvPr/>
        </p:nvSpPr>
        <p:spPr>
          <a:xfrm>
            <a:off x="3563888" y="2799978"/>
            <a:ext cx="360040" cy="353566"/>
          </a:xfrm>
          <a:prstGeom prst="ellipse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4572000" y="2799978"/>
            <a:ext cx="360040" cy="353566"/>
          </a:xfrm>
          <a:prstGeom prst="ellipse">
            <a:avLst/>
          </a:prstGeom>
          <a:ln w="127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51" name="Овал 50"/>
          <p:cNvSpPr/>
          <p:nvPr/>
        </p:nvSpPr>
        <p:spPr>
          <a:xfrm>
            <a:off x="5652120" y="2799978"/>
            <a:ext cx="360040" cy="353566"/>
          </a:xfrm>
          <a:prstGeom prst="ellipse">
            <a:avLst/>
          </a:prstGeom>
          <a:ln w="127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52" name="Овал 51"/>
          <p:cNvSpPr/>
          <p:nvPr/>
        </p:nvSpPr>
        <p:spPr>
          <a:xfrm>
            <a:off x="7092280" y="2799978"/>
            <a:ext cx="360040" cy="353566"/>
          </a:xfrm>
          <a:prstGeom prst="ellipse">
            <a:avLst/>
          </a:prstGeom>
          <a:ln w="12700">
            <a:solidFill>
              <a:srgbClr val="E88F1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1754585" y="4293096"/>
            <a:ext cx="5697735" cy="0"/>
          </a:xfrm>
          <a:prstGeom prst="line">
            <a:avLst/>
          </a:prstGeom>
          <a:ln w="12700">
            <a:prstDash val="lg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820033" y="2957711"/>
            <a:ext cx="430887" cy="308262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600" dirty="0" smtClean="0"/>
              <a:t>Занятость в сферах хозяйства </a:t>
            </a:r>
            <a:endParaRPr lang="ru-RU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1061125" y="2708920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100%</a:t>
            </a:r>
            <a:endParaRPr lang="ru-RU" dirty="0"/>
          </a:p>
        </p:txBody>
      </p:sp>
      <p:sp>
        <p:nvSpPr>
          <p:cNvPr id="64" name="TextBox 63"/>
          <p:cNvSpPr txBox="1"/>
          <p:nvPr/>
        </p:nvSpPr>
        <p:spPr>
          <a:xfrm>
            <a:off x="1189365" y="41084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50%</a:t>
            </a:r>
            <a:endParaRPr lang="ru-RU" dirty="0"/>
          </a:p>
        </p:txBody>
      </p:sp>
      <p:sp>
        <p:nvSpPr>
          <p:cNvPr id="65" name="TextBox 64"/>
          <p:cNvSpPr txBox="1"/>
          <p:nvPr/>
        </p:nvSpPr>
        <p:spPr>
          <a:xfrm>
            <a:off x="7596336" y="5805264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Время</a:t>
            </a:r>
            <a:endParaRPr lang="ru-RU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298128" y="627076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сфере интеллектуальной деятельности (ноосферное общество)</a:t>
            </a:r>
            <a:endParaRPr lang="ru-RU" dirty="0"/>
          </a:p>
        </p:txBody>
      </p:sp>
      <p:sp>
        <p:nvSpPr>
          <p:cNvPr id="68" name="TextBox 67"/>
          <p:cNvSpPr txBox="1"/>
          <p:nvPr/>
        </p:nvSpPr>
        <p:spPr>
          <a:xfrm>
            <a:off x="298128" y="62686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производстве продуктов питания (соответствует аграрному обществу)</a:t>
            </a:r>
            <a:endParaRPr lang="ru-RU" dirty="0"/>
          </a:p>
        </p:txBody>
      </p:sp>
      <p:sp>
        <p:nvSpPr>
          <p:cNvPr id="69" name="TextBox 68"/>
          <p:cNvSpPr txBox="1"/>
          <p:nvPr/>
        </p:nvSpPr>
        <p:spPr>
          <a:xfrm>
            <a:off x="298128" y="626037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материальном производстве (индустриальное общество)</a:t>
            </a:r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298128" y="6262873"/>
            <a:ext cx="7920880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сфере услуг (постиндустриальное общество)</a:t>
            </a:r>
            <a:endParaRPr lang="ru-RU" dirty="0"/>
          </a:p>
        </p:txBody>
      </p:sp>
      <p:sp>
        <p:nvSpPr>
          <p:cNvPr id="71" name="TextBox 70"/>
          <p:cNvSpPr txBox="1"/>
          <p:nvPr/>
        </p:nvSpPr>
        <p:spPr>
          <a:xfrm>
            <a:off x="298128" y="627076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сфере информационных услуг (информационное общество)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5472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9" grpId="0" animBg="1"/>
      <p:bldP spid="50" grpId="0" animBg="1"/>
      <p:bldP spid="51" grpId="0" animBg="1"/>
      <p:bldP spid="52" grpId="0" animBg="1"/>
      <p:bldP spid="66" grpId="0"/>
      <p:bldP spid="66" grpId="1"/>
      <p:bldP spid="68" grpId="0"/>
      <p:bldP spid="68" grpId="1"/>
      <p:bldP spid="69" grpId="0"/>
      <p:bldP spid="69" grpId="1"/>
      <p:bldP spid="70" grpId="0"/>
      <p:bldP spid="70" grpId="1"/>
      <p:bldP spid="71" grpId="0"/>
      <p:bldP spid="7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Инфраструктура сетевой экономики – сеть Интернет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</a:t>
            </a:r>
            <a:r>
              <a:rPr lang="ru-RU" sz="2400" dirty="0" smtClean="0"/>
              <a:t> – глобальная информационная система.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ru-RU" sz="2400" dirty="0" smtClean="0"/>
              <a:t>Для подключения к поставщику услуг Интернета могут использоваться:</a:t>
            </a:r>
            <a:endParaRPr lang="ru-RU" sz="2400" dirty="0"/>
          </a:p>
        </p:txBody>
      </p:sp>
      <p:pic>
        <p:nvPicPr>
          <p:cNvPr id="2050" name="Picture 2" descr="http://im6-tub-ru.yandex.net/i?id=371247440-32-7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412776"/>
            <a:ext cx="1008112" cy="90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ollection.edu.yar.ru/dlrstore/39131520-5991-11da-8314-0800200c9a66/image/vse_soedine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746" y="2963044"/>
            <a:ext cx="6142121" cy="372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72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службы интернет:</a:t>
            </a:r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304800" y="161910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Электронная почта</a:t>
            </a:r>
            <a:endParaRPr lang="ru-RU" sz="2300" kern="1200" dirty="0"/>
          </a:p>
        </p:txBody>
      </p:sp>
      <p:sp>
        <p:nvSpPr>
          <p:cNvPr id="6" name="Полилиния 5"/>
          <p:cNvSpPr/>
          <p:nvPr/>
        </p:nvSpPr>
        <p:spPr>
          <a:xfrm>
            <a:off x="304800" y="222354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300" kern="1200" dirty="0" smtClean="0"/>
              <a:t>FTP</a:t>
            </a:r>
            <a:endParaRPr lang="ru-RU" sz="2300" kern="1200" dirty="0"/>
          </a:p>
        </p:txBody>
      </p:sp>
      <p:sp>
        <p:nvSpPr>
          <p:cNvPr id="7" name="Полилиния 6"/>
          <p:cNvSpPr/>
          <p:nvPr/>
        </p:nvSpPr>
        <p:spPr>
          <a:xfrm>
            <a:off x="304800" y="282798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300" kern="1200" dirty="0" smtClean="0"/>
              <a:t>WWW</a:t>
            </a:r>
            <a:endParaRPr lang="ru-RU" sz="2300" kern="1200" dirty="0"/>
          </a:p>
        </p:txBody>
      </p:sp>
      <p:sp>
        <p:nvSpPr>
          <p:cNvPr id="8" name="Полилиния 7"/>
          <p:cNvSpPr/>
          <p:nvPr/>
        </p:nvSpPr>
        <p:spPr>
          <a:xfrm>
            <a:off x="304800" y="343242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Телеконференции</a:t>
            </a:r>
            <a:endParaRPr lang="ru-RU" sz="2300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304800" y="403686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Чаты</a:t>
            </a:r>
            <a:endParaRPr lang="ru-RU" sz="2300" kern="1200" dirty="0"/>
          </a:p>
        </p:txBody>
      </p:sp>
      <p:sp>
        <p:nvSpPr>
          <p:cNvPr id="10" name="Полилиния 9"/>
          <p:cNvSpPr/>
          <p:nvPr/>
        </p:nvSpPr>
        <p:spPr>
          <a:xfrm>
            <a:off x="304800" y="464130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Форумы</a:t>
            </a:r>
            <a:endParaRPr lang="ru-RU" sz="2300" kern="1200" dirty="0"/>
          </a:p>
        </p:txBody>
      </p:sp>
      <p:sp>
        <p:nvSpPr>
          <p:cNvPr id="11" name="Полилиния 10"/>
          <p:cNvSpPr/>
          <p:nvPr/>
        </p:nvSpPr>
        <p:spPr>
          <a:xfrm>
            <a:off x="304800" y="524574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Списки рассылки</a:t>
            </a:r>
            <a:endParaRPr lang="ru-RU" sz="2300" kern="1200" dirty="0"/>
          </a:p>
        </p:txBody>
      </p:sp>
      <p:sp>
        <p:nvSpPr>
          <p:cNvPr id="12" name="Полилиния 11"/>
          <p:cNvSpPr/>
          <p:nvPr/>
        </p:nvSpPr>
        <p:spPr>
          <a:xfrm>
            <a:off x="304800" y="5850188"/>
            <a:ext cx="3907160" cy="538200"/>
          </a:xfrm>
          <a:custGeom>
            <a:avLst/>
            <a:gdLst>
              <a:gd name="connsiteX0" fmla="*/ 0 w 3907160"/>
              <a:gd name="connsiteY0" fmla="*/ 89702 h 538200"/>
              <a:gd name="connsiteX1" fmla="*/ 89702 w 3907160"/>
              <a:gd name="connsiteY1" fmla="*/ 0 h 538200"/>
              <a:gd name="connsiteX2" fmla="*/ 3817458 w 3907160"/>
              <a:gd name="connsiteY2" fmla="*/ 0 h 538200"/>
              <a:gd name="connsiteX3" fmla="*/ 3907160 w 3907160"/>
              <a:gd name="connsiteY3" fmla="*/ 89702 h 538200"/>
              <a:gd name="connsiteX4" fmla="*/ 3907160 w 3907160"/>
              <a:gd name="connsiteY4" fmla="*/ 448498 h 538200"/>
              <a:gd name="connsiteX5" fmla="*/ 3817458 w 3907160"/>
              <a:gd name="connsiteY5" fmla="*/ 538200 h 538200"/>
              <a:gd name="connsiteX6" fmla="*/ 89702 w 3907160"/>
              <a:gd name="connsiteY6" fmla="*/ 538200 h 538200"/>
              <a:gd name="connsiteX7" fmla="*/ 0 w 3907160"/>
              <a:gd name="connsiteY7" fmla="*/ 448498 h 538200"/>
              <a:gd name="connsiteX8" fmla="*/ 0 w 3907160"/>
              <a:gd name="connsiteY8" fmla="*/ 89702 h 5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7160" h="538200">
                <a:moveTo>
                  <a:pt x="0" y="89702"/>
                </a:moveTo>
                <a:cubicBezTo>
                  <a:pt x="0" y="40161"/>
                  <a:pt x="40161" y="0"/>
                  <a:pt x="89702" y="0"/>
                </a:cubicBezTo>
                <a:lnTo>
                  <a:pt x="3817458" y="0"/>
                </a:lnTo>
                <a:cubicBezTo>
                  <a:pt x="3866999" y="0"/>
                  <a:pt x="3907160" y="40161"/>
                  <a:pt x="3907160" y="89702"/>
                </a:cubicBezTo>
                <a:lnTo>
                  <a:pt x="3907160" y="448498"/>
                </a:lnTo>
                <a:cubicBezTo>
                  <a:pt x="3907160" y="498039"/>
                  <a:pt x="3866999" y="538200"/>
                  <a:pt x="3817458" y="538200"/>
                </a:cubicBezTo>
                <a:lnTo>
                  <a:pt x="89702" y="538200"/>
                </a:lnTo>
                <a:cubicBezTo>
                  <a:pt x="40161" y="538200"/>
                  <a:pt x="0" y="498039"/>
                  <a:pt x="0" y="448498"/>
                </a:cubicBezTo>
                <a:lnTo>
                  <a:pt x="0" y="8970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903" tIns="113903" rIns="113903" bIns="113903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300" kern="1200" dirty="0" smtClean="0"/>
              <a:t>и д.р.</a:t>
            </a:r>
            <a:endParaRPr lang="ru-RU" sz="2300" kern="1200" dirty="0"/>
          </a:p>
        </p:txBody>
      </p:sp>
      <p:pic>
        <p:nvPicPr>
          <p:cNvPr id="7170" name="Picture 2" descr="&amp;Kcy;&amp;acy;&amp;rcy;&amp;tcy;&amp;icy;&amp;ncy;&amp;kcy;&amp;acy; 59 &amp;icy;&amp;zcy; 20638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913">
            <a:off x="5481509" y="1639736"/>
            <a:ext cx="3519687" cy="31780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&amp;Kcy;&amp;acy;&amp;rcy;&amp;tcy;&amp;icy;&amp;ncy;&amp;kcy;&amp;acy; 4 &amp;icy;&amp;zcy; 1594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5107">
            <a:off x="4496527" y="1923354"/>
            <a:ext cx="3591990" cy="2392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topnews.in/files/online-shopp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2441">
            <a:off x="5282259" y="2757152"/>
            <a:ext cx="3145633" cy="23016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&amp;Kcy;&amp;acy;&amp;rcy;&amp;tcy;&amp;icy;&amp;ncy;&amp;kcy;&amp;acy; 431 &amp;icy;&amp;zcy; 2224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2847">
            <a:off x="4621403" y="3578017"/>
            <a:ext cx="4021701" cy="23191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law.anu.edu.au/Alumni/news/Autumn2008/cha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7153">
            <a:off x="6073594" y="4248200"/>
            <a:ext cx="2695090" cy="2043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&amp;Kcy;&amp;acy;&amp;rcy;&amp;tcy;&amp;icy;&amp;ncy;&amp;kcy;&amp;acy; 2 &amp;icy;&amp;zcy; 20748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48298">
            <a:off x="5089072" y="4763875"/>
            <a:ext cx="2560497" cy="19178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5690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Основа сети интернет – стек протоколов </a:t>
            </a:r>
            <a:r>
              <a:rPr lang="en-US" dirty="0" smtClean="0"/>
              <a:t>tcp/ip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ая соединительная линия 5"/>
          <p:cNvSpPr/>
          <p:nvPr/>
        </p:nvSpPr>
        <p:spPr>
          <a:xfrm>
            <a:off x="539552" y="1844824"/>
            <a:ext cx="8064896" cy="0"/>
          </a:xfrm>
          <a:prstGeom prst="line">
            <a:avLst/>
          </a:prstGeom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Полилиния 6"/>
          <p:cNvSpPr/>
          <p:nvPr/>
        </p:nvSpPr>
        <p:spPr>
          <a:xfrm>
            <a:off x="539552" y="1844824"/>
            <a:ext cx="2455479" cy="4392488"/>
          </a:xfrm>
          <a:custGeom>
            <a:avLst/>
            <a:gdLst>
              <a:gd name="connsiteX0" fmla="*/ 0 w 2455479"/>
              <a:gd name="connsiteY0" fmla="*/ 0 h 4392488"/>
              <a:gd name="connsiteX1" fmla="*/ 2455479 w 2455479"/>
              <a:gd name="connsiteY1" fmla="*/ 0 h 4392488"/>
              <a:gd name="connsiteX2" fmla="*/ 2455479 w 2455479"/>
              <a:gd name="connsiteY2" fmla="*/ 4392488 h 4392488"/>
              <a:gd name="connsiteX3" fmla="*/ 0 w 2455479"/>
              <a:gd name="connsiteY3" fmla="*/ 4392488 h 4392488"/>
              <a:gd name="connsiteX4" fmla="*/ 0 w 2455479"/>
              <a:gd name="connsiteY4" fmla="*/ 0 h 439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5479" h="4392488">
                <a:moveTo>
                  <a:pt x="0" y="0"/>
                </a:moveTo>
                <a:lnTo>
                  <a:pt x="2455479" y="0"/>
                </a:lnTo>
                <a:lnTo>
                  <a:pt x="2455479" y="4392488"/>
                </a:lnTo>
                <a:lnTo>
                  <a:pt x="0" y="4392488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70C0">
                  <a:alpha val="46000"/>
                </a:srgbClr>
              </a:gs>
              <a:gs pos="75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t" anchorCtr="0">
            <a:noAutofit/>
          </a:bodyPr>
          <a:lstStyle/>
          <a:p>
            <a:pPr lvl="0" algn="l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/>
              <a:t>К особенностям стека протоколов</a:t>
            </a:r>
            <a:r>
              <a:rPr lang="en-US" sz="2400" kern="1200" dirty="0" smtClean="0"/>
              <a:t> TCP/IP </a:t>
            </a:r>
            <a:r>
              <a:rPr lang="ru-RU" sz="2400" kern="1200" dirty="0" smtClean="0"/>
              <a:t>относятся:</a:t>
            </a:r>
            <a:endParaRPr lang="ru-RU" sz="2400" kern="1200" dirty="0"/>
          </a:p>
        </p:txBody>
      </p:sp>
      <p:sp>
        <p:nvSpPr>
          <p:cNvPr id="8" name="Полилиния 7"/>
          <p:cNvSpPr/>
          <p:nvPr/>
        </p:nvSpPr>
        <p:spPr>
          <a:xfrm>
            <a:off x="3100056" y="1896459"/>
            <a:ext cx="5496297" cy="1032706"/>
          </a:xfrm>
          <a:custGeom>
            <a:avLst/>
            <a:gdLst>
              <a:gd name="connsiteX0" fmla="*/ 0 w 5496297"/>
              <a:gd name="connsiteY0" fmla="*/ 0 h 1032706"/>
              <a:gd name="connsiteX1" fmla="*/ 5496297 w 5496297"/>
              <a:gd name="connsiteY1" fmla="*/ 0 h 1032706"/>
              <a:gd name="connsiteX2" fmla="*/ 5496297 w 5496297"/>
              <a:gd name="connsiteY2" fmla="*/ 1032706 h 1032706"/>
              <a:gd name="connsiteX3" fmla="*/ 0 w 5496297"/>
              <a:gd name="connsiteY3" fmla="*/ 1032706 h 1032706"/>
              <a:gd name="connsiteX4" fmla="*/ 0 w 5496297"/>
              <a:gd name="connsiteY4" fmla="*/ 0 h 103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6297" h="1032706">
                <a:moveTo>
                  <a:pt x="0" y="0"/>
                </a:moveTo>
                <a:lnTo>
                  <a:pt x="5496297" y="0"/>
                </a:lnTo>
                <a:lnTo>
                  <a:pt x="5496297" y="1032706"/>
                </a:lnTo>
                <a:lnTo>
                  <a:pt x="0" y="103270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kern="1200" dirty="0" smtClean="0"/>
              <a:t>открытые стандарты протоколов, разрабатываемые независимо от программного и аппаратного обеспечения;</a:t>
            </a:r>
          </a:p>
        </p:txBody>
      </p:sp>
      <p:sp>
        <p:nvSpPr>
          <p:cNvPr id="9" name="Прямая соединительная линия 8"/>
          <p:cNvSpPr/>
          <p:nvPr/>
        </p:nvSpPr>
        <p:spPr>
          <a:xfrm>
            <a:off x="2995031" y="2929165"/>
            <a:ext cx="5601322" cy="0"/>
          </a:xfrm>
          <a:prstGeom prst="line">
            <a:avLst/>
          </a:prstGeom>
        </p:spPr>
        <p:style>
          <a:lnRef idx="1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3100056" y="2980801"/>
            <a:ext cx="5496297" cy="1032706"/>
          </a:xfrm>
          <a:custGeom>
            <a:avLst/>
            <a:gdLst>
              <a:gd name="connsiteX0" fmla="*/ 0 w 5496297"/>
              <a:gd name="connsiteY0" fmla="*/ 0 h 1032706"/>
              <a:gd name="connsiteX1" fmla="*/ 5496297 w 5496297"/>
              <a:gd name="connsiteY1" fmla="*/ 0 h 1032706"/>
              <a:gd name="connsiteX2" fmla="*/ 5496297 w 5496297"/>
              <a:gd name="connsiteY2" fmla="*/ 1032706 h 1032706"/>
              <a:gd name="connsiteX3" fmla="*/ 0 w 5496297"/>
              <a:gd name="connsiteY3" fmla="*/ 1032706 h 1032706"/>
              <a:gd name="connsiteX4" fmla="*/ 0 w 5496297"/>
              <a:gd name="connsiteY4" fmla="*/ 0 h 103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6297" h="1032706">
                <a:moveTo>
                  <a:pt x="0" y="0"/>
                </a:moveTo>
                <a:lnTo>
                  <a:pt x="5496297" y="0"/>
                </a:lnTo>
                <a:lnTo>
                  <a:pt x="5496297" y="1032706"/>
                </a:lnTo>
                <a:lnTo>
                  <a:pt x="0" y="103270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/>
              <a:t>независимость от физической среды передачи;</a:t>
            </a:r>
          </a:p>
        </p:txBody>
      </p:sp>
      <p:sp>
        <p:nvSpPr>
          <p:cNvPr id="11" name="Прямая соединительная линия 10"/>
          <p:cNvSpPr/>
          <p:nvPr/>
        </p:nvSpPr>
        <p:spPr>
          <a:xfrm>
            <a:off x="2995031" y="4013507"/>
            <a:ext cx="5601322" cy="0"/>
          </a:xfrm>
          <a:prstGeom prst="line">
            <a:avLst/>
          </a:prstGeom>
        </p:spPr>
        <p:style>
          <a:lnRef idx="1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3100056" y="4065143"/>
            <a:ext cx="5496297" cy="1032706"/>
          </a:xfrm>
          <a:custGeom>
            <a:avLst/>
            <a:gdLst>
              <a:gd name="connsiteX0" fmla="*/ 0 w 5496297"/>
              <a:gd name="connsiteY0" fmla="*/ 0 h 1032706"/>
              <a:gd name="connsiteX1" fmla="*/ 5496297 w 5496297"/>
              <a:gd name="connsiteY1" fmla="*/ 0 h 1032706"/>
              <a:gd name="connsiteX2" fmla="*/ 5496297 w 5496297"/>
              <a:gd name="connsiteY2" fmla="*/ 1032706 h 1032706"/>
              <a:gd name="connsiteX3" fmla="*/ 0 w 5496297"/>
              <a:gd name="connsiteY3" fmla="*/ 1032706 h 1032706"/>
              <a:gd name="connsiteX4" fmla="*/ 0 w 5496297"/>
              <a:gd name="connsiteY4" fmla="*/ 0 h 103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6297" h="1032706">
                <a:moveTo>
                  <a:pt x="0" y="0"/>
                </a:moveTo>
                <a:lnTo>
                  <a:pt x="5496297" y="0"/>
                </a:lnTo>
                <a:lnTo>
                  <a:pt x="5496297" y="1032706"/>
                </a:lnTo>
                <a:lnTo>
                  <a:pt x="0" y="103270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/>
              <a:t>система уникальной адресации;</a:t>
            </a:r>
          </a:p>
        </p:txBody>
      </p:sp>
      <p:sp>
        <p:nvSpPr>
          <p:cNvPr id="13" name="Прямая соединительная линия 12"/>
          <p:cNvSpPr/>
          <p:nvPr/>
        </p:nvSpPr>
        <p:spPr>
          <a:xfrm>
            <a:off x="2995031" y="5097849"/>
            <a:ext cx="5601322" cy="0"/>
          </a:xfrm>
          <a:prstGeom prst="line">
            <a:avLst/>
          </a:prstGeom>
        </p:spPr>
        <p:style>
          <a:lnRef idx="1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олилиния 13"/>
          <p:cNvSpPr/>
          <p:nvPr/>
        </p:nvSpPr>
        <p:spPr>
          <a:xfrm>
            <a:off x="3100056" y="5149484"/>
            <a:ext cx="5496297" cy="1032706"/>
          </a:xfrm>
          <a:custGeom>
            <a:avLst/>
            <a:gdLst>
              <a:gd name="connsiteX0" fmla="*/ 0 w 5496297"/>
              <a:gd name="connsiteY0" fmla="*/ 0 h 1032706"/>
              <a:gd name="connsiteX1" fmla="*/ 5496297 w 5496297"/>
              <a:gd name="connsiteY1" fmla="*/ 0 h 1032706"/>
              <a:gd name="connsiteX2" fmla="*/ 5496297 w 5496297"/>
              <a:gd name="connsiteY2" fmla="*/ 1032706 h 1032706"/>
              <a:gd name="connsiteX3" fmla="*/ 0 w 5496297"/>
              <a:gd name="connsiteY3" fmla="*/ 1032706 h 1032706"/>
              <a:gd name="connsiteX4" fmla="*/ 0 w 5496297"/>
              <a:gd name="connsiteY4" fmla="*/ 0 h 1032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6297" h="1032706">
                <a:moveTo>
                  <a:pt x="0" y="0"/>
                </a:moveTo>
                <a:lnTo>
                  <a:pt x="5496297" y="0"/>
                </a:lnTo>
                <a:lnTo>
                  <a:pt x="5496297" y="1032706"/>
                </a:lnTo>
                <a:lnTo>
                  <a:pt x="0" y="103270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/>
              <a:t>стандартные протоколы высокого уровня для распространенных пользовательских сервисов.</a:t>
            </a:r>
          </a:p>
        </p:txBody>
      </p:sp>
      <p:sp>
        <p:nvSpPr>
          <p:cNvPr id="15" name="Прямая соединительная линия 14"/>
          <p:cNvSpPr/>
          <p:nvPr/>
        </p:nvSpPr>
        <p:spPr>
          <a:xfrm>
            <a:off x="2995031" y="6182191"/>
            <a:ext cx="5601322" cy="0"/>
          </a:xfrm>
          <a:prstGeom prst="line">
            <a:avLst/>
          </a:prstGeom>
        </p:spPr>
        <p:style>
          <a:lnRef idx="1">
            <a:schemeClr val="accent1">
              <a:tint val="5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2365350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Стек протоколов </a:t>
            </a:r>
            <a:r>
              <a:rPr lang="en-US" dirty="0" smtClean="0"/>
              <a:t>tcp/ip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/>
              <a:t>делятся на 4 уровня: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4894684"/>
            <a:ext cx="4248472" cy="64807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TCP </a:t>
            </a:r>
            <a:r>
              <a:rPr lang="ru-RU" sz="4400" dirty="0" smtClean="0"/>
              <a:t>/ </a:t>
            </a:r>
            <a:r>
              <a:rPr lang="en-US" sz="4400" dirty="0" smtClean="0"/>
              <a:t>IP</a:t>
            </a:r>
            <a:endParaRPr lang="ru-RU" sz="4400" dirty="0"/>
          </a:p>
        </p:txBody>
      </p:sp>
      <p:sp>
        <p:nvSpPr>
          <p:cNvPr id="6" name="Полилиния 5"/>
          <p:cNvSpPr/>
          <p:nvPr/>
        </p:nvSpPr>
        <p:spPr>
          <a:xfrm>
            <a:off x="1691680" y="2115288"/>
            <a:ext cx="6096000" cy="603719"/>
          </a:xfrm>
          <a:custGeom>
            <a:avLst/>
            <a:gdLst>
              <a:gd name="connsiteX0" fmla="*/ 0 w 6096000"/>
              <a:gd name="connsiteY0" fmla="*/ 100622 h 603719"/>
              <a:gd name="connsiteX1" fmla="*/ 100622 w 6096000"/>
              <a:gd name="connsiteY1" fmla="*/ 0 h 603719"/>
              <a:gd name="connsiteX2" fmla="*/ 5995378 w 6096000"/>
              <a:gd name="connsiteY2" fmla="*/ 0 h 603719"/>
              <a:gd name="connsiteX3" fmla="*/ 6096000 w 6096000"/>
              <a:gd name="connsiteY3" fmla="*/ 100622 h 603719"/>
              <a:gd name="connsiteX4" fmla="*/ 6096000 w 6096000"/>
              <a:gd name="connsiteY4" fmla="*/ 503097 h 603719"/>
              <a:gd name="connsiteX5" fmla="*/ 5995378 w 6096000"/>
              <a:gd name="connsiteY5" fmla="*/ 603719 h 603719"/>
              <a:gd name="connsiteX6" fmla="*/ 100622 w 6096000"/>
              <a:gd name="connsiteY6" fmla="*/ 603719 h 603719"/>
              <a:gd name="connsiteX7" fmla="*/ 0 w 6096000"/>
              <a:gd name="connsiteY7" fmla="*/ 503097 h 603719"/>
              <a:gd name="connsiteX8" fmla="*/ 0 w 6096000"/>
              <a:gd name="connsiteY8" fmla="*/ 100622 h 60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03719">
                <a:moveTo>
                  <a:pt x="0" y="100622"/>
                </a:moveTo>
                <a:cubicBezTo>
                  <a:pt x="0" y="45050"/>
                  <a:pt x="45050" y="0"/>
                  <a:pt x="100622" y="0"/>
                </a:cubicBezTo>
                <a:lnTo>
                  <a:pt x="5995378" y="0"/>
                </a:lnTo>
                <a:cubicBezTo>
                  <a:pt x="6050950" y="0"/>
                  <a:pt x="6096000" y="45050"/>
                  <a:pt x="6096000" y="100622"/>
                </a:cubicBezTo>
                <a:lnTo>
                  <a:pt x="6096000" y="503097"/>
                </a:lnTo>
                <a:cubicBezTo>
                  <a:pt x="6096000" y="558669"/>
                  <a:pt x="6050950" y="603719"/>
                  <a:pt x="5995378" y="603719"/>
                </a:cubicBezTo>
                <a:lnTo>
                  <a:pt x="100622" y="603719"/>
                </a:lnTo>
                <a:cubicBezTo>
                  <a:pt x="45050" y="603719"/>
                  <a:pt x="0" y="558669"/>
                  <a:pt x="0" y="503097"/>
                </a:cubicBezTo>
                <a:lnTo>
                  <a:pt x="0" y="1006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911" tIns="120911" rIns="120911" bIns="120911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прикладной</a:t>
            </a:r>
          </a:p>
        </p:txBody>
      </p:sp>
      <p:sp>
        <p:nvSpPr>
          <p:cNvPr id="10" name="Полилиния 9"/>
          <p:cNvSpPr/>
          <p:nvPr/>
        </p:nvSpPr>
        <p:spPr>
          <a:xfrm>
            <a:off x="1691680" y="2788128"/>
            <a:ext cx="6096000" cy="603719"/>
          </a:xfrm>
          <a:custGeom>
            <a:avLst/>
            <a:gdLst>
              <a:gd name="connsiteX0" fmla="*/ 0 w 6096000"/>
              <a:gd name="connsiteY0" fmla="*/ 100622 h 603719"/>
              <a:gd name="connsiteX1" fmla="*/ 100622 w 6096000"/>
              <a:gd name="connsiteY1" fmla="*/ 0 h 603719"/>
              <a:gd name="connsiteX2" fmla="*/ 5995378 w 6096000"/>
              <a:gd name="connsiteY2" fmla="*/ 0 h 603719"/>
              <a:gd name="connsiteX3" fmla="*/ 6096000 w 6096000"/>
              <a:gd name="connsiteY3" fmla="*/ 100622 h 603719"/>
              <a:gd name="connsiteX4" fmla="*/ 6096000 w 6096000"/>
              <a:gd name="connsiteY4" fmla="*/ 503097 h 603719"/>
              <a:gd name="connsiteX5" fmla="*/ 5995378 w 6096000"/>
              <a:gd name="connsiteY5" fmla="*/ 603719 h 603719"/>
              <a:gd name="connsiteX6" fmla="*/ 100622 w 6096000"/>
              <a:gd name="connsiteY6" fmla="*/ 603719 h 603719"/>
              <a:gd name="connsiteX7" fmla="*/ 0 w 6096000"/>
              <a:gd name="connsiteY7" fmla="*/ 503097 h 603719"/>
              <a:gd name="connsiteX8" fmla="*/ 0 w 6096000"/>
              <a:gd name="connsiteY8" fmla="*/ 100622 h 60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03719">
                <a:moveTo>
                  <a:pt x="0" y="100622"/>
                </a:moveTo>
                <a:cubicBezTo>
                  <a:pt x="0" y="45050"/>
                  <a:pt x="45050" y="0"/>
                  <a:pt x="100622" y="0"/>
                </a:cubicBezTo>
                <a:lnTo>
                  <a:pt x="5995378" y="0"/>
                </a:lnTo>
                <a:cubicBezTo>
                  <a:pt x="6050950" y="0"/>
                  <a:pt x="6096000" y="45050"/>
                  <a:pt x="6096000" y="100622"/>
                </a:cubicBezTo>
                <a:lnTo>
                  <a:pt x="6096000" y="503097"/>
                </a:lnTo>
                <a:cubicBezTo>
                  <a:pt x="6096000" y="558669"/>
                  <a:pt x="6050950" y="603719"/>
                  <a:pt x="5995378" y="603719"/>
                </a:cubicBezTo>
                <a:lnTo>
                  <a:pt x="100622" y="603719"/>
                </a:lnTo>
                <a:cubicBezTo>
                  <a:pt x="45050" y="603719"/>
                  <a:pt x="0" y="558669"/>
                  <a:pt x="0" y="503097"/>
                </a:cubicBezTo>
                <a:lnTo>
                  <a:pt x="0" y="1006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79955"/>
              <a:satOff val="15216"/>
              <a:lumOff val="-2811"/>
              <a:alphaOff val="0"/>
            </a:schemeClr>
          </a:fillRef>
          <a:effectRef idx="0">
            <a:schemeClr val="accent5">
              <a:hueOff val="-279955"/>
              <a:satOff val="15216"/>
              <a:lumOff val="-281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911" tIns="120911" rIns="120911" bIns="120911" numCol="1" spcCol="127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Транспортный</a:t>
            </a:r>
            <a:endParaRPr lang="ru-RU" sz="2400" kern="1200" dirty="0"/>
          </a:p>
        </p:txBody>
      </p:sp>
      <p:sp>
        <p:nvSpPr>
          <p:cNvPr id="11" name="Полилиния 10"/>
          <p:cNvSpPr/>
          <p:nvPr/>
        </p:nvSpPr>
        <p:spPr>
          <a:xfrm>
            <a:off x="1691680" y="3460968"/>
            <a:ext cx="6096000" cy="603719"/>
          </a:xfrm>
          <a:custGeom>
            <a:avLst/>
            <a:gdLst>
              <a:gd name="connsiteX0" fmla="*/ 0 w 6096000"/>
              <a:gd name="connsiteY0" fmla="*/ 100622 h 603719"/>
              <a:gd name="connsiteX1" fmla="*/ 100622 w 6096000"/>
              <a:gd name="connsiteY1" fmla="*/ 0 h 603719"/>
              <a:gd name="connsiteX2" fmla="*/ 5995378 w 6096000"/>
              <a:gd name="connsiteY2" fmla="*/ 0 h 603719"/>
              <a:gd name="connsiteX3" fmla="*/ 6096000 w 6096000"/>
              <a:gd name="connsiteY3" fmla="*/ 100622 h 603719"/>
              <a:gd name="connsiteX4" fmla="*/ 6096000 w 6096000"/>
              <a:gd name="connsiteY4" fmla="*/ 503097 h 603719"/>
              <a:gd name="connsiteX5" fmla="*/ 5995378 w 6096000"/>
              <a:gd name="connsiteY5" fmla="*/ 603719 h 603719"/>
              <a:gd name="connsiteX6" fmla="*/ 100622 w 6096000"/>
              <a:gd name="connsiteY6" fmla="*/ 603719 h 603719"/>
              <a:gd name="connsiteX7" fmla="*/ 0 w 6096000"/>
              <a:gd name="connsiteY7" fmla="*/ 503097 h 603719"/>
              <a:gd name="connsiteX8" fmla="*/ 0 w 6096000"/>
              <a:gd name="connsiteY8" fmla="*/ 100622 h 60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03719">
                <a:moveTo>
                  <a:pt x="0" y="100622"/>
                </a:moveTo>
                <a:cubicBezTo>
                  <a:pt x="0" y="45050"/>
                  <a:pt x="45050" y="0"/>
                  <a:pt x="100622" y="0"/>
                </a:cubicBezTo>
                <a:lnTo>
                  <a:pt x="5995378" y="0"/>
                </a:lnTo>
                <a:cubicBezTo>
                  <a:pt x="6050950" y="0"/>
                  <a:pt x="6096000" y="45050"/>
                  <a:pt x="6096000" y="100622"/>
                </a:cubicBezTo>
                <a:lnTo>
                  <a:pt x="6096000" y="503097"/>
                </a:lnTo>
                <a:cubicBezTo>
                  <a:pt x="6096000" y="558669"/>
                  <a:pt x="6050950" y="603719"/>
                  <a:pt x="5995378" y="603719"/>
                </a:cubicBezTo>
                <a:lnTo>
                  <a:pt x="100622" y="603719"/>
                </a:lnTo>
                <a:cubicBezTo>
                  <a:pt x="45050" y="603719"/>
                  <a:pt x="0" y="558669"/>
                  <a:pt x="0" y="503097"/>
                </a:cubicBezTo>
                <a:lnTo>
                  <a:pt x="0" y="1006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559909"/>
              <a:satOff val="30431"/>
              <a:lumOff val="-5621"/>
              <a:alphaOff val="0"/>
            </a:schemeClr>
          </a:fillRef>
          <a:effectRef idx="0">
            <a:schemeClr val="accent5">
              <a:hueOff val="-559909"/>
              <a:satOff val="30431"/>
              <a:lumOff val="-562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911" tIns="120911" rIns="120911" bIns="120911" numCol="1" spcCol="1270" anchor="ctr" anchorCtr="0">
            <a:noAutofit/>
          </a:bodyPr>
          <a:lstStyle/>
          <a:p>
            <a:pPr marL="0" marR="0" lvl="0" indent="0" algn="l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Межсетевой</a:t>
            </a:r>
            <a:endParaRPr lang="ru-RU" sz="2400" kern="1200" dirty="0"/>
          </a:p>
        </p:txBody>
      </p:sp>
      <p:sp>
        <p:nvSpPr>
          <p:cNvPr id="12" name="Полилиния 11"/>
          <p:cNvSpPr/>
          <p:nvPr/>
        </p:nvSpPr>
        <p:spPr>
          <a:xfrm>
            <a:off x="1691680" y="4133808"/>
            <a:ext cx="6096000" cy="603719"/>
          </a:xfrm>
          <a:custGeom>
            <a:avLst/>
            <a:gdLst>
              <a:gd name="connsiteX0" fmla="*/ 0 w 6096000"/>
              <a:gd name="connsiteY0" fmla="*/ 100622 h 603719"/>
              <a:gd name="connsiteX1" fmla="*/ 100622 w 6096000"/>
              <a:gd name="connsiteY1" fmla="*/ 0 h 603719"/>
              <a:gd name="connsiteX2" fmla="*/ 5995378 w 6096000"/>
              <a:gd name="connsiteY2" fmla="*/ 0 h 603719"/>
              <a:gd name="connsiteX3" fmla="*/ 6096000 w 6096000"/>
              <a:gd name="connsiteY3" fmla="*/ 100622 h 603719"/>
              <a:gd name="connsiteX4" fmla="*/ 6096000 w 6096000"/>
              <a:gd name="connsiteY4" fmla="*/ 503097 h 603719"/>
              <a:gd name="connsiteX5" fmla="*/ 5995378 w 6096000"/>
              <a:gd name="connsiteY5" fmla="*/ 603719 h 603719"/>
              <a:gd name="connsiteX6" fmla="*/ 100622 w 6096000"/>
              <a:gd name="connsiteY6" fmla="*/ 603719 h 603719"/>
              <a:gd name="connsiteX7" fmla="*/ 0 w 6096000"/>
              <a:gd name="connsiteY7" fmla="*/ 503097 h 603719"/>
              <a:gd name="connsiteX8" fmla="*/ 0 w 6096000"/>
              <a:gd name="connsiteY8" fmla="*/ 100622 h 603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603719">
                <a:moveTo>
                  <a:pt x="0" y="100622"/>
                </a:moveTo>
                <a:cubicBezTo>
                  <a:pt x="0" y="45050"/>
                  <a:pt x="45050" y="0"/>
                  <a:pt x="100622" y="0"/>
                </a:cubicBezTo>
                <a:lnTo>
                  <a:pt x="5995378" y="0"/>
                </a:lnTo>
                <a:cubicBezTo>
                  <a:pt x="6050950" y="0"/>
                  <a:pt x="6096000" y="45050"/>
                  <a:pt x="6096000" y="100622"/>
                </a:cubicBezTo>
                <a:lnTo>
                  <a:pt x="6096000" y="503097"/>
                </a:lnTo>
                <a:cubicBezTo>
                  <a:pt x="6096000" y="558669"/>
                  <a:pt x="6050950" y="603719"/>
                  <a:pt x="5995378" y="603719"/>
                </a:cubicBezTo>
                <a:lnTo>
                  <a:pt x="100622" y="603719"/>
                </a:lnTo>
                <a:cubicBezTo>
                  <a:pt x="45050" y="603719"/>
                  <a:pt x="0" y="558669"/>
                  <a:pt x="0" y="503097"/>
                </a:cubicBezTo>
                <a:lnTo>
                  <a:pt x="0" y="1006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39864"/>
              <a:satOff val="45647"/>
              <a:lumOff val="-8432"/>
              <a:alphaOff val="0"/>
            </a:schemeClr>
          </a:fillRef>
          <a:effectRef idx="0">
            <a:schemeClr val="accent5">
              <a:hueOff val="-839864"/>
              <a:satOff val="45647"/>
              <a:lumOff val="-843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0911" tIns="120911" rIns="120911" bIns="120911" numCol="1" spcCol="1270" anchor="ctr" anchorCtr="0">
            <a:noAutofit/>
          </a:bodyPr>
          <a:lstStyle/>
          <a:p>
            <a:pPr marL="0" marR="0" lvl="0" indent="0" algn="l" defTabSz="102235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ru-RU" sz="2400" kern="1200" dirty="0" smtClean="0"/>
              <a:t>уровень доступа к среде передачи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45172" y="5758780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Транспортный (</a:t>
            </a:r>
            <a:r>
              <a:rPr lang="en-US" dirty="0" smtClean="0"/>
              <a:t>Transfer Control Protocol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70388" y="5789860"/>
            <a:ext cx="2057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маршрутизации (</a:t>
            </a:r>
            <a:r>
              <a:rPr lang="en-US" dirty="0" smtClean="0"/>
              <a:t>Internet Protocol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4084960" y="5580856"/>
            <a:ext cx="288032" cy="32194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5241280" y="5580856"/>
            <a:ext cx="288032" cy="32194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15443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0" grpId="0" animBg="1"/>
      <p:bldP spid="11" grpId="0" animBg="1"/>
      <p:bldP spid="12" grpId="0" animBg="1"/>
      <p:bldP spid="8" grpId="0"/>
      <p:bldP spid="9" grpId="0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классы </a:t>
            </a:r>
            <a:r>
              <a:rPr lang="en-US" dirty="0" smtClean="0"/>
              <a:t>ip-</a:t>
            </a:r>
            <a:r>
              <a:rPr lang="ru-RU" dirty="0" smtClean="0"/>
              <a:t>адресов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7869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600" dirty="0" smtClean="0"/>
              <a:t>Уникальный </a:t>
            </a:r>
            <a:r>
              <a:rPr lang="en-US" sz="2600" dirty="0" smtClean="0"/>
              <a:t>IP-</a:t>
            </a:r>
            <a:r>
              <a:rPr lang="ru-RU" sz="2600" dirty="0" smtClean="0"/>
              <a:t>адрес состоит из 4 чисел (от 0 до 255)</a:t>
            </a:r>
          </a:p>
          <a:p>
            <a:pPr marL="0" indent="0">
              <a:spcBef>
                <a:spcPts val="0"/>
              </a:spcBef>
              <a:buNone/>
            </a:pPr>
            <a:endParaRPr lang="ru-RU" sz="2600" dirty="0"/>
          </a:p>
        </p:txBody>
      </p:sp>
      <p:sp>
        <p:nvSpPr>
          <p:cNvPr id="7" name="TextBox 6"/>
          <p:cNvSpPr txBox="1"/>
          <p:nvPr/>
        </p:nvSpPr>
        <p:spPr>
          <a:xfrm>
            <a:off x="1772320" y="220067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 – 126 крупная сеть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734220" y="371284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128 – 191 большие сети с подсетями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734220" y="5237708"/>
            <a:ext cx="7230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192 – 223 сети не более чем из 254 компьютеров</a:t>
            </a:r>
            <a:endParaRPr lang="ru-RU" sz="24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302444" y="2700412"/>
            <a:ext cx="8302004" cy="868412"/>
            <a:chOff x="302444" y="2700412"/>
            <a:chExt cx="8302004" cy="868412"/>
          </a:xfrm>
        </p:grpSpPr>
        <p:sp>
          <p:nvSpPr>
            <p:cNvPr id="4" name="TextBox 3"/>
            <p:cNvSpPr txBox="1"/>
            <p:nvPr/>
          </p:nvSpPr>
          <p:spPr>
            <a:xfrm>
              <a:off x="302444" y="3068960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класс А </a:t>
              </a:r>
              <a:endParaRPr lang="ru-RU" sz="2400" b="1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890936" y="3064768"/>
              <a:ext cx="5040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0</a:t>
              </a:r>
              <a:endParaRPr lang="ru-RU" sz="2800" dirty="0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467000" y="3064768"/>
              <a:ext cx="2088232" cy="504056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адрес сети</a:t>
              </a:r>
              <a:endParaRPr lang="ru-RU" sz="280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627240" y="3064768"/>
              <a:ext cx="3977208" cy="504056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адрес хоста</a:t>
              </a:r>
              <a:endParaRPr lang="ru-RU" sz="2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86348" y="2700412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 бит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10684" y="2700412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24 бита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02444" y="4212580"/>
            <a:ext cx="8302004" cy="864220"/>
            <a:chOff x="302444" y="4288780"/>
            <a:chExt cx="8302004" cy="864220"/>
          </a:xfrm>
        </p:grpSpPr>
        <p:sp>
          <p:nvSpPr>
            <p:cNvPr id="5" name="TextBox 4"/>
            <p:cNvSpPr txBox="1"/>
            <p:nvPr/>
          </p:nvSpPr>
          <p:spPr>
            <a:xfrm>
              <a:off x="302444" y="4653136"/>
              <a:ext cx="15841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класс В </a:t>
              </a:r>
              <a:endParaRPr lang="ru-RU" sz="2400" b="1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890936" y="4648944"/>
              <a:ext cx="5040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1</a:t>
              </a:r>
              <a:endParaRPr lang="ru-RU" sz="2800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467000" y="4648944"/>
              <a:ext cx="5040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0</a:t>
              </a:r>
              <a:endParaRPr lang="ru-RU" sz="2800" dirty="0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043064" y="4648944"/>
              <a:ext cx="2088232" cy="504056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адрес сети</a:t>
              </a:r>
              <a:endParaRPr lang="ru-RU" sz="2800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190604" y="4642594"/>
              <a:ext cx="3413844" cy="504056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адрес хоста</a:t>
              </a:r>
              <a:endParaRPr lang="ru-RU" sz="2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62412" y="4307830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14 бит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07100" y="4288780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16 бит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283394" y="5743798"/>
            <a:ext cx="8321054" cy="853554"/>
            <a:chOff x="283394" y="5819998"/>
            <a:chExt cx="8321054" cy="853554"/>
          </a:xfrm>
        </p:grpSpPr>
        <p:sp>
          <p:nvSpPr>
            <p:cNvPr id="6" name="TextBox 5"/>
            <p:cNvSpPr txBox="1"/>
            <p:nvPr/>
          </p:nvSpPr>
          <p:spPr>
            <a:xfrm>
              <a:off x="283394" y="6148685"/>
              <a:ext cx="16032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класс С</a:t>
              </a:r>
              <a:endParaRPr lang="ru-RU" sz="2400" b="1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890936" y="6169496"/>
              <a:ext cx="5040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1</a:t>
              </a:r>
              <a:endParaRPr lang="ru-RU" sz="2800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467000" y="6169496"/>
              <a:ext cx="5040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1</a:t>
              </a:r>
              <a:endParaRPr lang="ru-RU" sz="2800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043064" y="6169496"/>
              <a:ext cx="504056" cy="5040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0</a:t>
              </a:r>
              <a:endParaRPr lang="ru-RU" sz="2800" dirty="0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619128" y="6169496"/>
              <a:ext cx="2088232" cy="504056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адрес сети</a:t>
              </a:r>
              <a:endParaRPr lang="ru-RU" sz="2800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760318" y="6163146"/>
              <a:ext cx="2844130" cy="504056"/>
            </a:xfrm>
            <a:prstGeom prst="rect">
              <a:avLst/>
            </a:prstGeom>
            <a:solidFill>
              <a:schemeClr val="accent5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/>
                <a:t>адрес хоста</a:t>
              </a:r>
              <a:endParaRPr lang="ru-RU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038476" y="5819998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21 бит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486748" y="5819998"/>
              <a:ext cx="1296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8 бит</a:t>
              </a:r>
              <a:endPara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Принципы функционирования </a:t>
            </a:r>
            <a:br>
              <a:rPr lang="ru-RU" dirty="0" smtClean="0"/>
            </a:br>
            <a:r>
              <a:rPr lang="ru-RU" dirty="0" smtClean="0"/>
              <a:t>интернет-экономики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/>
              <a:t>Интернет дает экономике ряд преимуществ за счет:</a:t>
            </a:r>
          </a:p>
          <a:p>
            <a:pPr marL="0" indent="0">
              <a:spcBef>
                <a:spcPts val="0"/>
              </a:spcBef>
              <a:buNone/>
            </a:pPr>
            <a:endParaRPr lang="ru-RU" sz="2800" dirty="0"/>
          </a:p>
        </p:txBody>
      </p:sp>
      <p:sp>
        <p:nvSpPr>
          <p:cNvPr id="6" name="Полилиния 5"/>
          <p:cNvSpPr/>
          <p:nvPr/>
        </p:nvSpPr>
        <p:spPr>
          <a:xfrm>
            <a:off x="539552" y="2089917"/>
            <a:ext cx="8208912" cy="684450"/>
          </a:xfrm>
          <a:custGeom>
            <a:avLst/>
            <a:gdLst>
              <a:gd name="connsiteX0" fmla="*/ 0 w 8208912"/>
              <a:gd name="connsiteY0" fmla="*/ 114077 h 684450"/>
              <a:gd name="connsiteX1" fmla="*/ 114077 w 8208912"/>
              <a:gd name="connsiteY1" fmla="*/ 0 h 684450"/>
              <a:gd name="connsiteX2" fmla="*/ 8094835 w 8208912"/>
              <a:gd name="connsiteY2" fmla="*/ 0 h 684450"/>
              <a:gd name="connsiteX3" fmla="*/ 8208912 w 8208912"/>
              <a:gd name="connsiteY3" fmla="*/ 114077 h 684450"/>
              <a:gd name="connsiteX4" fmla="*/ 8208912 w 8208912"/>
              <a:gd name="connsiteY4" fmla="*/ 570373 h 684450"/>
              <a:gd name="connsiteX5" fmla="*/ 8094835 w 8208912"/>
              <a:gd name="connsiteY5" fmla="*/ 684450 h 684450"/>
              <a:gd name="connsiteX6" fmla="*/ 114077 w 8208912"/>
              <a:gd name="connsiteY6" fmla="*/ 684450 h 684450"/>
              <a:gd name="connsiteX7" fmla="*/ 0 w 8208912"/>
              <a:gd name="connsiteY7" fmla="*/ 570373 h 684450"/>
              <a:gd name="connsiteX8" fmla="*/ 0 w 8208912"/>
              <a:gd name="connsiteY8" fmla="*/ 114077 h 6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08912" h="684450">
                <a:moveTo>
                  <a:pt x="0" y="114077"/>
                </a:moveTo>
                <a:cubicBezTo>
                  <a:pt x="0" y="51074"/>
                  <a:pt x="51074" y="0"/>
                  <a:pt x="114077" y="0"/>
                </a:cubicBezTo>
                <a:lnTo>
                  <a:pt x="8094835" y="0"/>
                </a:lnTo>
                <a:cubicBezTo>
                  <a:pt x="8157838" y="0"/>
                  <a:pt x="8208912" y="51074"/>
                  <a:pt x="8208912" y="114077"/>
                </a:cubicBezTo>
                <a:lnTo>
                  <a:pt x="8208912" y="570373"/>
                </a:lnTo>
                <a:cubicBezTo>
                  <a:pt x="8208912" y="633376"/>
                  <a:pt x="8157838" y="684450"/>
                  <a:pt x="8094835" y="684450"/>
                </a:cubicBezTo>
                <a:lnTo>
                  <a:pt x="114077" y="684450"/>
                </a:lnTo>
                <a:cubicBezTo>
                  <a:pt x="51074" y="684450"/>
                  <a:pt x="0" y="633376"/>
                  <a:pt x="0" y="570373"/>
                </a:cubicBezTo>
                <a:lnTo>
                  <a:pt x="0" y="114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92" tIns="101992" rIns="101992" bIns="10199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преобладающего интерактивного характера коммуникации</a:t>
            </a:r>
            <a:endParaRPr lang="ru-RU" sz="1800" kern="1200" dirty="0"/>
          </a:p>
        </p:txBody>
      </p:sp>
      <p:sp>
        <p:nvSpPr>
          <p:cNvPr id="7" name="Полилиния 6"/>
          <p:cNvSpPr/>
          <p:nvPr/>
        </p:nvSpPr>
        <p:spPr>
          <a:xfrm>
            <a:off x="539552" y="2826207"/>
            <a:ext cx="8208912" cy="684450"/>
          </a:xfrm>
          <a:custGeom>
            <a:avLst/>
            <a:gdLst>
              <a:gd name="connsiteX0" fmla="*/ 0 w 8208912"/>
              <a:gd name="connsiteY0" fmla="*/ 114077 h 684450"/>
              <a:gd name="connsiteX1" fmla="*/ 114077 w 8208912"/>
              <a:gd name="connsiteY1" fmla="*/ 0 h 684450"/>
              <a:gd name="connsiteX2" fmla="*/ 8094835 w 8208912"/>
              <a:gd name="connsiteY2" fmla="*/ 0 h 684450"/>
              <a:gd name="connsiteX3" fmla="*/ 8208912 w 8208912"/>
              <a:gd name="connsiteY3" fmla="*/ 114077 h 684450"/>
              <a:gd name="connsiteX4" fmla="*/ 8208912 w 8208912"/>
              <a:gd name="connsiteY4" fmla="*/ 570373 h 684450"/>
              <a:gd name="connsiteX5" fmla="*/ 8094835 w 8208912"/>
              <a:gd name="connsiteY5" fmla="*/ 684450 h 684450"/>
              <a:gd name="connsiteX6" fmla="*/ 114077 w 8208912"/>
              <a:gd name="connsiteY6" fmla="*/ 684450 h 684450"/>
              <a:gd name="connsiteX7" fmla="*/ 0 w 8208912"/>
              <a:gd name="connsiteY7" fmla="*/ 570373 h 684450"/>
              <a:gd name="connsiteX8" fmla="*/ 0 w 8208912"/>
              <a:gd name="connsiteY8" fmla="*/ 114077 h 6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08912" h="684450">
                <a:moveTo>
                  <a:pt x="0" y="114077"/>
                </a:moveTo>
                <a:cubicBezTo>
                  <a:pt x="0" y="51074"/>
                  <a:pt x="51074" y="0"/>
                  <a:pt x="114077" y="0"/>
                </a:cubicBezTo>
                <a:lnTo>
                  <a:pt x="8094835" y="0"/>
                </a:lnTo>
                <a:cubicBezTo>
                  <a:pt x="8157838" y="0"/>
                  <a:pt x="8208912" y="51074"/>
                  <a:pt x="8208912" y="114077"/>
                </a:cubicBezTo>
                <a:lnTo>
                  <a:pt x="8208912" y="570373"/>
                </a:lnTo>
                <a:cubicBezTo>
                  <a:pt x="8208912" y="633376"/>
                  <a:pt x="8157838" y="684450"/>
                  <a:pt x="8094835" y="684450"/>
                </a:cubicBezTo>
                <a:lnTo>
                  <a:pt x="114077" y="684450"/>
                </a:lnTo>
                <a:cubicBezTo>
                  <a:pt x="51074" y="684450"/>
                  <a:pt x="0" y="633376"/>
                  <a:pt x="0" y="570373"/>
                </a:cubicBezTo>
                <a:lnTo>
                  <a:pt x="0" y="114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92" tIns="101992" rIns="101992" bIns="10199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многофункциональная модель коммуникации</a:t>
            </a:r>
            <a:endParaRPr lang="ru-RU" sz="1800" kern="1200" dirty="0"/>
          </a:p>
        </p:txBody>
      </p:sp>
      <p:sp>
        <p:nvSpPr>
          <p:cNvPr id="8" name="Полилиния 7"/>
          <p:cNvSpPr/>
          <p:nvPr/>
        </p:nvSpPr>
        <p:spPr>
          <a:xfrm>
            <a:off x="539552" y="3562497"/>
            <a:ext cx="8208912" cy="684450"/>
          </a:xfrm>
          <a:custGeom>
            <a:avLst/>
            <a:gdLst>
              <a:gd name="connsiteX0" fmla="*/ 0 w 8208912"/>
              <a:gd name="connsiteY0" fmla="*/ 114077 h 684450"/>
              <a:gd name="connsiteX1" fmla="*/ 114077 w 8208912"/>
              <a:gd name="connsiteY1" fmla="*/ 0 h 684450"/>
              <a:gd name="connsiteX2" fmla="*/ 8094835 w 8208912"/>
              <a:gd name="connsiteY2" fmla="*/ 0 h 684450"/>
              <a:gd name="connsiteX3" fmla="*/ 8208912 w 8208912"/>
              <a:gd name="connsiteY3" fmla="*/ 114077 h 684450"/>
              <a:gd name="connsiteX4" fmla="*/ 8208912 w 8208912"/>
              <a:gd name="connsiteY4" fmla="*/ 570373 h 684450"/>
              <a:gd name="connsiteX5" fmla="*/ 8094835 w 8208912"/>
              <a:gd name="connsiteY5" fmla="*/ 684450 h 684450"/>
              <a:gd name="connsiteX6" fmla="*/ 114077 w 8208912"/>
              <a:gd name="connsiteY6" fmla="*/ 684450 h 684450"/>
              <a:gd name="connsiteX7" fmla="*/ 0 w 8208912"/>
              <a:gd name="connsiteY7" fmla="*/ 570373 h 684450"/>
              <a:gd name="connsiteX8" fmla="*/ 0 w 8208912"/>
              <a:gd name="connsiteY8" fmla="*/ 114077 h 6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08912" h="684450">
                <a:moveTo>
                  <a:pt x="0" y="114077"/>
                </a:moveTo>
                <a:cubicBezTo>
                  <a:pt x="0" y="51074"/>
                  <a:pt x="51074" y="0"/>
                  <a:pt x="114077" y="0"/>
                </a:cubicBezTo>
                <a:lnTo>
                  <a:pt x="8094835" y="0"/>
                </a:lnTo>
                <a:cubicBezTo>
                  <a:pt x="8157838" y="0"/>
                  <a:pt x="8208912" y="51074"/>
                  <a:pt x="8208912" y="114077"/>
                </a:cubicBezTo>
                <a:lnTo>
                  <a:pt x="8208912" y="570373"/>
                </a:lnTo>
                <a:cubicBezTo>
                  <a:pt x="8208912" y="633376"/>
                  <a:pt x="8157838" y="684450"/>
                  <a:pt x="8094835" y="684450"/>
                </a:cubicBezTo>
                <a:lnTo>
                  <a:pt x="114077" y="684450"/>
                </a:lnTo>
                <a:cubicBezTo>
                  <a:pt x="51074" y="684450"/>
                  <a:pt x="0" y="633376"/>
                  <a:pt x="0" y="570373"/>
                </a:cubicBezTo>
                <a:lnTo>
                  <a:pt x="0" y="114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92" tIns="101992" rIns="101992" bIns="10199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наличие контроля над поиском и получением информации</a:t>
            </a:r>
            <a:endParaRPr lang="ru-RU" sz="1800" kern="1200" dirty="0"/>
          </a:p>
        </p:txBody>
      </p:sp>
      <p:sp>
        <p:nvSpPr>
          <p:cNvPr id="9" name="Полилиния 8"/>
          <p:cNvSpPr/>
          <p:nvPr/>
        </p:nvSpPr>
        <p:spPr>
          <a:xfrm>
            <a:off x="539552" y="4298787"/>
            <a:ext cx="8208912" cy="684450"/>
          </a:xfrm>
          <a:custGeom>
            <a:avLst/>
            <a:gdLst>
              <a:gd name="connsiteX0" fmla="*/ 0 w 8208912"/>
              <a:gd name="connsiteY0" fmla="*/ 114077 h 684450"/>
              <a:gd name="connsiteX1" fmla="*/ 114077 w 8208912"/>
              <a:gd name="connsiteY1" fmla="*/ 0 h 684450"/>
              <a:gd name="connsiteX2" fmla="*/ 8094835 w 8208912"/>
              <a:gd name="connsiteY2" fmla="*/ 0 h 684450"/>
              <a:gd name="connsiteX3" fmla="*/ 8208912 w 8208912"/>
              <a:gd name="connsiteY3" fmla="*/ 114077 h 684450"/>
              <a:gd name="connsiteX4" fmla="*/ 8208912 w 8208912"/>
              <a:gd name="connsiteY4" fmla="*/ 570373 h 684450"/>
              <a:gd name="connsiteX5" fmla="*/ 8094835 w 8208912"/>
              <a:gd name="connsiteY5" fmla="*/ 684450 h 684450"/>
              <a:gd name="connsiteX6" fmla="*/ 114077 w 8208912"/>
              <a:gd name="connsiteY6" fmla="*/ 684450 h 684450"/>
              <a:gd name="connsiteX7" fmla="*/ 0 w 8208912"/>
              <a:gd name="connsiteY7" fmla="*/ 570373 h 684450"/>
              <a:gd name="connsiteX8" fmla="*/ 0 w 8208912"/>
              <a:gd name="connsiteY8" fmla="*/ 114077 h 6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08912" h="684450">
                <a:moveTo>
                  <a:pt x="0" y="114077"/>
                </a:moveTo>
                <a:cubicBezTo>
                  <a:pt x="0" y="51074"/>
                  <a:pt x="51074" y="0"/>
                  <a:pt x="114077" y="0"/>
                </a:cubicBezTo>
                <a:lnTo>
                  <a:pt x="8094835" y="0"/>
                </a:lnTo>
                <a:cubicBezTo>
                  <a:pt x="8157838" y="0"/>
                  <a:pt x="8208912" y="51074"/>
                  <a:pt x="8208912" y="114077"/>
                </a:cubicBezTo>
                <a:lnTo>
                  <a:pt x="8208912" y="570373"/>
                </a:lnTo>
                <a:cubicBezTo>
                  <a:pt x="8208912" y="633376"/>
                  <a:pt x="8157838" y="684450"/>
                  <a:pt x="8094835" y="684450"/>
                </a:cubicBezTo>
                <a:lnTo>
                  <a:pt x="114077" y="684450"/>
                </a:lnTo>
                <a:cubicBezTo>
                  <a:pt x="51074" y="684450"/>
                  <a:pt x="0" y="633376"/>
                  <a:pt x="0" y="570373"/>
                </a:cubicBezTo>
                <a:lnTo>
                  <a:pt x="0" y="114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92" tIns="101992" rIns="101992" bIns="10199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широкий диапазон видов представления информации</a:t>
            </a:r>
            <a:endParaRPr lang="ru-RU" sz="1800" kern="1200" dirty="0"/>
          </a:p>
        </p:txBody>
      </p:sp>
      <p:sp>
        <p:nvSpPr>
          <p:cNvPr id="10" name="Полилиния 9"/>
          <p:cNvSpPr/>
          <p:nvPr/>
        </p:nvSpPr>
        <p:spPr>
          <a:xfrm>
            <a:off x="539552" y="5035078"/>
            <a:ext cx="8208912" cy="684450"/>
          </a:xfrm>
          <a:custGeom>
            <a:avLst/>
            <a:gdLst>
              <a:gd name="connsiteX0" fmla="*/ 0 w 8208912"/>
              <a:gd name="connsiteY0" fmla="*/ 114077 h 684450"/>
              <a:gd name="connsiteX1" fmla="*/ 114077 w 8208912"/>
              <a:gd name="connsiteY1" fmla="*/ 0 h 684450"/>
              <a:gd name="connsiteX2" fmla="*/ 8094835 w 8208912"/>
              <a:gd name="connsiteY2" fmla="*/ 0 h 684450"/>
              <a:gd name="connsiteX3" fmla="*/ 8208912 w 8208912"/>
              <a:gd name="connsiteY3" fmla="*/ 114077 h 684450"/>
              <a:gd name="connsiteX4" fmla="*/ 8208912 w 8208912"/>
              <a:gd name="connsiteY4" fmla="*/ 570373 h 684450"/>
              <a:gd name="connsiteX5" fmla="*/ 8094835 w 8208912"/>
              <a:gd name="connsiteY5" fmla="*/ 684450 h 684450"/>
              <a:gd name="connsiteX6" fmla="*/ 114077 w 8208912"/>
              <a:gd name="connsiteY6" fmla="*/ 684450 h 684450"/>
              <a:gd name="connsiteX7" fmla="*/ 0 w 8208912"/>
              <a:gd name="connsiteY7" fmla="*/ 570373 h 684450"/>
              <a:gd name="connsiteX8" fmla="*/ 0 w 8208912"/>
              <a:gd name="connsiteY8" fmla="*/ 114077 h 6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08912" h="684450">
                <a:moveTo>
                  <a:pt x="0" y="114077"/>
                </a:moveTo>
                <a:cubicBezTo>
                  <a:pt x="0" y="51074"/>
                  <a:pt x="51074" y="0"/>
                  <a:pt x="114077" y="0"/>
                </a:cubicBezTo>
                <a:lnTo>
                  <a:pt x="8094835" y="0"/>
                </a:lnTo>
                <a:cubicBezTo>
                  <a:pt x="8157838" y="0"/>
                  <a:pt x="8208912" y="51074"/>
                  <a:pt x="8208912" y="114077"/>
                </a:cubicBezTo>
                <a:lnTo>
                  <a:pt x="8208912" y="570373"/>
                </a:lnTo>
                <a:cubicBezTo>
                  <a:pt x="8208912" y="633376"/>
                  <a:pt x="8157838" y="684450"/>
                  <a:pt x="8094835" y="684450"/>
                </a:cubicBezTo>
                <a:lnTo>
                  <a:pt x="114077" y="684450"/>
                </a:lnTo>
                <a:cubicBezTo>
                  <a:pt x="51074" y="684450"/>
                  <a:pt x="0" y="633376"/>
                  <a:pt x="0" y="570373"/>
                </a:cubicBezTo>
                <a:lnTo>
                  <a:pt x="0" y="114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92" tIns="101992" rIns="101992" bIns="10199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нелинейный поиск информации, обусловленный гипермедийным способом ее представления</a:t>
            </a:r>
            <a:endParaRPr lang="ru-RU" sz="1800" kern="1200" dirty="0"/>
          </a:p>
        </p:txBody>
      </p:sp>
      <p:sp>
        <p:nvSpPr>
          <p:cNvPr id="11" name="Полилиния 10"/>
          <p:cNvSpPr/>
          <p:nvPr/>
        </p:nvSpPr>
        <p:spPr>
          <a:xfrm>
            <a:off x="539552" y="5771368"/>
            <a:ext cx="8208912" cy="684450"/>
          </a:xfrm>
          <a:custGeom>
            <a:avLst/>
            <a:gdLst>
              <a:gd name="connsiteX0" fmla="*/ 0 w 8208912"/>
              <a:gd name="connsiteY0" fmla="*/ 114077 h 684450"/>
              <a:gd name="connsiteX1" fmla="*/ 114077 w 8208912"/>
              <a:gd name="connsiteY1" fmla="*/ 0 h 684450"/>
              <a:gd name="connsiteX2" fmla="*/ 8094835 w 8208912"/>
              <a:gd name="connsiteY2" fmla="*/ 0 h 684450"/>
              <a:gd name="connsiteX3" fmla="*/ 8208912 w 8208912"/>
              <a:gd name="connsiteY3" fmla="*/ 114077 h 684450"/>
              <a:gd name="connsiteX4" fmla="*/ 8208912 w 8208912"/>
              <a:gd name="connsiteY4" fmla="*/ 570373 h 684450"/>
              <a:gd name="connsiteX5" fmla="*/ 8094835 w 8208912"/>
              <a:gd name="connsiteY5" fmla="*/ 684450 h 684450"/>
              <a:gd name="connsiteX6" fmla="*/ 114077 w 8208912"/>
              <a:gd name="connsiteY6" fmla="*/ 684450 h 684450"/>
              <a:gd name="connsiteX7" fmla="*/ 0 w 8208912"/>
              <a:gd name="connsiteY7" fmla="*/ 570373 h 684450"/>
              <a:gd name="connsiteX8" fmla="*/ 0 w 8208912"/>
              <a:gd name="connsiteY8" fmla="*/ 114077 h 68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08912" h="684450">
                <a:moveTo>
                  <a:pt x="0" y="114077"/>
                </a:moveTo>
                <a:cubicBezTo>
                  <a:pt x="0" y="51074"/>
                  <a:pt x="51074" y="0"/>
                  <a:pt x="114077" y="0"/>
                </a:cubicBezTo>
                <a:lnTo>
                  <a:pt x="8094835" y="0"/>
                </a:lnTo>
                <a:cubicBezTo>
                  <a:pt x="8157838" y="0"/>
                  <a:pt x="8208912" y="51074"/>
                  <a:pt x="8208912" y="114077"/>
                </a:cubicBezTo>
                <a:lnTo>
                  <a:pt x="8208912" y="570373"/>
                </a:lnTo>
                <a:cubicBezTo>
                  <a:pt x="8208912" y="633376"/>
                  <a:pt x="8157838" y="684450"/>
                  <a:pt x="8094835" y="684450"/>
                </a:cubicBezTo>
                <a:lnTo>
                  <a:pt x="114077" y="684450"/>
                </a:lnTo>
                <a:cubicBezTo>
                  <a:pt x="51074" y="684450"/>
                  <a:pt x="0" y="633376"/>
                  <a:pt x="0" y="570373"/>
                </a:cubicBezTo>
                <a:lnTo>
                  <a:pt x="0" y="114077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992" tIns="101992" rIns="101992" bIns="101992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800" kern="1200" dirty="0" smtClean="0"/>
              <a:t>Широко востребована возможность интерактивного заключения сделок и провидение  платежей </a:t>
            </a:r>
            <a:endParaRPr lang="ru-RU" sz="1800" kern="1200" dirty="0"/>
          </a:p>
        </p:txBody>
      </p:sp>
    </p:spTree>
    <p:extLst>
      <p:ext uri="{BB962C8B-B14F-4D97-AF65-F5344CB8AC3E}">
        <p14:creationId xmlns:p14="http://schemas.microsoft.com/office/powerpoint/2010/main" val="2744810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1307</TotalTime>
  <Words>791</Words>
  <Application>Microsoft Office PowerPoint</Application>
  <PresentationFormat>Экран (4:3)</PresentationFormat>
  <Paragraphs>189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Сетевая экономика</vt:lpstr>
      <vt:lpstr>Содержание</vt:lpstr>
      <vt:lpstr>Введение в «Сетевую экономику»</vt:lpstr>
      <vt:lpstr>Инфраструктура сетевой экономики – сеть Интернет</vt:lpstr>
      <vt:lpstr>Основные службы интернет:</vt:lpstr>
      <vt:lpstr>Основа сети интернет – стек протоколов tcp/ip</vt:lpstr>
      <vt:lpstr>Стек протоколов tcp/ip</vt:lpstr>
      <vt:lpstr>Основные классы ip-адресов</vt:lpstr>
      <vt:lpstr>Принципы функционирования  интернет-экономики</vt:lpstr>
      <vt:lpstr>Россия в интернет - секторе экономике</vt:lpstr>
      <vt:lpstr>Интернет – бизнес</vt:lpstr>
      <vt:lpstr>Структура интернет - бизнеса</vt:lpstr>
      <vt:lpstr>Цели и концепции Интернет - бизнеса</vt:lpstr>
      <vt:lpstr>Денежные расчеты в сети, платежные системы</vt:lpstr>
      <vt:lpstr>Классификация платежных систем</vt:lpstr>
      <vt:lpstr>Обеспечение безопасности платежей в интернете</vt:lpstr>
      <vt:lpstr>Схемы работы алгоритмов шифрования</vt:lpstr>
      <vt:lpstr>Электронная (цифровая) подпись</vt:lpstr>
      <vt:lpstr>Реклама в сети</vt:lpstr>
      <vt:lpstr>Основные рекламные носители</vt:lpstr>
      <vt:lpstr>Схема информационных потоков и интернете</vt:lpstr>
      <vt:lpstr>Послесловие…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Сетевая экономика</dc:title>
  <dc:creator>Пользователь Windows</dc:creator>
  <cp:lastModifiedBy>Пользователь Windows</cp:lastModifiedBy>
  <cp:revision>107</cp:revision>
  <dcterms:created xsi:type="dcterms:W3CDTF">2012-07-31T19:46:47Z</dcterms:created>
  <dcterms:modified xsi:type="dcterms:W3CDTF">2013-04-28T14:26:33Z</dcterms:modified>
</cp:coreProperties>
</file>