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5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603BD-90F4-4A3D-ADC5-FB7C0CB4A5D9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8B999-2F9F-4B88-AF22-C818430D2A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8B999-2F9F-4B88-AF22-C818430D2A1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165E27-B26C-455C-8F5A-3810930883AA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EF8FDF-0FCF-400D-97AC-CAAC6BA2F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65E27-B26C-455C-8F5A-3810930883AA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EF8FDF-0FCF-400D-97AC-CAAC6BA2F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0165E27-B26C-455C-8F5A-3810930883AA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EF8FDF-0FCF-400D-97AC-CAAC6BA2F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65E27-B26C-455C-8F5A-3810930883AA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EF8FDF-0FCF-400D-97AC-CAAC6BA2F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165E27-B26C-455C-8F5A-3810930883AA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FEF8FDF-0FCF-400D-97AC-CAAC6BA2F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65E27-B26C-455C-8F5A-3810930883AA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EF8FDF-0FCF-400D-97AC-CAAC6BA2F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65E27-B26C-455C-8F5A-3810930883AA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EF8FDF-0FCF-400D-97AC-CAAC6BA2F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65E27-B26C-455C-8F5A-3810930883AA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EF8FDF-0FCF-400D-97AC-CAAC6BA2F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165E27-B26C-455C-8F5A-3810930883AA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EF8FDF-0FCF-400D-97AC-CAAC6BA2F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65E27-B26C-455C-8F5A-3810930883AA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EF8FDF-0FCF-400D-97AC-CAAC6BA2F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65E27-B26C-455C-8F5A-3810930883AA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EF8FDF-0FCF-400D-97AC-CAAC6BA2F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0165E27-B26C-455C-8F5A-3810930883AA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FEF8FDF-0FCF-400D-97AC-CAAC6BA2F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1296143"/>
          </a:xfrm>
        </p:spPr>
        <p:txBody>
          <a:bodyPr/>
          <a:lstStyle/>
          <a:p>
            <a:r>
              <a:rPr lang="ru-RU" b="1" dirty="0" smtClean="0"/>
              <a:t>Трансформаторы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://oldoctober.com/pics/diy/transformer/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21914"/>
            <a:ext cx="3600400" cy="332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896144"/>
          </a:xfrm>
        </p:spPr>
        <p:txBody>
          <a:bodyPr/>
          <a:lstStyle/>
          <a:p>
            <a:r>
              <a:rPr lang="ru-RU" dirty="0" smtClean="0"/>
              <a:t>Расчет  трансформатора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268760"/>
            <a:ext cx="7355160" cy="18002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Зная необходимое напряжение на вторичной обмотке </a:t>
            </a:r>
            <a:r>
              <a:rPr lang="ru-RU" sz="2400" b="1" i="1" dirty="0" smtClean="0"/>
              <a:t>(U</a:t>
            </a:r>
            <a:r>
              <a:rPr lang="ru-RU" sz="2400" b="1" i="1" baseline="-25000" dirty="0" smtClean="0"/>
              <a:t>2</a:t>
            </a:r>
            <a:r>
              <a:rPr lang="ru-RU" sz="2400" b="1" i="1" dirty="0" smtClean="0"/>
              <a:t>)</a:t>
            </a:r>
            <a:r>
              <a:rPr lang="ru-RU" sz="2400" b="1" dirty="0" smtClean="0"/>
              <a:t> и максимальный ток нагрузки </a:t>
            </a:r>
            <a:r>
              <a:rPr lang="ru-RU" sz="2400" b="1" i="1" dirty="0" smtClean="0"/>
              <a:t>(</a:t>
            </a:r>
            <a:r>
              <a:rPr lang="ru-RU" sz="2400" b="1" i="1" dirty="0" err="1" smtClean="0"/>
              <a:t>I</a:t>
            </a:r>
            <a:r>
              <a:rPr lang="ru-RU" sz="2400" b="1" i="1" baseline="-25000" dirty="0" err="1" smtClean="0"/>
              <a:t>н</a:t>
            </a:r>
            <a:r>
              <a:rPr lang="ru-RU" sz="2400" b="1" i="1" dirty="0" smtClean="0"/>
              <a:t>)</a:t>
            </a:r>
            <a:r>
              <a:rPr lang="ru-RU" sz="2400" b="1" dirty="0" smtClean="0"/>
              <a:t>, трансформатор рассчитывают в такой последовательности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1. </a:t>
            </a:r>
            <a:r>
              <a:rPr lang="ru-RU" sz="2800" dirty="0" smtClean="0"/>
              <a:t>Определяют значение тока, текущего через вторичную обмотку трансформатора: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3933056"/>
            <a:ext cx="7239000" cy="25722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/>
              <a:t>I</a:t>
            </a:r>
            <a:r>
              <a:rPr lang="ru-RU" b="1" i="1" baseline="-25000" dirty="0" smtClean="0"/>
              <a:t>2</a:t>
            </a:r>
            <a:r>
              <a:rPr lang="ru-RU" b="1" i="1" dirty="0" smtClean="0"/>
              <a:t> = 1,5 </a:t>
            </a:r>
            <a:r>
              <a:rPr lang="ru-RU" b="1" i="1" dirty="0" err="1" smtClean="0"/>
              <a:t>I</a:t>
            </a:r>
            <a:r>
              <a:rPr lang="ru-RU" b="1" i="1" baseline="-25000" dirty="0" err="1" smtClean="0"/>
              <a:t>н</a:t>
            </a:r>
            <a:r>
              <a:rPr lang="ru-RU" dirty="0" smtClean="0"/>
              <a:t>, </a:t>
            </a:r>
            <a:r>
              <a:rPr lang="ru-RU" i="1" dirty="0" smtClean="0"/>
              <a:t>где: </a:t>
            </a:r>
          </a:p>
          <a:p>
            <a:pPr algn="ctr">
              <a:buNone/>
            </a:pPr>
            <a:endParaRPr lang="ru-RU" sz="2800" i="1" dirty="0" smtClean="0"/>
          </a:p>
          <a:p>
            <a:pPr>
              <a:buNone/>
            </a:pPr>
            <a:r>
              <a:rPr lang="ru-RU" sz="2600" i="1" dirty="0" smtClean="0"/>
              <a:t>I</a:t>
            </a:r>
            <a:r>
              <a:rPr lang="ru-RU" sz="2600" i="1" baseline="-25000" dirty="0" smtClean="0"/>
              <a:t>2</a:t>
            </a:r>
            <a:r>
              <a:rPr lang="ru-RU" sz="2600" i="1" dirty="0" smtClean="0"/>
              <a:t> - ток через обмотку II трансформатора, А; </a:t>
            </a:r>
            <a:r>
              <a:rPr lang="ru-RU" sz="2600" i="1" dirty="0" err="1" smtClean="0"/>
              <a:t>I</a:t>
            </a:r>
            <a:r>
              <a:rPr lang="ru-RU" sz="2600" i="1" baseline="-25000" dirty="0" err="1" smtClean="0"/>
              <a:t>н</a:t>
            </a:r>
            <a:r>
              <a:rPr lang="ru-RU" sz="2600" i="1" dirty="0" smtClean="0"/>
              <a:t> - максимальный ток нагрузки, А.</a:t>
            </a:r>
            <a:endParaRPr lang="ru-RU" sz="2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691276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 </a:t>
            </a:r>
            <a:r>
              <a:rPr lang="ru-RU" sz="2800" dirty="0" smtClean="0"/>
              <a:t>2. Определяют </a:t>
            </a:r>
            <a:r>
              <a:rPr lang="ru-RU" sz="2800" dirty="0"/>
              <a:t>мощность, потребляемую выпрямителем от вторичной обмотки трансформатора</a:t>
            </a:r>
            <a:r>
              <a:rPr lang="ru-RU" sz="2800" dirty="0" smtClean="0"/>
              <a:t>:</a:t>
            </a:r>
          </a:p>
          <a:p>
            <a:endParaRPr lang="ru-RU" sz="2800" dirty="0" smtClean="0"/>
          </a:p>
          <a:p>
            <a:pPr algn="ctr"/>
            <a:r>
              <a:rPr lang="ru-RU" sz="3200" dirty="0" smtClean="0"/>
              <a:t> </a:t>
            </a:r>
            <a:r>
              <a:rPr lang="ru-RU" sz="3200" b="1" i="1" dirty="0" smtClean="0"/>
              <a:t>P</a:t>
            </a:r>
            <a:r>
              <a:rPr lang="ru-RU" sz="3200" b="1" i="1" baseline="-25000" dirty="0" smtClean="0"/>
              <a:t>2</a:t>
            </a:r>
            <a:r>
              <a:rPr lang="ru-RU" sz="3200" b="1" i="1" dirty="0" smtClean="0"/>
              <a:t> = U</a:t>
            </a:r>
            <a:r>
              <a:rPr lang="ru-RU" sz="3200" b="1" i="1" baseline="-25000" dirty="0" smtClean="0"/>
              <a:t>2</a:t>
            </a:r>
            <a:r>
              <a:rPr lang="ru-RU" sz="3200" b="1" i="1" dirty="0" smtClean="0"/>
              <a:t> I</a:t>
            </a:r>
            <a:r>
              <a:rPr lang="ru-RU" sz="3200" b="1" i="1" baseline="-25000" dirty="0" smtClean="0"/>
              <a:t>2</a:t>
            </a:r>
            <a:r>
              <a:rPr lang="ru-RU" sz="3200" dirty="0" smtClean="0"/>
              <a:t>, </a:t>
            </a:r>
            <a:r>
              <a:rPr lang="ru-RU" sz="3200" i="1" dirty="0" smtClean="0"/>
              <a:t>где: </a:t>
            </a:r>
          </a:p>
          <a:p>
            <a:pPr algn="ctr"/>
            <a:endParaRPr lang="ru-RU" sz="2800" i="1" dirty="0" smtClean="0"/>
          </a:p>
          <a:p>
            <a:r>
              <a:rPr lang="ru-RU" sz="2600" i="1" dirty="0" smtClean="0"/>
              <a:t>P</a:t>
            </a:r>
            <a:r>
              <a:rPr lang="ru-RU" sz="2600" i="1" baseline="-25000" dirty="0" smtClean="0"/>
              <a:t>2</a:t>
            </a:r>
            <a:r>
              <a:rPr lang="ru-RU" sz="2600" i="1" dirty="0" smtClean="0"/>
              <a:t> - максимальная мощность, потребляемая от вторичной обмотки, Вт; U</a:t>
            </a:r>
            <a:r>
              <a:rPr lang="ru-RU" sz="2600" i="1" baseline="-25000" dirty="0" smtClean="0"/>
              <a:t>2</a:t>
            </a:r>
            <a:r>
              <a:rPr lang="ru-RU" sz="2600" i="1" dirty="0" smtClean="0"/>
              <a:t> - напряжение на вторичной обмотке, В; I</a:t>
            </a:r>
            <a:r>
              <a:rPr lang="ru-RU" sz="2600" i="1" baseline="-25000" dirty="0" smtClean="0"/>
              <a:t>2</a:t>
            </a:r>
            <a:r>
              <a:rPr lang="ru-RU" sz="2600" i="1" dirty="0" smtClean="0"/>
              <a:t> - максимальный ток через вторичную обмотку трансформатора, А.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764704"/>
            <a:ext cx="72008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3. </a:t>
            </a:r>
            <a:r>
              <a:rPr lang="ru-RU" sz="2600" dirty="0" smtClean="0"/>
              <a:t>Подсчитывают </a:t>
            </a:r>
            <a:r>
              <a:rPr lang="ru-RU" sz="2600" dirty="0"/>
              <a:t>мощность трансформатора</a:t>
            </a:r>
            <a:r>
              <a:rPr lang="ru-RU" sz="2600" dirty="0" smtClean="0"/>
              <a:t>: </a:t>
            </a:r>
          </a:p>
          <a:p>
            <a:endParaRPr lang="ru-RU" sz="2400" dirty="0" smtClean="0"/>
          </a:p>
          <a:p>
            <a:pPr algn="ctr"/>
            <a:r>
              <a:rPr lang="ru-RU" sz="3200" b="1" i="1" dirty="0" err="1" smtClean="0"/>
              <a:t>P</a:t>
            </a:r>
            <a:r>
              <a:rPr lang="ru-RU" sz="3200" b="1" i="1" baseline="-25000" dirty="0" err="1" smtClean="0"/>
              <a:t>тр</a:t>
            </a:r>
            <a:r>
              <a:rPr lang="ru-RU" sz="3200" b="1" i="1" dirty="0" smtClean="0"/>
              <a:t> = 1,25 P</a:t>
            </a:r>
            <a:r>
              <a:rPr lang="ru-RU" sz="3200" b="1" i="1" baseline="-25000" dirty="0" smtClean="0"/>
              <a:t>2</a:t>
            </a:r>
            <a:r>
              <a:rPr lang="ru-RU" sz="3200" dirty="0" smtClean="0"/>
              <a:t>, </a:t>
            </a:r>
            <a:r>
              <a:rPr lang="ru-RU" sz="3200" i="1" dirty="0" smtClean="0"/>
              <a:t>где: </a:t>
            </a:r>
          </a:p>
          <a:p>
            <a:endParaRPr lang="ru-RU" sz="2400" i="1" dirty="0"/>
          </a:p>
          <a:p>
            <a:r>
              <a:rPr lang="ru-RU" sz="2800" i="1" dirty="0" err="1" smtClean="0"/>
              <a:t>P</a:t>
            </a:r>
            <a:r>
              <a:rPr lang="ru-RU" sz="2800" i="1" baseline="-25000" dirty="0" err="1" smtClean="0"/>
              <a:t>тр</a:t>
            </a:r>
            <a:r>
              <a:rPr lang="ru-RU" sz="2800" i="1" dirty="0" smtClean="0"/>
              <a:t> - мощность трансформатора, Вт; </a:t>
            </a:r>
          </a:p>
          <a:p>
            <a:r>
              <a:rPr lang="ru-RU" sz="2800" i="1" dirty="0" smtClean="0"/>
              <a:t>P</a:t>
            </a:r>
            <a:r>
              <a:rPr lang="ru-RU" sz="2800" i="1" baseline="-25000" dirty="0" smtClean="0"/>
              <a:t>2</a:t>
            </a:r>
            <a:r>
              <a:rPr lang="ru-RU" sz="2800" i="1" dirty="0" smtClean="0"/>
              <a:t> - максимальная мощность, потребляемая от вторичной обмотки трансформатора, Вт. </a:t>
            </a:r>
            <a:r>
              <a:rPr lang="ru-RU" sz="2800" dirty="0" smtClean="0"/>
              <a:t>Если трансформатор должен иметь несколько вторичных обмоток, то сначала подсчитывают их суммарную мощность, а затем мощность самого трансформатора.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66247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4. Определяют </a:t>
            </a:r>
            <a:r>
              <a:rPr lang="ru-RU" sz="2800" dirty="0"/>
              <a:t>значение тока, текущего в первичной обмотке</a:t>
            </a:r>
            <a:r>
              <a:rPr lang="ru-RU" sz="2800" dirty="0" smtClean="0"/>
              <a:t>: </a:t>
            </a:r>
          </a:p>
          <a:p>
            <a:endParaRPr lang="ru-RU" sz="2800" dirty="0" smtClean="0"/>
          </a:p>
          <a:p>
            <a:pPr algn="ctr"/>
            <a:r>
              <a:rPr lang="ru-RU" sz="3200" b="1" i="1" dirty="0" smtClean="0"/>
              <a:t>I</a:t>
            </a:r>
            <a:r>
              <a:rPr lang="ru-RU" sz="3200" b="1" i="1" baseline="-25000" dirty="0" smtClean="0"/>
              <a:t>1</a:t>
            </a:r>
            <a:r>
              <a:rPr lang="ru-RU" sz="3200" b="1" i="1" dirty="0" smtClean="0"/>
              <a:t> = </a:t>
            </a:r>
            <a:r>
              <a:rPr lang="ru-RU" sz="3200" b="1" i="1" dirty="0" err="1" smtClean="0"/>
              <a:t>P</a:t>
            </a:r>
            <a:r>
              <a:rPr lang="ru-RU" sz="3200" b="1" i="1" baseline="-25000" dirty="0" err="1" smtClean="0"/>
              <a:t>тр</a:t>
            </a:r>
            <a:r>
              <a:rPr lang="ru-RU" sz="3200" b="1" i="1" dirty="0" smtClean="0"/>
              <a:t> / U</a:t>
            </a:r>
            <a:r>
              <a:rPr lang="ru-RU" sz="3200" b="1" i="1" baseline="-25000" dirty="0" smtClean="0"/>
              <a:t>1</a:t>
            </a:r>
            <a:r>
              <a:rPr lang="ru-RU" sz="3200" dirty="0" smtClean="0"/>
              <a:t>, </a:t>
            </a:r>
            <a:r>
              <a:rPr lang="ru-RU" sz="3200" i="1" dirty="0" smtClean="0"/>
              <a:t>где: </a:t>
            </a:r>
          </a:p>
          <a:p>
            <a:endParaRPr lang="ru-RU" sz="2800" i="1" dirty="0" smtClean="0"/>
          </a:p>
          <a:p>
            <a:r>
              <a:rPr lang="ru-RU" sz="2600" i="1" dirty="0" smtClean="0"/>
              <a:t>I</a:t>
            </a:r>
            <a:r>
              <a:rPr lang="ru-RU" sz="2600" i="1" baseline="-25000" dirty="0" smtClean="0"/>
              <a:t>1</a:t>
            </a:r>
            <a:r>
              <a:rPr lang="ru-RU" sz="2600" i="1" dirty="0" smtClean="0"/>
              <a:t> - ток через обмотку I, А; </a:t>
            </a:r>
          </a:p>
          <a:p>
            <a:r>
              <a:rPr lang="ru-RU" sz="2600" i="1" dirty="0" err="1" smtClean="0"/>
              <a:t>Р</a:t>
            </a:r>
            <a:r>
              <a:rPr lang="ru-RU" sz="2600" i="1" baseline="-25000" dirty="0" err="1" smtClean="0"/>
              <a:t>тр</a:t>
            </a:r>
            <a:r>
              <a:rPr lang="ru-RU" sz="2600" i="1" dirty="0" smtClean="0"/>
              <a:t> - подсчитанная мощность трансформатора, Вт; U</a:t>
            </a:r>
            <a:r>
              <a:rPr lang="ru-RU" sz="2600" i="1" baseline="-25000" dirty="0" smtClean="0"/>
              <a:t>1</a:t>
            </a:r>
            <a:r>
              <a:rPr lang="ru-RU" sz="2600" i="1" dirty="0" smtClean="0"/>
              <a:t> - напряжение на первичной обмотке трансформатора (сетевое напряжение).</a:t>
            </a:r>
            <a:r>
              <a:rPr lang="ru-RU" sz="2600" dirty="0" smtClean="0"/>
              <a:t/>
            </a:r>
            <a:br>
              <a:rPr lang="ru-RU" sz="2600" dirty="0" smtClean="0"/>
            </a:br>
            <a:endParaRPr lang="ru-RU" sz="2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04664"/>
            <a:ext cx="64807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5.Рассчитывают </a:t>
            </a:r>
            <a:r>
              <a:rPr lang="ru-RU" sz="2800" dirty="0"/>
              <a:t>необходимую площадь сечения сердечника </a:t>
            </a:r>
            <a:r>
              <a:rPr lang="ru-RU" sz="2800" dirty="0" err="1"/>
              <a:t>магнитопровода</a:t>
            </a:r>
            <a:r>
              <a:rPr lang="ru-RU" sz="2800" dirty="0" smtClean="0"/>
              <a:t>:</a:t>
            </a:r>
          </a:p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b="1" i="1" dirty="0" smtClean="0"/>
              <a:t>S = 1,3 </a:t>
            </a:r>
            <a:r>
              <a:rPr lang="ru-RU" sz="3200" b="1" i="1" dirty="0" err="1" smtClean="0"/>
              <a:t>P</a:t>
            </a:r>
            <a:r>
              <a:rPr lang="ru-RU" sz="3200" b="1" i="1" baseline="-25000" dirty="0" err="1" smtClean="0"/>
              <a:t>тр</a:t>
            </a:r>
            <a:r>
              <a:rPr lang="ru-RU" sz="3200" dirty="0" smtClean="0"/>
              <a:t>, </a:t>
            </a:r>
            <a:r>
              <a:rPr lang="ru-RU" sz="3200" i="1" dirty="0" smtClean="0"/>
              <a:t>где: </a:t>
            </a:r>
          </a:p>
          <a:p>
            <a:endParaRPr lang="ru-RU" sz="2800" i="1" dirty="0"/>
          </a:p>
          <a:p>
            <a:r>
              <a:rPr lang="ru-RU" sz="2800" i="1" dirty="0" smtClean="0"/>
              <a:t>S - сечение сердечника </a:t>
            </a:r>
            <a:r>
              <a:rPr lang="ru-RU" sz="2800" i="1" dirty="0" err="1" smtClean="0"/>
              <a:t>магнитопровода</a:t>
            </a:r>
            <a:r>
              <a:rPr lang="ru-RU" sz="2800" i="1" dirty="0" smtClean="0"/>
              <a:t>, см2; </a:t>
            </a:r>
            <a:r>
              <a:rPr lang="ru-RU" sz="2800" i="1" dirty="0" err="1" smtClean="0"/>
              <a:t>Р</a:t>
            </a:r>
            <a:r>
              <a:rPr lang="ru-RU" sz="2800" i="1" baseline="-25000" dirty="0" err="1" smtClean="0"/>
              <a:t>тр</a:t>
            </a:r>
            <a:r>
              <a:rPr lang="ru-RU" sz="2800" i="1" dirty="0" smtClean="0"/>
              <a:t> - мощность трансформатора, Вт.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272808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 </a:t>
            </a:r>
            <a:r>
              <a:rPr lang="ru-RU" sz="2400" dirty="0" smtClean="0"/>
              <a:t>6. Определяют </a:t>
            </a:r>
            <a:r>
              <a:rPr lang="ru-RU" sz="2400" dirty="0"/>
              <a:t>число витков первичной (сетевой) обмотки</a:t>
            </a:r>
            <a:r>
              <a:rPr lang="ru-RU" sz="2400" dirty="0" smtClean="0"/>
              <a:t>:</a:t>
            </a:r>
          </a:p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b="1" i="1" dirty="0" smtClean="0"/>
              <a:t>w</a:t>
            </a:r>
            <a:r>
              <a:rPr lang="ru-RU" sz="3200" b="1" i="1" baseline="-25000" dirty="0" smtClean="0"/>
              <a:t>1</a:t>
            </a:r>
            <a:r>
              <a:rPr lang="ru-RU" sz="3200" b="1" i="1" dirty="0" smtClean="0"/>
              <a:t> = 50 U</a:t>
            </a:r>
            <a:r>
              <a:rPr lang="ru-RU" sz="3200" b="1" i="1" baseline="-25000" dirty="0" smtClean="0"/>
              <a:t>1</a:t>
            </a:r>
            <a:r>
              <a:rPr lang="ru-RU" sz="3200" b="1" i="1" dirty="0" smtClean="0"/>
              <a:t> / S</a:t>
            </a:r>
            <a:r>
              <a:rPr lang="ru-RU" sz="3200" dirty="0" smtClean="0"/>
              <a:t>, </a:t>
            </a:r>
            <a:r>
              <a:rPr lang="ru-RU" sz="3200" i="1" dirty="0" smtClean="0"/>
              <a:t>где: </a:t>
            </a:r>
          </a:p>
          <a:p>
            <a:pPr algn="ctr"/>
            <a:endParaRPr lang="ru-RU" sz="2400" i="1" dirty="0" smtClean="0"/>
          </a:p>
          <a:p>
            <a:r>
              <a:rPr lang="ru-RU" sz="2400" i="1" dirty="0" smtClean="0"/>
              <a:t>w</a:t>
            </a:r>
            <a:r>
              <a:rPr lang="ru-RU" sz="2400" i="1" baseline="-25000" dirty="0" smtClean="0"/>
              <a:t>1</a:t>
            </a:r>
            <a:r>
              <a:rPr lang="ru-RU" sz="2400" i="1" dirty="0" smtClean="0"/>
              <a:t> - число витков обмотки; U</a:t>
            </a:r>
            <a:r>
              <a:rPr lang="ru-RU" sz="2400" i="1" baseline="-25000" dirty="0" smtClean="0"/>
              <a:t>1</a:t>
            </a:r>
            <a:r>
              <a:rPr lang="ru-RU" sz="2400" i="1" dirty="0" smtClean="0"/>
              <a:t> - напряжение на первичной обмотке, В;  S - сечение сердечника </a:t>
            </a:r>
            <a:r>
              <a:rPr lang="ru-RU" sz="2400" i="1" dirty="0" err="1" smtClean="0"/>
              <a:t>магнитопровода</a:t>
            </a:r>
            <a:r>
              <a:rPr lang="ru-RU" sz="2400" i="1" dirty="0" smtClean="0"/>
              <a:t>, см2.</a:t>
            </a:r>
          </a:p>
          <a:p>
            <a:r>
              <a:rPr lang="ru-RU" sz="2400" dirty="0" smtClean="0"/>
              <a:t>7</a:t>
            </a:r>
            <a:r>
              <a:rPr lang="ru-RU" sz="2400" dirty="0"/>
              <a:t>. Подсчитывают число витков вторичной обмотки</a:t>
            </a:r>
            <a:r>
              <a:rPr lang="ru-RU" sz="2400" dirty="0" smtClean="0"/>
              <a:t>:</a:t>
            </a:r>
          </a:p>
          <a:p>
            <a:pPr algn="ctr"/>
            <a:r>
              <a:rPr lang="ru-RU" sz="3200" b="1" i="1" dirty="0" smtClean="0"/>
              <a:t>w</a:t>
            </a:r>
            <a:r>
              <a:rPr lang="ru-RU" sz="3200" b="1" i="1" baseline="-25000" dirty="0" smtClean="0"/>
              <a:t>2</a:t>
            </a:r>
            <a:r>
              <a:rPr lang="ru-RU" sz="3200" b="1" i="1" dirty="0" smtClean="0"/>
              <a:t> = 55 U</a:t>
            </a:r>
            <a:r>
              <a:rPr lang="ru-RU" sz="3200" b="1" i="1" baseline="-25000" dirty="0" smtClean="0"/>
              <a:t>2</a:t>
            </a:r>
            <a:r>
              <a:rPr lang="ru-RU" sz="3200" b="1" i="1" dirty="0" smtClean="0"/>
              <a:t> / S</a:t>
            </a:r>
            <a:r>
              <a:rPr lang="ru-RU" sz="3200" dirty="0" smtClean="0"/>
              <a:t>, </a:t>
            </a:r>
            <a:r>
              <a:rPr lang="ru-RU" sz="3200" i="1" dirty="0" smtClean="0"/>
              <a:t>где: </a:t>
            </a:r>
          </a:p>
          <a:p>
            <a:pPr algn="ctr"/>
            <a:endParaRPr lang="ru-RU" sz="2400" i="1" dirty="0" smtClean="0"/>
          </a:p>
          <a:p>
            <a:r>
              <a:rPr lang="ru-RU" sz="2400" i="1" dirty="0" smtClean="0"/>
              <a:t>w</a:t>
            </a:r>
            <a:r>
              <a:rPr lang="ru-RU" sz="2400" i="1" baseline="-25000" dirty="0" smtClean="0"/>
              <a:t>2</a:t>
            </a:r>
            <a:r>
              <a:rPr lang="ru-RU" sz="2400" i="1" dirty="0" smtClean="0"/>
              <a:t> - число витков вторичной обмотки; U</a:t>
            </a:r>
            <a:r>
              <a:rPr lang="ru-RU" sz="2400" i="1" baseline="-25000" dirty="0" smtClean="0"/>
              <a:t>2</a:t>
            </a:r>
            <a:r>
              <a:rPr lang="ru-RU" sz="2400" i="1" dirty="0" smtClean="0"/>
              <a:t> - напряжение на вторичной обмотке, В; S-сечение сердечника </a:t>
            </a:r>
            <a:r>
              <a:rPr lang="ru-RU" sz="2400" i="1" dirty="0" err="1" smtClean="0"/>
              <a:t>магнитопровода</a:t>
            </a:r>
            <a:r>
              <a:rPr lang="ru-RU" sz="2400" i="1" dirty="0" smtClean="0"/>
              <a:t>, см2.</a:t>
            </a: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69127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8.</a:t>
            </a:r>
            <a:r>
              <a:rPr lang="ru-RU" sz="2800" dirty="0"/>
              <a:t> Определяют диаметры проводов обмоток трансформатора</a:t>
            </a:r>
            <a:r>
              <a:rPr lang="ru-RU" sz="2800" dirty="0" smtClean="0"/>
              <a:t>:</a:t>
            </a:r>
          </a:p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i="1" dirty="0" err="1" smtClean="0"/>
              <a:t>d</a:t>
            </a:r>
            <a:r>
              <a:rPr lang="ru-RU" sz="2800" b="1" i="1" dirty="0" smtClean="0"/>
              <a:t> = 0,02 I</a:t>
            </a:r>
            <a:r>
              <a:rPr lang="ru-RU" sz="2800" dirty="0" smtClean="0"/>
              <a:t>, </a:t>
            </a:r>
            <a:r>
              <a:rPr lang="ru-RU" sz="2800" i="1" dirty="0" smtClean="0"/>
              <a:t>где:</a:t>
            </a:r>
          </a:p>
          <a:p>
            <a:pPr algn="ctr"/>
            <a:endParaRPr lang="ru-RU" sz="2800" i="1" dirty="0" smtClean="0"/>
          </a:p>
          <a:p>
            <a:r>
              <a:rPr lang="ru-RU" sz="2800" i="1" dirty="0" smtClean="0"/>
              <a:t> d-диаметр провода, мм; I-ток через обмотку, м</a:t>
            </a:r>
            <a:r>
              <a:rPr lang="ru-RU" i="1" dirty="0" smtClean="0"/>
              <a:t>А.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692696"/>
            <a:ext cx="70567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/>
              <a:t>Диаметр провода обмотки можно также определить по табл.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en-US" sz="2800" dirty="0" smtClean="0"/>
              <a:t>I</a:t>
            </a:r>
            <a:r>
              <a:rPr lang="ru-RU" sz="2800" baseline="-25000" dirty="0" err="1" smtClean="0"/>
              <a:t>обм</a:t>
            </a:r>
            <a:r>
              <a:rPr lang="ru-RU" sz="2800" dirty="0" smtClean="0"/>
              <a:t>, </a:t>
            </a:r>
            <a:r>
              <a:rPr lang="ru-RU" sz="2800" i="1" dirty="0" smtClean="0"/>
              <a:t>мА: </a:t>
            </a:r>
            <a:r>
              <a:rPr lang="ru-RU" sz="2800" dirty="0" smtClean="0"/>
              <a:t>до 25;  25-60;  60 – 100;  100- 160;  </a:t>
            </a:r>
          </a:p>
          <a:p>
            <a:r>
              <a:rPr lang="en-US" sz="2800" dirty="0" smtClean="0"/>
              <a:t>d, </a:t>
            </a:r>
            <a:r>
              <a:rPr lang="ru-RU" sz="2800" i="1" dirty="0" smtClean="0"/>
              <a:t>мм:       0,1;      0,15;         0,2;           0,25;</a:t>
            </a:r>
          </a:p>
          <a:p>
            <a:endParaRPr lang="ru-RU" sz="2800" dirty="0" smtClean="0"/>
          </a:p>
          <a:p>
            <a:r>
              <a:rPr lang="ru-RU" sz="2800" dirty="0" smtClean="0"/>
              <a:t>160- 250;  250-400;   400-700;  700- 1000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0,3;             0,4;            0,5;           0,6</a:t>
            </a:r>
          </a:p>
          <a:p>
            <a:r>
              <a:rPr lang="ru-RU" sz="2800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Коэффициент трансформации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Тип трансформатора характеризуется коэффициентом трансформации, который равен отношению числа витков первичной обмотки к числу витков вторичной:</a:t>
            </a:r>
          </a:p>
          <a:p>
            <a:pPr algn="ctr">
              <a:buNone/>
            </a:pPr>
            <a:r>
              <a:rPr lang="ru-RU" b="1" dirty="0" err="1" smtClean="0"/>
              <a:t>k</a:t>
            </a:r>
            <a:r>
              <a:rPr lang="ru-RU" b="1" dirty="0" smtClean="0"/>
              <a:t> = </a:t>
            </a:r>
            <a:r>
              <a:rPr lang="en-US" b="1" dirty="0" smtClean="0"/>
              <a:t>W</a:t>
            </a:r>
            <a:r>
              <a:rPr lang="ru-RU" b="1" baseline="-25000" dirty="0" smtClean="0"/>
              <a:t>1</a:t>
            </a:r>
            <a:r>
              <a:rPr lang="ru-RU" b="1" dirty="0" smtClean="0"/>
              <a:t>/</a:t>
            </a:r>
            <a:r>
              <a:rPr lang="en-US" b="1" dirty="0" smtClean="0"/>
              <a:t>W</a:t>
            </a:r>
            <a:r>
              <a:rPr lang="ru-RU" b="1" baseline="-25000" dirty="0" smtClean="0"/>
              <a:t>2</a:t>
            </a:r>
            <a:r>
              <a:rPr lang="ru-RU" dirty="0" smtClean="0"/>
              <a:t>…</a:t>
            </a:r>
          </a:p>
          <a:p>
            <a:pPr>
              <a:buNone/>
            </a:pPr>
            <a:r>
              <a:rPr lang="ru-RU" dirty="0" smtClean="0"/>
              <a:t> при </a:t>
            </a:r>
            <a:r>
              <a:rPr lang="ru-RU" dirty="0" err="1" smtClean="0"/>
              <a:t>k</a:t>
            </a:r>
            <a:r>
              <a:rPr lang="ru-RU" dirty="0" smtClean="0"/>
              <a:t> &gt;1 </a:t>
            </a:r>
            <a:r>
              <a:rPr lang="en-US" dirty="0" smtClean="0"/>
              <a:t>-</a:t>
            </a:r>
            <a:r>
              <a:rPr lang="ru-RU" dirty="0" smtClean="0"/>
              <a:t> трансформатор будет понижающим</a:t>
            </a:r>
          </a:p>
          <a:p>
            <a:pPr>
              <a:buNone/>
            </a:pPr>
            <a:r>
              <a:rPr lang="ru-RU" dirty="0" smtClean="0"/>
              <a:t>при </a:t>
            </a:r>
            <a:r>
              <a:rPr lang="ru-RU" dirty="0" err="1" smtClean="0"/>
              <a:t>k</a:t>
            </a:r>
            <a:r>
              <a:rPr lang="ru-RU" dirty="0" smtClean="0"/>
              <a:t> &lt; 1 -  повышающим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7239000" cy="439488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Трансформаторы – электротехнические приборы, преобразующие переменный ток одного напряжения в переменный ток другого напряжения (одной и той же частоты).</a:t>
            </a:r>
            <a:endParaRPr lang="ru-RU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2000" dirty="0" smtClean="0"/>
              <a:t>Трансформатор  состоит из  замкнутого  </a:t>
            </a:r>
            <a:r>
              <a:rPr lang="ru-RU" sz="2000" dirty="0" err="1" smtClean="0"/>
              <a:t>ферромагнитного</a:t>
            </a:r>
            <a:r>
              <a:rPr lang="ru-RU" sz="2000" dirty="0" smtClean="0"/>
              <a:t>  сердечника, на котором размещены две или большее число обмоток. Обмотка, подключенная к источнику энергии, называется первичной. Обмотки, подключенные к сопротивлениям нагрузки, называются вторичными. </a:t>
            </a:r>
            <a:endParaRPr lang="ru-RU" sz="2000" dirty="0"/>
          </a:p>
        </p:txBody>
      </p:sp>
      <p:pic>
        <p:nvPicPr>
          <p:cNvPr id="11" name="Рисунок 10" descr="http://radio-hobby.org/wiki/images/8/81/Transformer3d_col3_ru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933056"/>
            <a:ext cx="3489945" cy="2167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adio-hobby.org/wiki/images/8/81/Transformer3d_col3_ru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4160" y="4085456"/>
            <a:ext cx="3489945" cy="2167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1143000"/>
          </a:xfrm>
        </p:spPr>
        <p:txBody>
          <a:bodyPr/>
          <a:lstStyle/>
          <a:p>
            <a:r>
              <a:rPr lang="ru-RU" dirty="0" smtClean="0"/>
              <a:t>применение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передачи и распределения электрической энергии</a:t>
            </a:r>
          </a:p>
          <a:p>
            <a:r>
              <a:rPr lang="ru-RU" dirty="0" smtClean="0"/>
              <a:t>Для обеспечения нужной схемы включения вентилей в преобразовательных устройствах и согласования напряжения на входе и выходе преобразователя</a:t>
            </a:r>
          </a:p>
          <a:p>
            <a:r>
              <a:rPr lang="ru-RU" dirty="0" smtClean="0"/>
              <a:t> Для различных технологических целей: сварки,  питание электротермических установок  и др.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20689"/>
            <a:ext cx="7200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-Для включение электроизмерительных приборов и некоторых аппаратов  в электрические цепи, по которым проходят большие токи, с целью расширения пределов измерения и обеспечения  </a:t>
            </a:r>
            <a:r>
              <a:rPr lang="ru-RU" sz="2800" dirty="0" err="1" smtClean="0"/>
              <a:t>электробезопасности</a:t>
            </a:r>
            <a:endParaRPr lang="ru-RU" sz="2800" dirty="0" smtClean="0"/>
          </a:p>
          <a:p>
            <a:r>
              <a:rPr lang="ru-RU" sz="2800" dirty="0" smtClean="0"/>
              <a:t>- Для питания различных цепей радио- и телевизионной аппаратуры; устройств связи, автоматики и телемеханики, электробытовых приборов; для разделения электрических цепей различных элементов этих устройств; для согласования напряжений и т.п.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Действие трансформатора основано на явлении электромагнитной индукции. При подключении трансформатора к источнику переменного тока (электрической сети) в витках его первичной обмотки протекает переменный ток </a:t>
            </a:r>
            <a:r>
              <a:rPr lang="en-US" dirty="0" smtClean="0"/>
              <a:t>I</a:t>
            </a:r>
            <a:r>
              <a:rPr lang="ru-RU" baseline="-25000" dirty="0" smtClean="0"/>
              <a:t>1</a:t>
            </a:r>
            <a:r>
              <a:rPr lang="ru-RU" dirty="0" smtClean="0"/>
              <a:t>, образуя переменный магнитный поток Ф. Этот поток проходит по </a:t>
            </a:r>
            <a:r>
              <a:rPr lang="ru-RU" dirty="0" err="1" smtClean="0"/>
              <a:t>магнитопроводу</a:t>
            </a:r>
            <a:r>
              <a:rPr lang="ru-RU" dirty="0" smtClean="0"/>
              <a:t> трансформатора и, пронизывая витки первичной и вторичной обмоток, индуцирует в них переменные ЭДС Е</a:t>
            </a:r>
            <a:r>
              <a:rPr lang="ru-RU" baseline="-25000" dirty="0" smtClean="0"/>
              <a:t>1</a:t>
            </a:r>
            <a:r>
              <a:rPr lang="ru-RU" dirty="0" smtClean="0"/>
              <a:t> и Е</a:t>
            </a:r>
            <a:r>
              <a:rPr lang="ru-RU" baseline="-25000" dirty="0" smtClean="0"/>
              <a:t>2</a:t>
            </a:r>
            <a:r>
              <a:rPr lang="ru-RU" dirty="0" smtClean="0"/>
              <a:t>. Если к вторичной обмотке присоединен какой-либо приемник, то под действием ЭДС Е</a:t>
            </a:r>
            <a:r>
              <a:rPr lang="ru-RU" baseline="-25000" dirty="0" smtClean="0"/>
              <a:t>2</a:t>
            </a:r>
            <a:r>
              <a:rPr lang="ru-RU" dirty="0" smtClean="0"/>
              <a:t> по ее цепи проходит ток </a:t>
            </a:r>
            <a:r>
              <a:rPr lang="en-US" dirty="0" smtClean="0"/>
              <a:t>I</a:t>
            </a:r>
            <a:r>
              <a:rPr lang="ru-RU" baseline="-25000" dirty="0" smtClean="0"/>
              <a:t>2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Силовые, применяемые:</a:t>
            </a:r>
          </a:p>
          <a:p>
            <a:pPr>
              <a:buNone/>
            </a:pPr>
            <a:r>
              <a:rPr lang="ru-RU" sz="2400" dirty="0" smtClean="0"/>
              <a:t>- в системах передачи и распределения электроэнергии;</a:t>
            </a:r>
          </a:p>
          <a:p>
            <a:pPr>
              <a:buNone/>
            </a:pPr>
            <a:r>
              <a:rPr lang="ru-RU" sz="2400" dirty="0" smtClean="0"/>
              <a:t>- для установок со статическими преобразователями (ионными или полупроводниковыми) при преобразовании переменного тока в постоянный (выпрямители) или постоянного в переменный (инверторы);</a:t>
            </a:r>
          </a:p>
          <a:p>
            <a:pPr>
              <a:buFontTx/>
              <a:buChar char="-"/>
            </a:pPr>
            <a:r>
              <a:rPr lang="ru-RU" sz="2400" dirty="0" smtClean="0"/>
              <a:t>для получения требуемых напряжений в цепях управления электроприводами и в целях местного освещения;</a:t>
            </a:r>
          </a:p>
          <a:p>
            <a:pPr>
              <a:buFontTx/>
              <a:buChar char="-"/>
            </a:pP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32656"/>
            <a:ext cx="70567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Силовые </a:t>
            </a:r>
            <a:r>
              <a:rPr lang="ru-RU" sz="2400" b="1" dirty="0"/>
              <a:t>специального назначения </a:t>
            </a:r>
            <a:r>
              <a:rPr lang="ru-RU" sz="2400" dirty="0"/>
              <a:t>— печные, сварочные т. п.;</a:t>
            </a:r>
          </a:p>
          <a:p>
            <a:r>
              <a:rPr lang="ru-RU" sz="2400" b="1" dirty="0" smtClean="0"/>
              <a:t>Измерительные</a:t>
            </a:r>
            <a:r>
              <a:rPr lang="ru-RU" sz="2400" dirty="0" smtClean="0"/>
              <a:t> </a:t>
            </a:r>
            <a:r>
              <a:rPr lang="ru-RU" sz="2400" dirty="0"/>
              <a:t>— для включения электрических измерительных приборов в сети высокого напряжения или сильного тока;</a:t>
            </a:r>
          </a:p>
          <a:p>
            <a:r>
              <a:rPr lang="ru-RU" sz="2400" b="1" dirty="0" smtClean="0"/>
              <a:t>Испытательные </a:t>
            </a:r>
            <a:r>
              <a:rPr lang="ru-RU" sz="2400" dirty="0"/>
              <a:t>— для получения высоких и сверхвысоких напряжений, необходимых при испытаниях на электрическую прочность электроизоляционных изделий;</a:t>
            </a:r>
          </a:p>
          <a:p>
            <a:r>
              <a:rPr lang="ru-RU" sz="2400" b="1" dirty="0" smtClean="0"/>
              <a:t>Радио </a:t>
            </a:r>
            <a:r>
              <a:rPr lang="ru-RU" sz="2400" b="1" dirty="0"/>
              <a:t>трансформаторы </a:t>
            </a:r>
            <a:r>
              <a:rPr lang="ru-RU" sz="2400" dirty="0"/>
              <a:t>— применяемые в устройствах радио- и проводной связи, в системах автоматики и телемеханики для получения требуемых напряжений, согласования сопротивлений электрических цепей, гальванического разделения цепей и др.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727280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Трансформаторы одного и того же назначения могут различаться:</a:t>
            </a:r>
          </a:p>
          <a:p>
            <a:r>
              <a:rPr lang="ru-RU" sz="2400" dirty="0" smtClean="0"/>
              <a:t>- </a:t>
            </a:r>
            <a:r>
              <a:rPr lang="ru-RU" sz="2400" b="1" dirty="0" smtClean="0"/>
              <a:t>по </a:t>
            </a:r>
            <a:r>
              <a:rPr lang="ru-RU" sz="2400" b="1" dirty="0"/>
              <a:t>виду охлаждения </a:t>
            </a:r>
            <a:r>
              <a:rPr lang="ru-RU" sz="2400" dirty="0"/>
              <a:t>— с воздушным (сухие трансформаторы) и масляным (масляные трансформаторы) охлаждением;</a:t>
            </a:r>
          </a:p>
          <a:p>
            <a:r>
              <a:rPr lang="ru-RU" sz="2400" dirty="0" smtClean="0"/>
              <a:t>- </a:t>
            </a:r>
            <a:r>
              <a:rPr lang="ru-RU" sz="2400" b="1" dirty="0" smtClean="0"/>
              <a:t>по </a:t>
            </a:r>
            <a:r>
              <a:rPr lang="ru-RU" sz="2400" b="1" dirty="0"/>
              <a:t>числу трансформируемых фаз </a:t>
            </a:r>
            <a:r>
              <a:rPr lang="ru-RU" sz="2400" dirty="0"/>
              <a:t>— однофазные и многофазные;</a:t>
            </a:r>
          </a:p>
          <a:p>
            <a:r>
              <a:rPr lang="ru-RU" sz="2400" dirty="0" smtClean="0"/>
              <a:t>- </a:t>
            </a:r>
            <a:r>
              <a:rPr lang="ru-RU" sz="2400" b="1" dirty="0" smtClean="0"/>
              <a:t>по </a:t>
            </a:r>
            <a:r>
              <a:rPr lang="ru-RU" sz="2400" b="1" dirty="0"/>
              <a:t>форме </a:t>
            </a:r>
            <a:r>
              <a:rPr lang="ru-RU" sz="2400" b="1" dirty="0" err="1"/>
              <a:t>магнитопровода</a:t>
            </a:r>
            <a:r>
              <a:rPr lang="ru-RU" sz="2400" b="1" dirty="0"/>
              <a:t> </a:t>
            </a:r>
            <a:r>
              <a:rPr lang="ru-RU" sz="2400" dirty="0"/>
              <a:t>— стержневые, броневые, бронестержневые, </a:t>
            </a:r>
            <a:r>
              <a:rPr lang="ru-RU" sz="2400" dirty="0" err="1"/>
              <a:t>тороидальные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- </a:t>
            </a:r>
            <a:r>
              <a:rPr lang="ru-RU" sz="2400" b="1" dirty="0" smtClean="0"/>
              <a:t>по </a:t>
            </a:r>
            <a:r>
              <a:rPr lang="ru-RU" sz="2400" b="1" dirty="0"/>
              <a:t>числу обмоток </a:t>
            </a:r>
            <a:r>
              <a:rPr lang="ru-RU" sz="2400" dirty="0"/>
              <a:t>— </a:t>
            </a:r>
            <a:r>
              <a:rPr lang="ru-RU" sz="2400" dirty="0" err="1"/>
              <a:t>двухобмоточные</a:t>
            </a:r>
            <a:r>
              <a:rPr lang="ru-RU" sz="2400" dirty="0"/>
              <a:t> и многообмоточные (одна первичная и две или более вторичных обмоток);</a:t>
            </a:r>
          </a:p>
          <a:p>
            <a:r>
              <a:rPr lang="ru-RU" sz="2400" dirty="0" smtClean="0"/>
              <a:t>- </a:t>
            </a:r>
            <a:r>
              <a:rPr lang="ru-RU" sz="2400" b="1" dirty="0" smtClean="0"/>
              <a:t>по </a:t>
            </a:r>
            <a:r>
              <a:rPr lang="ru-RU" sz="2400" b="1" dirty="0"/>
              <a:t>конструкции обмоток </a:t>
            </a:r>
            <a:r>
              <a:rPr lang="ru-RU" sz="2400" dirty="0"/>
              <a:t>— с концентрическими и чередующимися обмотками.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230</TotalTime>
  <Words>402</Words>
  <Application>Microsoft Office PowerPoint</Application>
  <PresentationFormat>Экран (4:3)</PresentationFormat>
  <Paragraphs>86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Трансформаторы</vt:lpstr>
      <vt:lpstr>Определение</vt:lpstr>
      <vt:lpstr>устройство</vt:lpstr>
      <vt:lpstr>применение</vt:lpstr>
      <vt:lpstr>Слайд 5</vt:lpstr>
      <vt:lpstr>Принцип действия</vt:lpstr>
      <vt:lpstr>классификация</vt:lpstr>
      <vt:lpstr>Слайд 8</vt:lpstr>
      <vt:lpstr>Слайд 9</vt:lpstr>
      <vt:lpstr>Расчет  трансформатора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Коэффициент трансформации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Трансформаторы</dc:title>
  <dc:creator>Валя</dc:creator>
  <cp:lastModifiedBy>Валя</cp:lastModifiedBy>
  <cp:revision>26</cp:revision>
  <dcterms:created xsi:type="dcterms:W3CDTF">2013-01-01T09:48:03Z</dcterms:created>
  <dcterms:modified xsi:type="dcterms:W3CDTF">2013-01-17T09:42:57Z</dcterms:modified>
</cp:coreProperties>
</file>