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92" r:id="rId2"/>
    <p:sldId id="300" r:id="rId3"/>
    <p:sldId id="294" r:id="rId4"/>
    <p:sldId id="295" r:id="rId5"/>
    <p:sldId id="296" r:id="rId6"/>
    <p:sldId id="297" r:id="rId7"/>
    <p:sldId id="29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94660"/>
  </p:normalViewPr>
  <p:slideViewPr>
    <p:cSldViewPr>
      <p:cViewPr varScale="1">
        <p:scale>
          <a:sx n="69" d="100"/>
          <a:sy n="69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1C0FDB6-FE51-48E3-A532-D6EF8C7A41AD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7AA2960-9982-47D1-A082-F9AB565290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A1D8C-7B6C-43F2-AE62-CF2423984C54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7F190-2BB8-4F98-A589-93FFB2DDBC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81F20-11ED-4D16-9F16-7ACBFEE523B4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97405-450A-42D3-AF25-C238066EDE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6BFB8-FD0A-4E6A-9B3C-D37691DC70CD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D9C9-26A4-4B47-B370-EF8D9323BB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79A8B-957A-4CDC-B3DA-D1EC5FF2E2A9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FA761-486C-43AB-A635-780946868C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2907B-96C6-4424-80E1-EBC3581B28C1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CE31E-9282-4F82-A51A-72A783285A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C6099-FA92-420B-B61D-AB547C36C9F1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51507-4627-405B-B5B9-74C815B11F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DE51-FA8D-4499-B380-F7B2E31E90BE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ADA72-5603-4224-B045-D7AC3F3E9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B735C-D9DC-48B7-AD01-E167DE9D4D48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EA1E8-D3AF-45EF-80D1-D0BC522465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5D33-4E5C-4820-BFFB-76DDC51F7A13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5E17F-ACA9-41D0-954D-0014BCFDE5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BD936-6B5E-490C-9894-6B93CC718343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C07C-C1E6-4687-9637-EA691B20D7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0A3BE-B426-41C1-A466-B5DB239B05E7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572E4-C71E-4153-BA54-46B5A1DC12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939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A503F4-27DE-43A5-BC75-309DF6133AB9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DB3CDF-3E05-4125-89EB-EEFCC091F1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931988" y="188913"/>
            <a:ext cx="5164137" cy="76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 е к т и 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ф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и к а 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ц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и я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1125538"/>
            <a:ext cx="9144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600" b="1"/>
              <a:t>– это  процесс  разделения  нефти </a:t>
            </a:r>
            <a:br>
              <a:rPr lang="ru-RU" sz="3600" b="1"/>
            </a:br>
            <a:r>
              <a:rPr lang="ru-RU" sz="3600" b="1"/>
              <a:t>и нефтепродуктов на фракции, основанный на  различии  их  температур  кипения.</a:t>
            </a:r>
          </a:p>
        </p:txBody>
      </p:sp>
      <p:pic>
        <p:nvPicPr>
          <p:cNvPr id="4" name="Picture 2" descr="L:\Шестаков, Панасенко(экономика, химия)\Химия, Экономика , география\ректификационная колонна\2263_w640_h640_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924175"/>
            <a:ext cx="3690938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:\Шестаков, Панасенко(экономика, химия)\Химия, Экономика , география\ректификационная колонна\colonne_distillazi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924175"/>
            <a:ext cx="3578225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Рисунок 2" descr="кс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052513"/>
            <a:ext cx="8064500" cy="549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TextBox 3"/>
          <p:cNvSpPr txBox="1">
            <a:spLocks noChangeArrowheads="1"/>
          </p:cNvSpPr>
          <p:nvPr/>
        </p:nvSpPr>
        <p:spPr bwMode="auto">
          <a:xfrm>
            <a:off x="0" y="188913"/>
            <a:ext cx="6437313" cy="701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/>
              <a:t>Ректификационная колонна </a:t>
            </a:r>
          </a:p>
        </p:txBody>
      </p:sp>
      <p:sp>
        <p:nvSpPr>
          <p:cNvPr id="51203" name="TextBox 4"/>
          <p:cNvSpPr txBox="1">
            <a:spLocks noChangeArrowheads="1"/>
          </p:cNvSpPr>
          <p:nvPr/>
        </p:nvSpPr>
        <p:spPr bwMode="auto">
          <a:xfrm>
            <a:off x="0" y="3860800"/>
            <a:ext cx="24241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320</a:t>
            </a:r>
            <a:r>
              <a:rPr lang="ru-RU" sz="2800" b="1">
                <a:latin typeface="Calibri" pitchFamily="34" charset="0"/>
              </a:rPr>
              <a:t>⁰ —</a:t>
            </a:r>
            <a:r>
              <a:rPr lang="ru-RU">
                <a:latin typeface="Calibri" pitchFamily="34" charset="0"/>
              </a:rPr>
              <a:t> </a:t>
            </a:r>
            <a:r>
              <a:rPr lang="ru-RU" sz="3200" b="1">
                <a:latin typeface="Calibri" pitchFamily="34" charset="0"/>
              </a:rPr>
              <a:t>350⁰С</a:t>
            </a:r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0638" y="1412875"/>
            <a:ext cx="5675312" cy="5794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Газолиновая фракция (бензин</a:t>
            </a:r>
            <a:r>
              <a:rPr lang="ru-RU" sz="3200" i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52226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u="sng" dirty="0">
                <a:solidFill>
                  <a:srgbClr val="FF0000"/>
                </a:solidFill>
              </a:rPr>
              <a:t>Фракции, получаемые при </a:t>
            </a:r>
          </a:p>
          <a:p>
            <a:pPr algn="ctr"/>
            <a:r>
              <a:rPr lang="ru-RU" sz="4400" b="1" u="sng" dirty="0">
                <a:solidFill>
                  <a:srgbClr val="FF0000"/>
                </a:solidFill>
              </a:rPr>
              <a:t>первичной переработке нефти: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72000" y="1989138"/>
            <a:ext cx="45720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dirty="0"/>
              <a:t>С</a:t>
            </a:r>
            <a:r>
              <a:rPr lang="ru-RU" sz="2800" b="1" baseline="-25000" dirty="0"/>
              <a:t>5</a:t>
            </a:r>
            <a:r>
              <a:rPr lang="ru-RU" sz="2800" b="1" dirty="0"/>
              <a:t>Н</a:t>
            </a:r>
            <a:r>
              <a:rPr lang="ru-RU" sz="2800" b="1" baseline="-25000" dirty="0"/>
              <a:t>12</a:t>
            </a:r>
            <a:r>
              <a:rPr lang="ru-RU" sz="2800" b="1" dirty="0"/>
              <a:t>—С</a:t>
            </a:r>
            <a:r>
              <a:rPr lang="ru-RU" sz="2800" b="1" baseline="-25000" dirty="0"/>
              <a:t>11</a:t>
            </a:r>
            <a:r>
              <a:rPr lang="ru-RU" sz="2800" b="1" dirty="0"/>
              <a:t>Н</a:t>
            </a:r>
            <a:r>
              <a:rPr lang="ru-RU" sz="2800" b="1" baseline="-25000" dirty="0"/>
              <a:t>24</a:t>
            </a:r>
            <a:endParaRPr lang="en-US" sz="2800" b="1" baseline="-25000" dirty="0"/>
          </a:p>
          <a:p>
            <a:pPr algn="ctr" eaLnBrk="0" hangingPunct="0"/>
            <a:endParaRPr lang="ru-RU" sz="2800" b="1" baseline="-25000" dirty="0"/>
          </a:p>
          <a:p>
            <a:pPr algn="ctr" eaLnBrk="0" hangingPunct="0"/>
            <a:r>
              <a:rPr lang="en-US" sz="2800" b="1" i="1" dirty="0"/>
              <a:t>t</a:t>
            </a:r>
            <a:r>
              <a:rPr lang="ru-RU" sz="2800" b="1" baseline="-25000" dirty="0"/>
              <a:t>кип</a:t>
            </a:r>
            <a:r>
              <a:rPr lang="ru-RU" sz="2800" b="1" dirty="0"/>
              <a:t>  от 40 </a:t>
            </a:r>
            <a:r>
              <a:rPr lang="ru-RU" sz="2800" b="1" dirty="0">
                <a:latin typeface="Calibri" pitchFamily="34" charset="0"/>
              </a:rPr>
              <a:t>⁰ </a:t>
            </a:r>
            <a:r>
              <a:rPr lang="ru-RU" sz="2800" b="1" dirty="0"/>
              <a:t>до  200 °С</a:t>
            </a:r>
          </a:p>
        </p:txBody>
      </p:sp>
      <p:pic>
        <p:nvPicPr>
          <p:cNvPr id="52228" name="Picture 4" descr="FAA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2781300"/>
            <a:ext cx="41608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3" descr="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4363" y="3644900"/>
            <a:ext cx="4719637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0663" y="0"/>
            <a:ext cx="5113337" cy="708025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Лигроиновая</a:t>
            </a:r>
            <a:r>
              <a:rPr lang="ru-RU" sz="40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фракция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140200" y="1125538"/>
            <a:ext cx="4572000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dirty="0"/>
              <a:t>С</a:t>
            </a:r>
            <a:r>
              <a:rPr lang="ru-RU" sz="2800" b="1" baseline="-25000" dirty="0"/>
              <a:t>8</a:t>
            </a:r>
            <a:r>
              <a:rPr lang="ru-RU" sz="2800" b="1" dirty="0"/>
              <a:t>Н</a:t>
            </a:r>
            <a:r>
              <a:rPr lang="ru-RU" sz="2800" b="1" baseline="-25000" dirty="0"/>
              <a:t>18</a:t>
            </a:r>
            <a:r>
              <a:rPr lang="ru-RU" sz="2800" b="1" dirty="0"/>
              <a:t>—С</a:t>
            </a:r>
            <a:r>
              <a:rPr lang="ru-RU" sz="2800" b="1" baseline="-25000" dirty="0"/>
              <a:t>14</a:t>
            </a:r>
            <a:r>
              <a:rPr lang="ru-RU" sz="2800" b="1" dirty="0"/>
              <a:t>Н</a:t>
            </a:r>
            <a:r>
              <a:rPr lang="ru-RU" sz="2800" b="1" baseline="-25000" dirty="0"/>
              <a:t>30</a:t>
            </a:r>
            <a:endParaRPr lang="en-US" sz="2800" b="1" baseline="-25000" dirty="0"/>
          </a:p>
          <a:p>
            <a:pPr algn="ctr" eaLnBrk="0" hangingPunct="0"/>
            <a:endParaRPr lang="ru-RU" sz="2800" b="1" baseline="-25000" dirty="0"/>
          </a:p>
          <a:p>
            <a:pPr algn="ctr" eaLnBrk="0" hangingPunct="0"/>
            <a:r>
              <a:rPr lang="en-US" sz="2800" b="1" i="1" dirty="0"/>
              <a:t>t</a:t>
            </a:r>
            <a:r>
              <a:rPr lang="ru-RU" sz="2800" b="1" baseline="-25000" dirty="0"/>
              <a:t>кип</a:t>
            </a:r>
            <a:r>
              <a:rPr lang="ru-RU" sz="2800" b="1" dirty="0"/>
              <a:t>  от 150</a:t>
            </a:r>
            <a:r>
              <a:rPr lang="ru-RU" sz="2800" b="1" dirty="0">
                <a:latin typeface="Calibri" pitchFamily="34" charset="0"/>
              </a:rPr>
              <a:t>⁰ </a:t>
            </a:r>
            <a:r>
              <a:rPr lang="ru-RU" sz="2800" b="1" dirty="0"/>
              <a:t> до  250 °С</a:t>
            </a:r>
          </a:p>
        </p:txBody>
      </p:sp>
      <p:pic>
        <p:nvPicPr>
          <p:cNvPr id="4" name="Picture 3" descr="L:\Шестаков, Панасенко(экономика, химия)\Химия, Экономика , география\лигроин\12487846641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3708400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141663"/>
            <a:ext cx="2984500" cy="175418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Керосиновая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фракция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(керосин)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5445125"/>
            <a:ext cx="45720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 b="1" dirty="0"/>
              <a:t>   С</a:t>
            </a:r>
            <a:r>
              <a:rPr lang="ru-RU" sz="2800" b="1" baseline="-25000" dirty="0"/>
              <a:t>12</a:t>
            </a:r>
            <a:r>
              <a:rPr lang="ru-RU" sz="2800" b="1" dirty="0"/>
              <a:t>Н</a:t>
            </a:r>
            <a:r>
              <a:rPr lang="ru-RU" sz="2800" b="1" baseline="-25000" dirty="0"/>
              <a:t>26</a:t>
            </a:r>
            <a:r>
              <a:rPr lang="ru-RU" sz="2800" b="1" dirty="0"/>
              <a:t>—С</a:t>
            </a:r>
            <a:r>
              <a:rPr lang="ru-RU" sz="2800" b="1" baseline="-25000" dirty="0"/>
              <a:t>18</a:t>
            </a:r>
            <a:r>
              <a:rPr lang="ru-RU" sz="2800" b="1" dirty="0"/>
              <a:t>Н</a:t>
            </a:r>
            <a:r>
              <a:rPr lang="ru-RU" sz="2800" b="1" baseline="-25000" dirty="0"/>
              <a:t>38</a:t>
            </a:r>
            <a:endParaRPr lang="en-US" sz="2800" b="1" baseline="-25000" dirty="0"/>
          </a:p>
          <a:p>
            <a:pPr algn="ctr" eaLnBrk="0" hangingPunct="0"/>
            <a:endParaRPr lang="ru-RU" sz="2800" b="1" baseline="-25000" dirty="0"/>
          </a:p>
          <a:p>
            <a:pPr eaLnBrk="0" hangingPunct="0"/>
            <a:r>
              <a:rPr lang="en-US" sz="2800" b="1" i="1" dirty="0"/>
              <a:t>t</a:t>
            </a:r>
            <a:r>
              <a:rPr lang="ru-RU" sz="2800" b="1" baseline="-25000" dirty="0"/>
              <a:t>кип</a:t>
            </a:r>
            <a:r>
              <a:rPr lang="ru-RU" sz="2800" b="1" dirty="0"/>
              <a:t>  от  180</a:t>
            </a:r>
            <a:r>
              <a:rPr lang="ru-RU" sz="2800" b="1" dirty="0">
                <a:latin typeface="Calibri" pitchFamily="34" charset="0"/>
              </a:rPr>
              <a:t>⁰  </a:t>
            </a:r>
            <a:r>
              <a:rPr lang="ru-RU" sz="2800" b="1" dirty="0"/>
              <a:t>до  300 °С</a:t>
            </a:r>
          </a:p>
        </p:txBody>
      </p:sp>
      <p:pic>
        <p:nvPicPr>
          <p:cNvPr id="53254" name="Рисунок 8" descr="самоле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429000"/>
            <a:ext cx="34559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Рисунок 9" descr="ракет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7513" y="3141663"/>
            <a:ext cx="2376487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0"/>
            <a:ext cx="2671763" cy="708025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Г а </a:t>
            </a:r>
            <a:r>
              <a:rPr lang="ru-RU" sz="4000" b="1" u="sng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</a:t>
            </a:r>
            <a:r>
              <a:rPr lang="ru-RU" sz="40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о </a:t>
            </a:r>
            <a:r>
              <a:rPr lang="ru-RU" sz="4000" b="1" u="sng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й</a:t>
            </a:r>
            <a:r>
              <a:rPr lang="ru-RU" sz="40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л </a:t>
            </a:r>
            <a:r>
              <a:rPr lang="ru-RU" sz="4000" b="1" u="sng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ь</a:t>
            </a:r>
            <a:endParaRPr lang="ru-RU" sz="4000" b="1" u="sng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692150"/>
            <a:ext cx="45720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 dirty="0"/>
              <a:t>С</a:t>
            </a:r>
            <a:r>
              <a:rPr lang="ru-RU" sz="3200" b="1" baseline="-25000" dirty="0"/>
              <a:t>13</a:t>
            </a:r>
            <a:r>
              <a:rPr lang="ru-RU" sz="3200" b="1" dirty="0"/>
              <a:t>Н</a:t>
            </a:r>
            <a:r>
              <a:rPr lang="ru-RU" sz="3200" b="1" baseline="-25000" dirty="0"/>
              <a:t>28</a:t>
            </a:r>
            <a:r>
              <a:rPr lang="ru-RU" sz="3200" b="1" dirty="0"/>
              <a:t>—С</a:t>
            </a:r>
            <a:r>
              <a:rPr lang="ru-RU" sz="3200" b="1" baseline="-25000" dirty="0"/>
              <a:t>19</a:t>
            </a:r>
            <a:r>
              <a:rPr lang="ru-RU" sz="3200" b="1" dirty="0"/>
              <a:t>Н</a:t>
            </a:r>
            <a:r>
              <a:rPr lang="ru-RU" sz="3200" b="1" baseline="-25000" dirty="0"/>
              <a:t>40</a:t>
            </a:r>
            <a:endParaRPr lang="en-US" sz="3200" b="1" baseline="-25000" dirty="0"/>
          </a:p>
          <a:p>
            <a:pPr algn="ctr" eaLnBrk="0" hangingPunct="0"/>
            <a:endParaRPr lang="ru-RU" sz="3200" b="1" baseline="-25000" dirty="0"/>
          </a:p>
          <a:p>
            <a:pPr algn="ctr" eaLnBrk="0" hangingPunct="0"/>
            <a:r>
              <a:rPr lang="en-US" sz="3200" b="1" i="1" dirty="0"/>
              <a:t>t</a:t>
            </a:r>
            <a:r>
              <a:rPr lang="ru-RU" sz="3200" b="1" baseline="-25000" dirty="0"/>
              <a:t>кип</a:t>
            </a:r>
            <a:r>
              <a:rPr lang="ru-RU" sz="3200" b="1" dirty="0"/>
              <a:t>  от  250</a:t>
            </a:r>
            <a:r>
              <a:rPr lang="ru-RU" sz="3200" b="1" dirty="0">
                <a:latin typeface="Calibri" pitchFamily="34" charset="0"/>
              </a:rPr>
              <a:t>⁰ </a:t>
            </a:r>
            <a:r>
              <a:rPr lang="ru-RU" sz="3200" b="1" dirty="0"/>
              <a:t> до 350 °С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276872"/>
            <a:ext cx="2001838" cy="708025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М а </a:t>
            </a:r>
            <a:r>
              <a:rPr lang="ru-RU" sz="4000" b="1" u="sng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</a:t>
            </a:r>
            <a:r>
              <a:rPr lang="ru-RU" sz="40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у т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2924175"/>
            <a:ext cx="45720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 dirty="0"/>
              <a:t>С</a:t>
            </a:r>
            <a:r>
              <a:rPr lang="ru-RU" sz="3200" b="1" baseline="-25000" dirty="0"/>
              <a:t>15</a:t>
            </a:r>
            <a:r>
              <a:rPr lang="ru-RU" sz="3200" b="1" dirty="0"/>
              <a:t>Н</a:t>
            </a:r>
            <a:r>
              <a:rPr lang="ru-RU" sz="3200" b="1" baseline="-25000" dirty="0"/>
              <a:t>32</a:t>
            </a:r>
            <a:r>
              <a:rPr lang="ru-RU" sz="3200" b="1" dirty="0"/>
              <a:t>—С</a:t>
            </a:r>
            <a:r>
              <a:rPr lang="ru-RU" sz="3200" b="1" baseline="-25000" dirty="0"/>
              <a:t>50</a:t>
            </a:r>
            <a:r>
              <a:rPr lang="ru-RU" sz="3200" b="1" dirty="0"/>
              <a:t>Н</a:t>
            </a:r>
            <a:r>
              <a:rPr lang="ru-RU" sz="3200" b="1" baseline="-25000" dirty="0"/>
              <a:t>102</a:t>
            </a:r>
            <a:endParaRPr lang="en-US" sz="3200" b="1" baseline="-25000" dirty="0"/>
          </a:p>
          <a:p>
            <a:pPr algn="ctr" eaLnBrk="0" hangingPunct="0"/>
            <a:endParaRPr lang="ru-RU" sz="3200" b="1" baseline="-25000" dirty="0"/>
          </a:p>
          <a:p>
            <a:pPr algn="ctr" eaLnBrk="0" hangingPunct="0"/>
            <a:r>
              <a:rPr lang="en-US" sz="3200" b="1" i="1" dirty="0"/>
              <a:t>t</a:t>
            </a:r>
            <a:r>
              <a:rPr lang="ru-RU" sz="3200" b="1" baseline="-25000" dirty="0"/>
              <a:t>кип </a:t>
            </a:r>
            <a:r>
              <a:rPr lang="ru-RU" sz="3200" b="1" dirty="0"/>
              <a:t> выше  350 °С</a:t>
            </a:r>
          </a:p>
        </p:txBody>
      </p:sp>
      <p:pic>
        <p:nvPicPr>
          <p:cNvPr id="54277" name="Рисунок 8" descr="больмашин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0"/>
            <a:ext cx="4176712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Рисунок 9" descr="кораб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75088"/>
            <a:ext cx="4357688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Рисунок 11" descr="элстанция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38" y="4292600"/>
            <a:ext cx="397510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 descr="249ef0bd96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603750"/>
            <a:ext cx="2087562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83093" y="260350"/>
            <a:ext cx="2178803" cy="707886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М А З У Т</a:t>
            </a:r>
          </a:p>
        </p:txBody>
      </p:sp>
      <p:sp>
        <p:nvSpPr>
          <p:cNvPr id="4" name="Стрелка вправо 3"/>
          <p:cNvSpPr/>
          <p:nvPr/>
        </p:nvSpPr>
        <p:spPr>
          <a:xfrm rot="20952814">
            <a:off x="3376613" y="163513"/>
            <a:ext cx="1800225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92725" y="0"/>
            <a:ext cx="3311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7030A0"/>
                </a:solidFill>
              </a:rPr>
              <a:t>соляровые масла</a:t>
            </a:r>
          </a:p>
        </p:txBody>
      </p:sp>
      <p:sp>
        <p:nvSpPr>
          <p:cNvPr id="6" name="Стрелка вниз 5"/>
          <p:cNvSpPr/>
          <p:nvPr/>
        </p:nvSpPr>
        <p:spPr>
          <a:xfrm rot="18710235">
            <a:off x="3384550" y="571501"/>
            <a:ext cx="484187" cy="2246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4663" y="2349500"/>
            <a:ext cx="337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7030A0"/>
                </a:solidFill>
              </a:rPr>
              <a:t>смазочные масла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476375" y="1052513"/>
            <a:ext cx="484188" cy="1871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0825" y="2852738"/>
            <a:ext cx="3616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7030A0"/>
                </a:solidFill>
              </a:rPr>
              <a:t>вазелин и парафин</a:t>
            </a:r>
          </a:p>
        </p:txBody>
      </p:sp>
      <p:pic>
        <p:nvPicPr>
          <p:cNvPr id="10" name="Picture 8" descr="e28d12ccef1cce1c77a90d7801eddec2d4b313519056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20161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vaselin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4292600"/>
            <a:ext cx="21256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смаз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852738"/>
            <a:ext cx="32766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1237_0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549275"/>
            <a:ext cx="23749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Box 1"/>
          <p:cNvSpPr txBox="1">
            <a:spLocks noChangeArrowheads="1"/>
          </p:cNvSpPr>
          <p:nvPr/>
        </p:nvSpPr>
        <p:spPr bwMode="auto">
          <a:xfrm>
            <a:off x="684213" y="404813"/>
            <a:ext cx="2532062" cy="7699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u="sng" dirty="0"/>
              <a:t>Г у </a:t>
            </a:r>
            <a:r>
              <a:rPr lang="ru-RU" sz="4400" b="1" u="sng" dirty="0" err="1"/>
              <a:t>д</a:t>
            </a:r>
            <a:r>
              <a:rPr lang="ru-RU" sz="4400" b="1" u="sng" dirty="0"/>
              <a:t> </a:t>
            </a:r>
            <a:r>
              <a:rPr lang="ru-RU" sz="4400" b="1" u="sng" dirty="0" err="1"/>
              <a:t>р</a:t>
            </a:r>
            <a:r>
              <a:rPr lang="ru-RU" sz="4400" b="1" u="sng" dirty="0"/>
              <a:t> о </a:t>
            </a:r>
            <a:r>
              <a:rPr lang="ru-RU" sz="4400" b="1" u="sng" dirty="0" err="1"/>
              <a:t>н</a:t>
            </a:r>
            <a:endParaRPr lang="ru-RU" sz="4400" b="1" u="sng" dirty="0"/>
          </a:p>
        </p:txBody>
      </p:sp>
      <p:sp>
        <p:nvSpPr>
          <p:cNvPr id="3" name="Выгнутая вверх стрелка 2"/>
          <p:cNvSpPr/>
          <p:nvPr/>
        </p:nvSpPr>
        <p:spPr>
          <a:xfrm rot="3685825">
            <a:off x="3137694" y="1010444"/>
            <a:ext cx="2352675" cy="10842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Выгнутая вниз стрелка 3"/>
          <p:cNvSpPr/>
          <p:nvPr/>
        </p:nvSpPr>
        <p:spPr>
          <a:xfrm rot="5400000">
            <a:off x="-481806" y="2074069"/>
            <a:ext cx="2343150" cy="7318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76600" y="2636838"/>
            <a:ext cx="1498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</a:rPr>
              <a:t>битум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3644900"/>
            <a:ext cx="1912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7030A0"/>
                </a:solidFill>
              </a:rPr>
              <a:t>асфальт</a:t>
            </a:r>
          </a:p>
        </p:txBody>
      </p:sp>
      <p:pic>
        <p:nvPicPr>
          <p:cNvPr id="56326" name="Рисунок 6" descr="asphal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644900"/>
            <a:ext cx="532765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Рисунок 7" descr="битум крыша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0"/>
            <a:ext cx="4140200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1868</TotalTime>
  <Words>125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RockNRolf</dc:creator>
  <cp:lastModifiedBy>RockNRolf</cp:lastModifiedBy>
  <cp:revision>102</cp:revision>
  <dcterms:created xsi:type="dcterms:W3CDTF">2012-11-23T21:02:23Z</dcterms:created>
  <dcterms:modified xsi:type="dcterms:W3CDTF">2013-04-29T20:11:31Z</dcterms:modified>
</cp:coreProperties>
</file>