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302" r:id="rId2"/>
    <p:sldId id="303" r:id="rId3"/>
    <p:sldId id="304" r:id="rId4"/>
    <p:sldId id="305" r:id="rId5"/>
    <p:sldId id="306" r:id="rId6"/>
    <p:sldId id="307" r:id="rId7"/>
    <p:sldId id="310" r:id="rId8"/>
    <p:sldId id="311" r:id="rId9"/>
    <p:sldId id="313" r:id="rId10"/>
    <p:sldId id="326" r:id="rId11"/>
    <p:sldId id="322" r:id="rId12"/>
    <p:sldId id="32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9" autoAdjust="0"/>
    <p:restoredTop sz="94660"/>
  </p:normalViewPr>
  <p:slideViewPr>
    <p:cSldViewPr>
      <p:cViewPr varScale="1">
        <p:scale>
          <a:sx n="69" d="100"/>
          <a:sy n="69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1C0FDB6-FE51-48E3-A532-D6EF8C7A41AD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7AA2960-9982-47D1-A082-F9AB565290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A1D8C-7B6C-43F2-AE62-CF2423984C54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7F190-2BB8-4F98-A589-93FFB2DDBC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81F20-11ED-4D16-9F16-7ACBFEE523B4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97405-450A-42D3-AF25-C238066EDE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6BFB8-FD0A-4E6A-9B3C-D37691DC70CD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DD9C9-26A4-4B47-B370-EF8D9323BB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79A8B-957A-4CDC-B3DA-D1EC5FF2E2A9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FA761-486C-43AB-A635-780946868C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2907B-96C6-4424-80E1-EBC3581B28C1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CE31E-9282-4F82-A51A-72A783285A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C6099-FA92-420B-B61D-AB547C36C9F1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51507-4627-405B-B5B9-74C815B11F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0DE51-FA8D-4499-B380-F7B2E31E90BE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ADA72-5603-4224-B045-D7AC3F3E9B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B735C-D9DC-48B7-AD01-E167DE9D4D48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EA1E8-D3AF-45EF-80D1-D0BC522465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F5D33-4E5C-4820-BFFB-76DDC51F7A13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5E17F-ACA9-41D0-954D-0014BCFDE5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BD936-6B5E-490C-9894-6B93CC718343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CC07C-C1E6-4687-9637-EA691B20D7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0A3BE-B426-41C1-A466-B5DB239B05E7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572E4-C71E-4153-BA54-46B5A1DC12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9397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A503F4-27DE-43A5-BC75-309DF6133AB9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DB3CDF-3E05-4125-89EB-EEFCC091F1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7" r:id="rId5"/>
    <p:sldLayoutId id="2147483682" r:id="rId6"/>
    <p:sldLayoutId id="2147483688" r:id="rId7"/>
    <p:sldLayoutId id="2147483689" r:id="rId8"/>
    <p:sldLayoutId id="2147483690" r:id="rId9"/>
    <p:sldLayoutId id="2147483681" r:id="rId10"/>
    <p:sldLayoutId id="21474836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9565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Шухов Владимир Григорьевич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(1853–1939)</a:t>
            </a:r>
            <a:endParaRPr lang="ru-RU" sz="3600" dirty="0">
              <a:latin typeface="+mn-lt"/>
            </a:endParaRPr>
          </a:p>
        </p:txBody>
      </p:sp>
      <p:sp>
        <p:nvSpPr>
          <p:cNvPr id="60418" name="Прямоугольник 2"/>
          <p:cNvSpPr>
            <a:spLocks noChangeArrowheads="1"/>
          </p:cNvSpPr>
          <p:nvPr/>
        </p:nvSpPr>
        <p:spPr bwMode="auto">
          <a:xfrm>
            <a:off x="467544" y="1268760"/>
            <a:ext cx="867645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/>
              <a:t>- русский </a:t>
            </a:r>
            <a:r>
              <a:rPr lang="ru-RU" sz="2800" b="1" dirty="0"/>
              <a:t>технолог и конструктор; </a:t>
            </a:r>
          </a:p>
          <a:p>
            <a:pPr>
              <a:lnSpc>
                <a:spcPct val="90000"/>
              </a:lnSpc>
            </a:pPr>
            <a:r>
              <a:rPr lang="ru-RU" sz="2800" b="1" dirty="0" smtClean="0"/>
              <a:t>- 1878 г. расчет </a:t>
            </a:r>
            <a:r>
              <a:rPr lang="ru-RU" sz="2800" b="1" dirty="0"/>
              <a:t>первого в России нефтепровода и руководил его постройкой; </a:t>
            </a:r>
          </a:p>
          <a:p>
            <a:pPr>
              <a:lnSpc>
                <a:spcPct val="90000"/>
              </a:lnSpc>
            </a:pPr>
            <a:r>
              <a:rPr lang="ru-RU" sz="2800" b="1" dirty="0" smtClean="0"/>
              <a:t>- создал </a:t>
            </a:r>
            <a:r>
              <a:rPr lang="ru-RU" sz="2800" b="1" dirty="0"/>
              <a:t>конструкции аппаратов дробной дистилляции </a:t>
            </a:r>
            <a:r>
              <a:rPr lang="ru-RU" sz="2800" b="1" dirty="0" smtClean="0"/>
              <a:t>нефти;</a:t>
            </a:r>
            <a:endParaRPr lang="ru-RU" sz="2800" b="1" dirty="0"/>
          </a:p>
        </p:txBody>
      </p:sp>
      <p:sp>
        <p:nvSpPr>
          <p:cNvPr id="60420" name="Прямоугольник 4"/>
          <p:cNvSpPr>
            <a:spLocks noChangeArrowheads="1"/>
          </p:cNvSpPr>
          <p:nvPr/>
        </p:nvSpPr>
        <p:spPr bwMode="auto">
          <a:xfrm>
            <a:off x="323528" y="3212976"/>
            <a:ext cx="8820472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/>
              <a:t>- 1891 г.  патент на создание 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   установки </a:t>
            </a:r>
            <a:r>
              <a:rPr lang="ru-RU" sz="2800" b="1" dirty="0"/>
              <a:t>крекинга </a:t>
            </a:r>
            <a:r>
              <a:rPr lang="ru-RU" sz="2800" b="1" dirty="0" smtClean="0"/>
              <a:t>      углеводородов </a:t>
            </a:r>
            <a:r>
              <a:rPr lang="ru-RU" sz="2800" b="1" dirty="0"/>
              <a:t>нефти;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4581128"/>
            <a:ext cx="4822825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  1885 </a:t>
            </a:r>
            <a:r>
              <a:rPr lang="ru-RU" sz="2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г</a:t>
            </a:r>
            <a:r>
              <a:rPr lang="ru-RU" sz="28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  </a:t>
            </a:r>
            <a:r>
              <a:rPr lang="ru-RU" sz="2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Шухов начал строить на Волге первые </a:t>
            </a:r>
            <a:r>
              <a:rPr lang="ru-RU" sz="2800" b="1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русские речные танкеры-баржи</a:t>
            </a:r>
            <a:r>
              <a:rPr lang="ru-RU" sz="2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</a:t>
            </a:r>
          </a:p>
        </p:txBody>
      </p:sp>
      <p:pic>
        <p:nvPicPr>
          <p:cNvPr id="7" name="Picture 5" descr="C:\Documents and Settings\Geografia\Рабочий стол\ШАНЦЕВ\Новая папка\shuhov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4117975"/>
            <a:ext cx="3784600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0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0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0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/>
          </p:cNvSpPr>
          <p:nvPr>
            <p:ph type="body" idx="4294967295"/>
          </p:nvPr>
        </p:nvSpPr>
        <p:spPr>
          <a:xfrm>
            <a:off x="0" y="692150"/>
            <a:ext cx="8991600" cy="61658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   </a:t>
            </a:r>
            <a:r>
              <a:rPr lang="ru-RU" b="1" dirty="0" smtClean="0"/>
              <a:t>7.</a:t>
            </a:r>
            <a:r>
              <a:rPr lang="ru-RU" dirty="0" smtClean="0">
                <a:latin typeface="Arial" charset="0"/>
              </a:rPr>
              <a:t> </a:t>
            </a:r>
            <a:r>
              <a:rPr lang="ru-RU" sz="2800" b="1" dirty="0" smtClean="0"/>
              <a:t>Самый экологически чистый и недорогой  вид топлива сегодня?</a:t>
            </a:r>
          </a:p>
          <a:p>
            <a:pPr>
              <a:buFont typeface="Wingdings 2" pitchFamily="18" charset="2"/>
              <a:buNone/>
            </a:pPr>
            <a:r>
              <a:rPr lang="ru-RU" sz="2800" b="1" dirty="0" smtClean="0"/>
              <a:t>    8.Страна – лидер по  запасам и добыче  природного газа?</a:t>
            </a:r>
          </a:p>
          <a:p>
            <a:pPr>
              <a:buFont typeface="Wingdings 2" pitchFamily="18" charset="2"/>
              <a:buNone/>
            </a:pPr>
            <a:r>
              <a:rPr lang="ru-RU" sz="2800" b="1" dirty="0" smtClean="0"/>
              <a:t>    9. Первые три страны по добыче нефти</a:t>
            </a:r>
          </a:p>
          <a:p>
            <a:pPr>
              <a:buFont typeface="Wingdings 2" pitchFamily="18" charset="2"/>
              <a:buNone/>
            </a:pPr>
            <a:r>
              <a:rPr lang="ru-RU" sz="2800" b="1" dirty="0" smtClean="0"/>
              <a:t>  10. Организация стран – экспортёров нефти</a:t>
            </a:r>
          </a:p>
          <a:p>
            <a:pPr>
              <a:buFont typeface="Wingdings 2" pitchFamily="18" charset="2"/>
              <a:buNone/>
            </a:pPr>
            <a:r>
              <a:rPr lang="ru-RU" sz="2800" b="1" dirty="0" smtClean="0"/>
              <a:t>   11. С шельфа какого из океанов ведётся       активная добыча нефти?</a:t>
            </a:r>
          </a:p>
          <a:p>
            <a:pPr>
              <a:buFont typeface="Wingdings 2" pitchFamily="18" charset="2"/>
              <a:buNone/>
            </a:pPr>
            <a:r>
              <a:rPr lang="ru-RU" sz="2800" b="1" dirty="0" smtClean="0"/>
              <a:t>   12.Специализированные суда для транспортировки нефти.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84213" y="836613"/>
            <a:ext cx="3622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АЛКАНЫ(предельные)</a:t>
            </a:r>
          </a:p>
        </p:txBody>
      </p:sp>
      <p:sp>
        <p:nvSpPr>
          <p:cNvPr id="72706" name="TextBox 2"/>
          <p:cNvSpPr txBox="1">
            <a:spLocks noChangeArrowheads="1"/>
          </p:cNvSpPr>
          <p:nvPr/>
        </p:nvSpPr>
        <p:spPr bwMode="auto">
          <a:xfrm>
            <a:off x="3348038" y="0"/>
            <a:ext cx="2260600" cy="6461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u="sng" dirty="0">
                <a:solidFill>
                  <a:srgbClr val="FF0000"/>
                </a:solidFill>
                <a:latin typeface="Arial" charset="0"/>
              </a:rPr>
              <a:t>ОТВЕТЫ:</a:t>
            </a:r>
          </a:p>
        </p:txBody>
      </p:sp>
      <p:sp>
        <p:nvSpPr>
          <p:cNvPr id="72707" name="TextBox 4"/>
          <p:cNvSpPr txBox="1">
            <a:spLocks noChangeArrowheads="1"/>
          </p:cNvSpPr>
          <p:nvPr/>
        </p:nvSpPr>
        <p:spPr bwMode="auto">
          <a:xfrm>
            <a:off x="250825" y="836613"/>
            <a:ext cx="485775" cy="5238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rial" charset="0"/>
              </a:rPr>
              <a:t>1.</a:t>
            </a:r>
          </a:p>
        </p:txBody>
      </p:sp>
      <p:sp>
        <p:nvSpPr>
          <p:cNvPr id="72708" name="TextBox 5"/>
          <p:cNvSpPr txBox="1">
            <a:spLocks noChangeArrowheads="1"/>
          </p:cNvSpPr>
          <p:nvPr/>
        </p:nvSpPr>
        <p:spPr bwMode="auto">
          <a:xfrm>
            <a:off x="250825" y="1484313"/>
            <a:ext cx="485775" cy="5238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rial" charset="0"/>
              </a:rPr>
              <a:t>2.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55650" y="1484313"/>
            <a:ext cx="2717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УГЛЕВОДОРОДЫ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900113" y="2133600"/>
            <a:ext cx="12493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МЕТАН</a:t>
            </a:r>
          </a:p>
        </p:txBody>
      </p:sp>
      <p:sp>
        <p:nvSpPr>
          <p:cNvPr id="72711" name="TextBox 9"/>
          <p:cNvSpPr txBox="1">
            <a:spLocks noChangeArrowheads="1"/>
          </p:cNvSpPr>
          <p:nvPr/>
        </p:nvSpPr>
        <p:spPr bwMode="auto">
          <a:xfrm>
            <a:off x="250825" y="2133600"/>
            <a:ext cx="485775" cy="5222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rial" charset="0"/>
              </a:rPr>
              <a:t>3.</a:t>
            </a:r>
          </a:p>
        </p:txBody>
      </p:sp>
      <p:sp>
        <p:nvSpPr>
          <p:cNvPr id="72712" name="TextBox 10"/>
          <p:cNvSpPr txBox="1">
            <a:spLocks noChangeArrowheads="1"/>
          </p:cNvSpPr>
          <p:nvPr/>
        </p:nvSpPr>
        <p:spPr bwMode="auto">
          <a:xfrm>
            <a:off x="250825" y="2781300"/>
            <a:ext cx="485775" cy="5222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rial" charset="0"/>
              </a:rPr>
              <a:t>4.</a:t>
            </a:r>
          </a:p>
        </p:txBody>
      </p:sp>
      <p:sp>
        <p:nvSpPr>
          <p:cNvPr id="72713" name="TextBox 11"/>
          <p:cNvSpPr txBox="1">
            <a:spLocks noChangeArrowheads="1"/>
          </p:cNvSpPr>
          <p:nvPr/>
        </p:nvSpPr>
        <p:spPr bwMode="auto">
          <a:xfrm>
            <a:off x="250825" y="3789363"/>
            <a:ext cx="485775" cy="52228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rial" charset="0"/>
              </a:rPr>
              <a:t>5.</a:t>
            </a:r>
          </a:p>
        </p:txBody>
      </p:sp>
      <p:sp>
        <p:nvSpPr>
          <p:cNvPr id="72714" name="TextBox 12"/>
          <p:cNvSpPr txBox="1">
            <a:spLocks noChangeArrowheads="1"/>
          </p:cNvSpPr>
          <p:nvPr/>
        </p:nvSpPr>
        <p:spPr bwMode="auto">
          <a:xfrm>
            <a:off x="250825" y="5013325"/>
            <a:ext cx="485775" cy="5222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rial" charset="0"/>
              </a:rPr>
              <a:t>6.</a:t>
            </a:r>
          </a:p>
        </p:txBody>
      </p:sp>
      <p:sp>
        <p:nvSpPr>
          <p:cNvPr id="72715" name="TextBox 13"/>
          <p:cNvSpPr txBox="1">
            <a:spLocks noChangeArrowheads="1"/>
          </p:cNvSpPr>
          <p:nvPr/>
        </p:nvSpPr>
        <p:spPr bwMode="auto">
          <a:xfrm>
            <a:off x="5364163" y="981075"/>
            <a:ext cx="484187" cy="5222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Arial" charset="0"/>
              </a:rPr>
              <a:t>7.</a:t>
            </a:r>
          </a:p>
        </p:txBody>
      </p:sp>
      <p:sp>
        <p:nvSpPr>
          <p:cNvPr id="72716" name="TextBox 14"/>
          <p:cNvSpPr txBox="1">
            <a:spLocks noChangeArrowheads="1"/>
          </p:cNvSpPr>
          <p:nvPr/>
        </p:nvSpPr>
        <p:spPr bwMode="auto">
          <a:xfrm>
            <a:off x="5364163" y="1773238"/>
            <a:ext cx="484187" cy="52228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rial" charset="0"/>
              </a:rPr>
              <a:t>8.</a:t>
            </a:r>
          </a:p>
        </p:txBody>
      </p:sp>
      <p:sp>
        <p:nvSpPr>
          <p:cNvPr id="72717" name="TextBox 16"/>
          <p:cNvSpPr txBox="1">
            <a:spLocks noChangeArrowheads="1"/>
          </p:cNvSpPr>
          <p:nvPr/>
        </p:nvSpPr>
        <p:spPr bwMode="auto">
          <a:xfrm>
            <a:off x="5364163" y="2492375"/>
            <a:ext cx="484187" cy="5238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rial" charset="0"/>
              </a:rPr>
              <a:t>9.</a:t>
            </a:r>
          </a:p>
        </p:txBody>
      </p:sp>
      <p:sp>
        <p:nvSpPr>
          <p:cNvPr id="72718" name="TextBox 17"/>
          <p:cNvSpPr txBox="1">
            <a:spLocks noChangeArrowheads="1"/>
          </p:cNvSpPr>
          <p:nvPr/>
        </p:nvSpPr>
        <p:spPr bwMode="auto">
          <a:xfrm>
            <a:off x="5292725" y="3357563"/>
            <a:ext cx="684213" cy="52228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rial" charset="0"/>
              </a:rPr>
              <a:t>10.</a:t>
            </a:r>
          </a:p>
        </p:txBody>
      </p:sp>
      <p:sp>
        <p:nvSpPr>
          <p:cNvPr id="72719" name="TextBox 18"/>
          <p:cNvSpPr txBox="1">
            <a:spLocks noChangeArrowheads="1"/>
          </p:cNvSpPr>
          <p:nvPr/>
        </p:nvSpPr>
        <p:spPr bwMode="auto">
          <a:xfrm>
            <a:off x="5364163" y="4076700"/>
            <a:ext cx="665162" cy="5238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rial" charset="0"/>
              </a:rPr>
              <a:t>11.</a:t>
            </a:r>
          </a:p>
        </p:txBody>
      </p:sp>
      <p:sp>
        <p:nvSpPr>
          <p:cNvPr id="72720" name="TextBox 19"/>
          <p:cNvSpPr txBox="1">
            <a:spLocks noChangeArrowheads="1"/>
          </p:cNvSpPr>
          <p:nvPr/>
        </p:nvSpPr>
        <p:spPr bwMode="auto">
          <a:xfrm>
            <a:off x="5364163" y="4868863"/>
            <a:ext cx="684212" cy="5238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rial" charset="0"/>
              </a:rPr>
              <a:t>12.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827088" y="2781300"/>
            <a:ext cx="28162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РЕКТИФИКАЦИЯ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827088" y="3429000"/>
            <a:ext cx="457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/>
              <a:t>УВЕЛИЧЕНИЕ </a:t>
            </a:r>
          </a:p>
          <a:p>
            <a:r>
              <a:rPr lang="ru-RU" sz="2800" b="1" dirty="0"/>
              <a:t>ДЕТОНАЦИОННОЙ </a:t>
            </a:r>
          </a:p>
          <a:p>
            <a:r>
              <a:rPr lang="ru-RU" sz="2800" b="1" dirty="0"/>
              <a:t>СТОЙКОСТИ БЕНЗИНА</a:t>
            </a: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1116013" y="5013325"/>
            <a:ext cx="1397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ГУДРОН</a:t>
            </a:r>
          </a:p>
        </p:txBody>
      </p:sp>
      <p:sp>
        <p:nvSpPr>
          <p:cNvPr id="72724" name="Rectangle 22"/>
          <p:cNvSpPr>
            <a:spLocks noChangeArrowheads="1"/>
          </p:cNvSpPr>
          <p:nvPr/>
        </p:nvSpPr>
        <p:spPr bwMode="auto">
          <a:xfrm>
            <a:off x="6156325" y="1052513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/>
              <a:t>газ</a:t>
            </a:r>
          </a:p>
        </p:txBody>
      </p:sp>
      <p:sp>
        <p:nvSpPr>
          <p:cNvPr id="72725" name="Rectangle 23"/>
          <p:cNvSpPr>
            <a:spLocks noChangeArrowheads="1"/>
          </p:cNvSpPr>
          <p:nvPr/>
        </p:nvSpPr>
        <p:spPr bwMode="auto">
          <a:xfrm>
            <a:off x="6192838" y="179228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/>
              <a:t>Россия</a:t>
            </a:r>
          </a:p>
        </p:txBody>
      </p:sp>
      <p:sp>
        <p:nvSpPr>
          <p:cNvPr id="72726" name="Rectangle 24"/>
          <p:cNvSpPr>
            <a:spLocks noChangeArrowheads="1"/>
          </p:cNvSpPr>
          <p:nvPr/>
        </p:nvSpPr>
        <p:spPr bwMode="auto">
          <a:xfrm>
            <a:off x="6372225" y="2492375"/>
            <a:ext cx="20875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/>
              <a:t>С.А. Россия. США</a:t>
            </a:r>
          </a:p>
        </p:txBody>
      </p:sp>
      <p:sp>
        <p:nvSpPr>
          <p:cNvPr id="72727" name="Rectangle 25"/>
          <p:cNvSpPr>
            <a:spLocks noChangeArrowheads="1"/>
          </p:cNvSpPr>
          <p:nvPr/>
        </p:nvSpPr>
        <p:spPr bwMode="auto">
          <a:xfrm>
            <a:off x="6300788" y="3429000"/>
            <a:ext cx="20875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/>
              <a:t>ОПЕК</a:t>
            </a:r>
          </a:p>
        </p:txBody>
      </p:sp>
      <p:sp>
        <p:nvSpPr>
          <p:cNvPr id="72728" name="Rectangle 26"/>
          <p:cNvSpPr>
            <a:spLocks noChangeArrowheads="1"/>
          </p:cNvSpPr>
          <p:nvPr/>
        </p:nvSpPr>
        <p:spPr bwMode="auto">
          <a:xfrm>
            <a:off x="6227763" y="4221163"/>
            <a:ext cx="29162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/>
              <a:t>Атлантический</a:t>
            </a:r>
          </a:p>
        </p:txBody>
      </p:sp>
      <p:sp>
        <p:nvSpPr>
          <p:cNvPr id="72729" name="Rectangle 27"/>
          <p:cNvSpPr>
            <a:spLocks noChangeArrowheads="1"/>
          </p:cNvSpPr>
          <p:nvPr/>
        </p:nvSpPr>
        <p:spPr bwMode="auto">
          <a:xfrm>
            <a:off x="6300788" y="4941888"/>
            <a:ext cx="20875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/>
              <a:t>танкеры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2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2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2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2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2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2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2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2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2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2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2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2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2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2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2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2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Box 1"/>
          <p:cNvSpPr txBox="1">
            <a:spLocks noChangeArrowheads="1"/>
          </p:cNvSpPr>
          <p:nvPr/>
        </p:nvSpPr>
        <p:spPr bwMode="auto">
          <a:xfrm>
            <a:off x="3348038" y="0"/>
            <a:ext cx="3084499" cy="646331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Arial" charset="0"/>
              </a:rPr>
              <a:t>В Ы В О Д Ы</a:t>
            </a:r>
            <a:endParaRPr lang="ru-RU" sz="3600" b="1" u="sng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3730" name="TextBox 3"/>
          <p:cNvSpPr txBox="1">
            <a:spLocks noChangeArrowheads="1"/>
          </p:cNvSpPr>
          <p:nvPr/>
        </p:nvSpPr>
        <p:spPr bwMode="auto">
          <a:xfrm>
            <a:off x="0" y="692150"/>
            <a:ext cx="2522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Arial" charset="0"/>
              </a:rPr>
              <a:t>В  ПРИРОДЕ: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03575" y="692150"/>
            <a:ext cx="41227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2400" b="1" dirty="0">
                <a:latin typeface="Arial" charset="0"/>
              </a:rPr>
              <a:t>  природный газ</a:t>
            </a:r>
          </a:p>
          <a:p>
            <a:pPr>
              <a:buFontTx/>
              <a:buChar char="-"/>
            </a:pPr>
            <a:r>
              <a:rPr lang="ru-RU" sz="2400" b="1" dirty="0">
                <a:latin typeface="Arial" charset="0"/>
              </a:rPr>
              <a:t>  попутный нефтяной газ</a:t>
            </a:r>
          </a:p>
          <a:p>
            <a:pPr>
              <a:buFontTx/>
              <a:buChar char="-"/>
            </a:pPr>
            <a:r>
              <a:rPr lang="ru-RU" sz="2400" b="1" dirty="0">
                <a:latin typeface="Arial" charset="0"/>
              </a:rPr>
              <a:t>  нефть</a:t>
            </a:r>
          </a:p>
        </p:txBody>
      </p:sp>
      <p:sp>
        <p:nvSpPr>
          <p:cNvPr id="73732" name="TextBox 5"/>
          <p:cNvSpPr txBox="1">
            <a:spLocks noChangeArrowheads="1"/>
          </p:cNvSpPr>
          <p:nvPr/>
        </p:nvSpPr>
        <p:spPr bwMode="auto">
          <a:xfrm>
            <a:off x="0" y="1916113"/>
            <a:ext cx="37449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Arial" charset="0"/>
              </a:rPr>
              <a:t>СОСТАВ ГАЗА</a:t>
            </a:r>
          </a:p>
          <a:p>
            <a:r>
              <a:rPr lang="ru-RU" sz="2800" b="1" dirty="0">
                <a:latin typeface="Arial" charset="0"/>
              </a:rPr>
              <a:t>И  ПРИМЕНЕНИЕ: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79838" y="1844675"/>
            <a:ext cx="45815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2400" b="1" dirty="0">
                <a:latin typeface="Arial" charset="0"/>
              </a:rPr>
              <a:t>метан</a:t>
            </a:r>
          </a:p>
          <a:p>
            <a:pPr>
              <a:buFontTx/>
              <a:buChar char="-"/>
            </a:pPr>
            <a:r>
              <a:rPr lang="ru-RU" sz="2400" b="1" dirty="0">
                <a:latin typeface="Arial" charset="0"/>
              </a:rPr>
              <a:t> этан, пропан, бутан, пентан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356100" y="2636838"/>
            <a:ext cx="42116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2400" b="1" dirty="0">
                <a:latin typeface="Arial" charset="0"/>
              </a:rPr>
              <a:t>  топливо, растворители, </a:t>
            </a:r>
          </a:p>
          <a:p>
            <a:pPr>
              <a:buFontTx/>
              <a:buChar char="-"/>
            </a:pPr>
            <a:r>
              <a:rPr lang="ru-RU" sz="2400" b="1" dirty="0">
                <a:latin typeface="Arial" charset="0"/>
              </a:rPr>
              <a:t>  удобрения, полимеры</a:t>
            </a:r>
          </a:p>
          <a:p>
            <a:pPr>
              <a:buFontTx/>
              <a:buChar char="-"/>
            </a:pPr>
            <a:r>
              <a:rPr lang="ru-RU" sz="2400" b="1" dirty="0">
                <a:latin typeface="Arial" charset="0"/>
              </a:rPr>
              <a:t>  каучук</a:t>
            </a:r>
          </a:p>
        </p:txBody>
      </p:sp>
      <p:sp>
        <p:nvSpPr>
          <p:cNvPr id="73735" name="TextBox 8"/>
          <p:cNvSpPr txBox="1">
            <a:spLocks noChangeArrowheads="1"/>
          </p:cNvSpPr>
          <p:nvPr/>
        </p:nvSpPr>
        <p:spPr bwMode="auto">
          <a:xfrm>
            <a:off x="0" y="3573463"/>
            <a:ext cx="334803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Arial" charset="0"/>
              </a:rPr>
              <a:t>НЕФТЬ:</a:t>
            </a:r>
          </a:p>
          <a:p>
            <a:r>
              <a:rPr lang="ru-RU" sz="2800" b="1" dirty="0">
                <a:latin typeface="Arial" charset="0"/>
              </a:rPr>
              <a:t>переработка,  </a:t>
            </a:r>
          </a:p>
          <a:p>
            <a:r>
              <a:rPr lang="ru-RU" sz="2800" b="1" dirty="0">
                <a:latin typeface="Arial" charset="0"/>
              </a:rPr>
              <a:t>получение,</a:t>
            </a:r>
          </a:p>
          <a:p>
            <a:r>
              <a:rPr lang="ru-RU" sz="2800" b="1" dirty="0">
                <a:latin typeface="Arial" charset="0"/>
              </a:rPr>
              <a:t>применение.</a:t>
            </a:r>
          </a:p>
          <a:p>
            <a:endParaRPr lang="ru-RU" sz="2800" b="1" dirty="0">
              <a:latin typeface="Arial" charset="0"/>
            </a:endParaRPr>
          </a:p>
          <a:p>
            <a:endParaRPr lang="ru-RU" sz="2800" b="1" dirty="0">
              <a:latin typeface="Arial" charset="0"/>
            </a:endParaRPr>
          </a:p>
          <a:p>
            <a:endParaRPr lang="ru-RU" sz="2800" b="1" dirty="0">
              <a:latin typeface="Arial" charset="0"/>
            </a:endParaRPr>
          </a:p>
          <a:p>
            <a:endParaRPr lang="ru-RU" sz="2800" b="1" dirty="0">
              <a:latin typeface="Arial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995738" y="3789363"/>
            <a:ext cx="48180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Arial" charset="0"/>
              </a:rPr>
              <a:t>1 – ректификация</a:t>
            </a:r>
          </a:p>
          <a:p>
            <a:r>
              <a:rPr lang="ru-RU" sz="2400" b="1" dirty="0">
                <a:latin typeface="Arial" charset="0"/>
              </a:rPr>
              <a:t>2 -  крекинг</a:t>
            </a:r>
          </a:p>
          <a:p>
            <a:r>
              <a:rPr lang="ru-RU" sz="2400" b="1" dirty="0">
                <a:latin typeface="Arial" charset="0"/>
              </a:rPr>
              <a:t>3 -  </a:t>
            </a:r>
            <a:r>
              <a:rPr lang="ru-RU" sz="2400" b="1" dirty="0" err="1">
                <a:latin typeface="Arial" charset="0"/>
              </a:rPr>
              <a:t>риформинг</a:t>
            </a:r>
            <a:r>
              <a:rPr lang="ru-RU" sz="2400" b="1" dirty="0">
                <a:latin typeface="Arial" charset="0"/>
              </a:rPr>
              <a:t>(ароматизация)</a:t>
            </a:r>
          </a:p>
          <a:p>
            <a:r>
              <a:rPr lang="ru-RU" sz="2400" b="1" dirty="0">
                <a:latin typeface="Arial" charset="0"/>
              </a:rPr>
              <a:t>ТОПЛИВО, ТЕХНИЧЕСКИЕ </a:t>
            </a:r>
          </a:p>
          <a:p>
            <a:r>
              <a:rPr lang="ru-RU" sz="2400" b="1" dirty="0">
                <a:latin typeface="Arial" charset="0"/>
              </a:rPr>
              <a:t>МАСЛА, </a:t>
            </a:r>
            <a:r>
              <a:rPr lang="ru-RU" sz="2400" b="1" dirty="0" smtClean="0">
                <a:latin typeface="Arial" charset="0"/>
              </a:rPr>
              <a:t>ПАРФЮМЕРИЯ</a:t>
            </a:r>
            <a:r>
              <a:rPr lang="ru-RU" sz="2400" b="1" dirty="0">
                <a:latin typeface="Arial" charset="0"/>
              </a:rPr>
              <a:t>, </a:t>
            </a:r>
          </a:p>
          <a:p>
            <a:r>
              <a:rPr lang="ru-RU" sz="2400" b="1" dirty="0">
                <a:latin typeface="Arial" charset="0"/>
              </a:rPr>
              <a:t>ПОКРЫТИЯ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Прямоугольник 1"/>
          <p:cNvSpPr>
            <a:spLocks noChangeArrowheads="1"/>
          </p:cNvSpPr>
          <p:nvPr/>
        </p:nvSpPr>
        <p:spPr bwMode="auto">
          <a:xfrm>
            <a:off x="0" y="764704"/>
            <a:ext cx="50760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По проектам Шухова сооружено около </a:t>
            </a:r>
            <a:br>
              <a:rPr lang="ru-RU" sz="2800" b="1" dirty="0"/>
            </a:br>
            <a:r>
              <a:rPr lang="ru-RU" sz="2800" b="1" dirty="0"/>
              <a:t>200 башен оригинальной конструкции, в том числе </a:t>
            </a:r>
            <a:br>
              <a:rPr lang="ru-RU" sz="2800" b="1" dirty="0"/>
            </a:br>
            <a:r>
              <a:rPr lang="ru-RU" sz="2800" b="1" u="sng" dirty="0" err="1">
                <a:solidFill>
                  <a:srgbClr val="FF0000"/>
                </a:solidFill>
              </a:rPr>
              <a:t>Шаболовская</a:t>
            </a:r>
            <a:r>
              <a:rPr lang="ru-RU" sz="2800" b="1" u="sng" dirty="0">
                <a:solidFill>
                  <a:srgbClr val="FF0000"/>
                </a:solidFill>
              </a:rPr>
              <a:t>  </a:t>
            </a:r>
            <a:r>
              <a:rPr lang="ru-RU" sz="2800" b="1" u="sng" dirty="0" err="1">
                <a:solidFill>
                  <a:srgbClr val="FF0000"/>
                </a:solidFill>
              </a:rPr>
              <a:t>радиобашня</a:t>
            </a:r>
            <a:r>
              <a:rPr lang="ru-RU" sz="2800" b="1" u="sng" dirty="0">
                <a:solidFill>
                  <a:srgbClr val="FF0000"/>
                </a:solidFill>
              </a:rPr>
              <a:t> </a:t>
            </a:r>
          </a:p>
          <a:p>
            <a:r>
              <a:rPr lang="ru-RU" sz="2800" b="1" u="sng" dirty="0">
                <a:solidFill>
                  <a:srgbClr val="FF0000"/>
                </a:solidFill>
              </a:rPr>
              <a:t>в Москве. </a:t>
            </a:r>
            <a:endParaRPr lang="ru-RU" sz="2800" b="1" u="sng" dirty="0" smtClean="0">
              <a:solidFill>
                <a:srgbClr val="FF0000"/>
              </a:solidFill>
            </a:endParaRPr>
          </a:p>
          <a:p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Регулярные трансляции </a:t>
            </a:r>
          </a:p>
          <a:p>
            <a:r>
              <a:rPr lang="ru-RU" sz="2800" b="1" dirty="0"/>
              <a:t>телевидения через </a:t>
            </a:r>
          </a:p>
          <a:p>
            <a:r>
              <a:rPr lang="ru-RU" sz="2800" b="1" dirty="0"/>
              <a:t>передатчики башни </a:t>
            </a:r>
          </a:p>
          <a:p>
            <a:r>
              <a:rPr lang="ru-RU" sz="2800" b="1" dirty="0"/>
              <a:t>начались 10 марта 1939 года. </a:t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61442" name="Picture 2" descr="C:\Documents and Settings\Geografia\Рабочий стол\ШАНЦЕВ\Новая папка\0003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40313" y="260648"/>
            <a:ext cx="4103687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4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7541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u="sng" dirty="0"/>
              <a:t>С какими проблемами можно столкнуться при добыче, транспортировке и переработке         нефти?</a:t>
            </a:r>
          </a:p>
        </p:txBody>
      </p:sp>
      <p:sp>
        <p:nvSpPr>
          <p:cNvPr id="62466" name="Прямоугольник 2"/>
          <p:cNvSpPr>
            <a:spLocks noChangeArrowheads="1"/>
          </p:cNvSpPr>
          <p:nvPr/>
        </p:nvSpPr>
        <p:spPr bwMode="auto">
          <a:xfrm>
            <a:off x="0" y="1773238"/>
            <a:ext cx="532923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b="1" dirty="0"/>
              <a:t> </a:t>
            </a:r>
            <a:r>
              <a:rPr lang="ru-RU" sz="2400" b="1" dirty="0"/>
              <a:t>Ежегодно в Мировой океан попадает 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   от 2 до 10 </a:t>
            </a:r>
            <a:r>
              <a:rPr lang="ru-RU" sz="2400" b="1" dirty="0" err="1"/>
              <a:t>млн</a:t>
            </a:r>
            <a:r>
              <a:rPr lang="ru-RU" sz="2400" b="1" dirty="0"/>
              <a:t> т нефти.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   Часть поверхности воды уже покрыта тончайшей радужной 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                   пленкой.  </a:t>
            </a:r>
            <a:endParaRPr lang="ru-RU" sz="2400" dirty="0"/>
          </a:p>
        </p:txBody>
      </p:sp>
      <p:pic>
        <p:nvPicPr>
          <p:cNvPr id="4" name="Picture 2" descr="D:\загрязнение гидросферы\media_xl_3801353.jpg"/>
          <p:cNvPicPr>
            <a:picLocks noChangeAspect="1" noChangeArrowheads="1"/>
          </p:cNvPicPr>
          <p:nvPr/>
        </p:nvPicPr>
        <p:blipFill>
          <a:blip r:embed="rId2" cstate="screen">
            <a:extLst/>
          </a:blip>
          <a:srcRect/>
          <a:stretch>
            <a:fillRect/>
          </a:stretch>
        </p:blipFill>
        <p:spPr bwMode="auto">
          <a:xfrm>
            <a:off x="0" y="3645024"/>
            <a:ext cx="3434200" cy="302433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180013" y="2348880"/>
            <a:ext cx="3963987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Последствия разлива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нефти</a:t>
            </a:r>
          </a:p>
        </p:txBody>
      </p:sp>
      <p:pic>
        <p:nvPicPr>
          <p:cNvPr id="6" name="Содержимое 3" descr="724823.jpg"/>
          <p:cNvPicPr>
            <a:picLocks noChangeAspect="1"/>
          </p:cNvPicPr>
          <p:nvPr/>
        </p:nvPicPr>
        <p:blipFill>
          <a:blip r:embed="rId3" cstate="screen">
            <a:extLst/>
          </a:blip>
          <a:stretch>
            <a:fillRect/>
          </a:stretch>
        </p:blipFill>
        <p:spPr>
          <a:xfrm>
            <a:off x="3491880" y="3573016"/>
            <a:ext cx="2962672" cy="328498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Picture 3" descr="D:\загрязнение гидросферы\Новая папка\7D584776951F7F22FFCA75F37740D7.jpg"/>
          <p:cNvPicPr>
            <a:picLocks noChangeAspect="1" noChangeArrowheads="1"/>
          </p:cNvPicPr>
          <p:nvPr/>
        </p:nvPicPr>
        <p:blipFill>
          <a:blip r:embed="rId4" cstate="screen">
            <a:extLst/>
          </a:blip>
          <a:srcRect/>
          <a:stretch>
            <a:fillRect/>
          </a:stretch>
        </p:blipFill>
        <p:spPr bwMode="auto">
          <a:xfrm>
            <a:off x="6444209" y="3573016"/>
            <a:ext cx="2699792" cy="328498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2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2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7363" y="1412875"/>
            <a:ext cx="484663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Аварии на нефтепроводах</a:t>
            </a:r>
          </a:p>
        </p:txBody>
      </p:sp>
      <p:pic>
        <p:nvPicPr>
          <p:cNvPr id="63490" name="Picture 2" descr="G:\ВСЕ ДЛЯ НЕФТИ\загрязнение гидросферы\фото нефть\трубопровод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" y="333375"/>
            <a:ext cx="4195763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652963"/>
            <a:ext cx="4572000" cy="1422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Нефть попадает в океан </a:t>
            </a:r>
            <a:br>
              <a:rPr lang="ru-RU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r>
              <a:rPr lang="ru-RU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при добыче на буровых платформах</a:t>
            </a:r>
          </a:p>
        </p:txBody>
      </p:sp>
      <p:pic>
        <p:nvPicPr>
          <p:cNvPr id="63492" name="Содержимое 5" descr="В мексиканском заливе затонула буровая установка.jpe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538" y="3573463"/>
            <a:ext cx="4716462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417715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/>
              <a:t>Катастрофы </a:t>
            </a:r>
            <a:br>
              <a:rPr lang="ru-RU" sz="3200" b="1" dirty="0"/>
            </a:br>
            <a:r>
              <a:rPr lang="ru-RU" sz="3200" b="1" dirty="0"/>
              <a:t>с нефтеналивными судами:</a:t>
            </a:r>
          </a:p>
        </p:txBody>
      </p:sp>
      <p:pic>
        <p:nvPicPr>
          <p:cNvPr id="4" name="Picture 3" descr="D:\загрязнение гидросферы\Новая папка\танкер с нефтью из саратова потерпел крушение.jpg"/>
          <p:cNvPicPr>
            <a:picLocks noChangeAspect="1" noChangeArrowheads="1"/>
          </p:cNvPicPr>
          <p:nvPr/>
        </p:nvPicPr>
        <p:blipFill>
          <a:blip r:embed="rId2" cstate="screen">
            <a:extLst/>
          </a:blip>
          <a:srcRect/>
          <a:stretch>
            <a:fillRect/>
          </a:stretch>
        </p:blipFill>
        <p:spPr bwMode="auto">
          <a:xfrm>
            <a:off x="4499992" y="260648"/>
            <a:ext cx="4464496" cy="293218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3284984"/>
            <a:ext cx="3275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Катастрофа </a:t>
            </a:r>
            <a:br>
              <a:rPr lang="ru-RU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r>
              <a:rPr lang="ru-RU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 Мексиканском заливе</a:t>
            </a:r>
          </a:p>
        </p:txBody>
      </p:sp>
      <p:pic>
        <p:nvPicPr>
          <p:cNvPr id="64517" name="Содержимое 3" descr="катастрофа в мекс зал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3427413"/>
            <a:ext cx="4708525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4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загрязнение гидросферы\Новая папка\мексиканский зал.jpg"/>
          <p:cNvPicPr>
            <a:picLocks noChangeAspect="1" noChangeArrowheads="1"/>
          </p:cNvPicPr>
          <p:nvPr/>
        </p:nvPicPr>
        <p:blipFill>
          <a:blip r:embed="rId2" cstate="screen">
            <a:extLst/>
          </a:blip>
          <a:stretch>
            <a:fillRect/>
          </a:stretch>
        </p:blipFill>
        <p:spPr>
          <a:xfrm>
            <a:off x="4407926" y="0"/>
            <a:ext cx="4736074" cy="355205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Содержимое 3" descr="мекс зал.jpg"/>
          <p:cNvPicPr>
            <a:picLocks noChangeAspect="1"/>
          </p:cNvPicPr>
          <p:nvPr/>
        </p:nvPicPr>
        <p:blipFill>
          <a:blip r:embed="rId3" cstate="screen">
            <a:extLst/>
          </a:blip>
          <a:srcRect/>
          <a:stretch>
            <a:fillRect/>
          </a:stretch>
        </p:blipFill>
        <p:spPr>
          <a:xfrm>
            <a:off x="0" y="2060848"/>
            <a:ext cx="4479032" cy="3353452"/>
          </a:xfrm>
          <a:prstGeom prst="rect">
            <a:avLst/>
          </a:prstGeom>
          <a:effectLst>
            <a:softEdge rad="112500"/>
          </a:effectLst>
        </p:spPr>
      </p:pic>
      <p:pic>
        <p:nvPicPr>
          <p:cNvPr id="4" name="Picture 2" descr="D:\загрязнение гидросферы\Новая папка\мексиканский залив катастрофа.jpg"/>
          <p:cNvPicPr>
            <a:picLocks noChangeAspect="1" noChangeArrowheads="1"/>
          </p:cNvPicPr>
          <p:nvPr/>
        </p:nvPicPr>
        <p:blipFill>
          <a:blip r:embed="rId4" cstate="screen">
            <a:extLst/>
          </a:blip>
          <a:srcRect/>
          <a:stretch>
            <a:fillRect/>
          </a:stretch>
        </p:blipFill>
        <p:spPr>
          <a:xfrm>
            <a:off x="4499992" y="3573015"/>
            <a:ext cx="4644008" cy="3141279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u="sng" dirty="0">
                <a:solidFill>
                  <a:srgbClr val="FF0000"/>
                </a:solidFill>
              </a:rPr>
              <a:t>Методы борьбы с нефтью в океане: </a:t>
            </a:r>
            <a:br>
              <a:rPr lang="ru-RU" sz="4000" b="1" u="sng" dirty="0">
                <a:solidFill>
                  <a:srgbClr val="FF0000"/>
                </a:solidFill>
              </a:rPr>
            </a:br>
            <a:endParaRPr lang="ru-RU" sz="4000" u="sng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41438"/>
            <a:ext cx="5076825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а) самоликвидация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б) химическое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   рассеивание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в) поглощение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г) ограждение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д</a:t>
            </a: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) биологическая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   очистка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276600" y="765175"/>
            <a:ext cx="586740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ru-RU" sz="2800" b="1" dirty="0">
                <a:latin typeface="Arial" charset="0"/>
              </a:rPr>
              <a:t>нефтяное пятно  мало и далеко от берега (растворение в воде и выпаривание)</a:t>
            </a:r>
          </a:p>
          <a:p>
            <a:pPr>
              <a:lnSpc>
                <a:spcPct val="90000"/>
              </a:lnSpc>
            </a:pPr>
            <a:endParaRPr lang="ru-RU" sz="2800" b="1" dirty="0">
              <a:latin typeface="Arial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 b="1" dirty="0">
                <a:latin typeface="Arial" charset="0"/>
              </a:rPr>
              <a:t>хим.препараты (впитывают нефть, стягивают в малые пятна и убираются сачками)</a:t>
            </a:r>
          </a:p>
          <a:p>
            <a:pPr>
              <a:lnSpc>
                <a:spcPct val="90000"/>
              </a:lnSpc>
            </a:pPr>
            <a:endParaRPr lang="ru-RU" sz="2800" b="1" dirty="0">
              <a:latin typeface="Arial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 b="1" dirty="0">
                <a:latin typeface="Arial" charset="0"/>
              </a:rPr>
              <a:t>солома или торф поглощают малые пятна при штиле</a:t>
            </a:r>
          </a:p>
          <a:p>
            <a:pPr>
              <a:lnSpc>
                <a:spcPct val="90000"/>
              </a:lnSpc>
            </a:pPr>
            <a:endParaRPr lang="ru-RU" sz="2800" b="1" dirty="0">
              <a:latin typeface="Arial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 b="1" dirty="0">
                <a:latin typeface="Arial" charset="0"/>
              </a:rPr>
              <a:t>ограждение «контейнерами» и откачка насосами из них</a:t>
            </a:r>
          </a:p>
          <a:p>
            <a:pPr>
              <a:lnSpc>
                <a:spcPct val="90000"/>
              </a:lnSpc>
            </a:pPr>
            <a:endParaRPr lang="ru-RU" sz="2800" b="1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800" b="1" dirty="0">
                <a:latin typeface="Arial" charset="0"/>
              </a:rPr>
              <a:t>-  биологические препараты</a:t>
            </a:r>
          </a:p>
          <a:p>
            <a:pPr>
              <a:lnSpc>
                <a:spcPct val="90000"/>
              </a:lnSpc>
            </a:pPr>
            <a:endParaRPr lang="ru-RU" sz="2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Прямоугольник 1"/>
          <p:cNvSpPr>
            <a:spLocks noChangeArrowheads="1"/>
          </p:cNvSpPr>
          <p:nvPr/>
        </p:nvSpPr>
        <p:spPr bwMode="auto">
          <a:xfrm>
            <a:off x="395536" y="332656"/>
            <a:ext cx="8280400" cy="1322388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u="sng" dirty="0">
                <a:solidFill>
                  <a:srgbClr val="FF0000"/>
                </a:solidFill>
              </a:rPr>
              <a:t>Чтобы уменьшить вред</a:t>
            </a:r>
            <a:r>
              <a:rPr lang="ru-RU" sz="4000" b="1" u="sng" dirty="0">
                <a:solidFill>
                  <a:srgbClr val="FF0000"/>
                </a:solidFill>
                <a:latin typeface="Arial" charset="0"/>
              </a:rPr>
              <a:t>,</a:t>
            </a:r>
            <a:r>
              <a:rPr lang="ru-RU" sz="4000" b="1" u="sng" dirty="0">
                <a:solidFill>
                  <a:srgbClr val="FF0000"/>
                </a:solidFill>
              </a:rPr>
              <a:t> наносимый природе</a:t>
            </a:r>
            <a:r>
              <a:rPr lang="ru-RU" sz="4000" b="1" u="sng" dirty="0">
                <a:solidFill>
                  <a:srgbClr val="FF0000"/>
                </a:solidFill>
                <a:latin typeface="Arial" charset="0"/>
              </a:rPr>
              <a:t>,</a:t>
            </a:r>
            <a:r>
              <a:rPr lang="ru-RU" sz="4000" b="1" u="sng" dirty="0">
                <a:solidFill>
                  <a:srgbClr val="FF0000"/>
                </a:solidFill>
              </a:rPr>
              <a:t> необходимо: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23528" y="1822450"/>
            <a:ext cx="4176712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/>
              <a:t>совершенствовать способы и технологии добычи, хранения, транспортировки нефти и обеспечивать безопасность производства.</a:t>
            </a:r>
          </a:p>
        </p:txBody>
      </p:sp>
      <p:pic>
        <p:nvPicPr>
          <p:cNvPr id="69635" name="Picture 4" descr="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463" y="2349500"/>
            <a:ext cx="4427537" cy="433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Box 1"/>
          <p:cNvSpPr txBox="1">
            <a:spLocks noChangeArrowheads="1"/>
          </p:cNvSpPr>
          <p:nvPr/>
        </p:nvSpPr>
        <p:spPr bwMode="auto">
          <a:xfrm>
            <a:off x="2411413" y="0"/>
            <a:ext cx="4176712" cy="83099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u="sng" dirty="0">
                <a:solidFill>
                  <a:srgbClr val="FF0000"/>
                </a:solidFill>
              </a:rPr>
              <a:t>Т Е С Т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620713"/>
            <a:ext cx="73771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indent="-514350">
              <a:buFontTx/>
              <a:buAutoNum type="arabicPeriod"/>
            </a:pPr>
            <a:r>
              <a:rPr lang="ru-RU" sz="2800" b="1" i="1" dirty="0"/>
              <a:t>Какой класс соединений  входит в состав  </a:t>
            </a:r>
          </a:p>
          <a:p>
            <a:pPr marL="514350" indent="-514350"/>
            <a:r>
              <a:rPr lang="ru-RU" sz="2800" b="1" i="1" dirty="0"/>
              <a:t>     природного газа и нефти?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484313"/>
            <a:ext cx="7539038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/>
              <a:t>2. Как называются простейшие органические </a:t>
            </a:r>
          </a:p>
          <a:p>
            <a:r>
              <a:rPr lang="ru-RU" sz="2800" b="1" i="1" dirty="0"/>
              <a:t>    вещества, входящие в состав природного </a:t>
            </a:r>
          </a:p>
          <a:p>
            <a:r>
              <a:rPr lang="ru-RU" sz="2800" b="1" i="1" dirty="0"/>
              <a:t>    газа и нефти?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2781300"/>
            <a:ext cx="63087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/>
              <a:t>3. Основной состав природного газа? </a:t>
            </a:r>
          </a:p>
          <a:p>
            <a:endParaRPr lang="ru-RU" sz="2800" b="1" i="1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3213100"/>
            <a:ext cx="6629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4. Как называется процесс физического </a:t>
            </a:r>
          </a:p>
          <a:p>
            <a:r>
              <a:rPr lang="ru-RU" sz="2800" b="1" i="1" dirty="0"/>
              <a:t>    разделения нефти на  фракции? </a:t>
            </a:r>
          </a:p>
          <a:p>
            <a:r>
              <a:rPr lang="ru-RU" sz="2800" b="1" i="1" dirty="0"/>
              <a:t>    ( 20% - выход бензина)</a:t>
            </a:r>
          </a:p>
          <a:p>
            <a:r>
              <a:rPr lang="ru-RU" sz="2800" b="1" i="1" dirty="0"/>
              <a:t>    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4437063"/>
            <a:ext cx="86764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/>
              <a:t>5. Для какой цели </a:t>
            </a:r>
            <a:r>
              <a:rPr lang="ru-RU" sz="2800" b="1" i="1" dirty="0" smtClean="0"/>
              <a:t>проводят  ароматизацию  нефти </a:t>
            </a:r>
            <a:endParaRPr lang="ru-RU" sz="2800" b="1" i="1" dirty="0"/>
          </a:p>
          <a:p>
            <a:r>
              <a:rPr lang="ru-RU" sz="2800" b="1" i="1" dirty="0"/>
              <a:t>   </a:t>
            </a:r>
            <a:r>
              <a:rPr lang="ru-RU" sz="2800" b="1" i="1" dirty="0" smtClean="0"/>
              <a:t>    </a:t>
            </a:r>
            <a:r>
              <a:rPr lang="ru-RU" sz="2800" b="1" i="1" dirty="0"/>
              <a:t>( </a:t>
            </a:r>
            <a:r>
              <a:rPr lang="ru-RU" sz="2800" b="1" i="1" dirty="0" err="1" smtClean="0"/>
              <a:t>риформинг</a:t>
            </a:r>
            <a:r>
              <a:rPr lang="ru-RU" sz="2800" b="1" i="1" dirty="0" smtClean="0"/>
              <a:t>)?</a:t>
            </a:r>
            <a:endParaRPr lang="ru-RU" sz="2800" b="1" i="1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373216"/>
            <a:ext cx="7396163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indent="-514350">
              <a:buFontTx/>
              <a:buAutoNum type="arabicPeriod" startAt="6"/>
            </a:pPr>
            <a:r>
              <a:rPr lang="ru-RU" sz="2800" dirty="0"/>
              <a:t>Название  </a:t>
            </a:r>
            <a:r>
              <a:rPr lang="ru-RU" sz="2800" dirty="0" err="1"/>
              <a:t>неперегоняемой</a:t>
            </a:r>
            <a:r>
              <a:rPr lang="ru-RU" sz="2800" dirty="0"/>
              <a:t>  части нефти? </a:t>
            </a:r>
          </a:p>
          <a:p>
            <a:pPr marL="514350" indent="-514350"/>
            <a:r>
              <a:rPr lang="ru-RU" sz="2800" dirty="0"/>
              <a:t>     (получают асфальт и битум)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1874</TotalTime>
  <Words>470</Words>
  <Application>Microsoft Office PowerPoint</Application>
  <PresentationFormat>Экран (4:3)</PresentationFormat>
  <Paragraphs>120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RockNRolf</dc:creator>
  <cp:lastModifiedBy>RockNRolf</cp:lastModifiedBy>
  <cp:revision>100</cp:revision>
  <dcterms:created xsi:type="dcterms:W3CDTF">2012-11-23T21:02:23Z</dcterms:created>
  <dcterms:modified xsi:type="dcterms:W3CDTF">2013-04-29T20:39:36Z</dcterms:modified>
</cp:coreProperties>
</file>