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CC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Папка Наташи=)\для презентаций\Церковь\monastery2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7715304" cy="1857388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accent5"/>
                </a:solidFill>
              </a:rPr>
              <a:t>Презентация на тему: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Храм-дом Божий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7854696" cy="1966914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8-а класса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Дралова Наталья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ОПК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Белякова С.А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АРИЦ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6634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8959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/>
                </a:solidFill>
              </a:rPr>
              <a:t>Когда, кем и по какому случаю устроена церковь, неизвестно. Она существовала, как видно из сохранившихся документов, еще до польско-литовского разорения 1609 года. В Писцовой книге 1625 г. упоминается: «храм Благовещенья Пресвятой Богородицы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endParaRPr lang="ru-RU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5"/>
                </a:solidFill>
              </a:rPr>
              <a:t>Благовещенская </a:t>
            </a:r>
            <a:r>
              <a:rPr lang="ru-RU" dirty="0" smtClean="0">
                <a:solidFill>
                  <a:schemeClr val="accent5"/>
                </a:solidFill>
              </a:rPr>
              <a:t>(холодная) церковь, построенная в 1758 году, была разорена и вместо ее в 1864 году была выстроена новая, более обширная и с одним только престолом в честь Благовещенья Пресвятой Богородицы. </a:t>
            </a:r>
            <a:endParaRPr lang="ru-RU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тарица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4180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Надвратная церковь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229600" cy="55007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В 1694 году был построен замечательный памятник ансамбля Успенского монастыря - надвратная церковь Иоанна Богослова. Не менее выдающимся сооружением можно считать и монастырскую многоярусную колокольню, построенную в 1686 году. Она играла роль </a:t>
            </a:r>
            <a:r>
              <a:rPr lang="ru-RU" dirty="0" err="1" smtClean="0">
                <a:solidFill>
                  <a:schemeClr val="accent5"/>
                </a:solidFill>
              </a:rPr>
              <a:t>часозвона</a:t>
            </a:r>
            <a:r>
              <a:rPr lang="ru-RU" dirty="0" smtClean="0">
                <a:solidFill>
                  <a:schemeClr val="accent5"/>
                </a:solidFill>
              </a:rPr>
              <a:t>, а в первом ярусе была расположена часовня над могилой первого русского патриарха Иова, уроженца Старицы.</a:t>
            </a:r>
          </a:p>
          <a:p>
            <a:pPr>
              <a:buNone/>
            </a:pPr>
            <a:r>
              <a:rPr lang="ru-RU" dirty="0" smtClean="0">
                <a:solidFill>
                  <a:schemeClr val="accent5"/>
                </a:solidFill>
              </a:rPr>
              <a:t>Позднее</a:t>
            </a:r>
            <a:r>
              <a:rPr lang="ru-RU" dirty="0" smtClean="0">
                <a:solidFill>
                  <a:schemeClr val="accent5"/>
                </a:solidFill>
              </a:rPr>
              <a:t>, а точнее в 1819 году будет построен и освящен Троицкий собор Успенского монастыря.</a:t>
            </a: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Папка Наташи=)\для презентаций\Церковь\Стари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84"/>
            <a:ext cx="9144000" cy="124690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929486" cy="785810"/>
          </a:xfrm>
        </p:spPr>
        <p:txBody>
          <a:bodyPr>
            <a:noAutofit/>
          </a:bodyPr>
          <a:lstStyle/>
          <a:p>
            <a:r>
              <a:rPr lang="ru-RU" sz="7200" dirty="0" smtClean="0"/>
              <a:t>Заключение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858280" cy="571501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Украшают, облагораживают наш мир храм, радуют глаз. Умиротворяют душу внешней красотой, гармоничным звоном колоколов.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</a:t>
            </a:r>
          </a:p>
          <a:p>
            <a:pPr>
              <a:buNone/>
            </a:pPr>
            <a:endParaRPr lang="ru-RU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Итак, храм-это место особенное, специально предназначенное для: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/>
                </a:solidFill>
              </a:rPr>
              <a:t>Совершения богослужения;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/>
                </a:solidFill>
              </a:rPr>
              <a:t>Совершения церковных таинств(крещение, исповедь и т.п.)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Папка Наташи=)\для презентаций\Церковь\стац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572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</a:rPr>
              <a:t>Содержание:</a:t>
            </a:r>
            <a:endParaRPr lang="ru-RU" dirty="0">
              <a:solidFill>
                <a:srgbClr val="00B0F0"/>
              </a:solidFill>
              <a:effectLst>
                <a:glow rad="101600">
                  <a:srgbClr val="0070C0">
                    <a:alpha val="60000"/>
                  </a:srgb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329642" cy="4110046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solidFill>
                  <a:schemeClr val="accent6"/>
                </a:solidFill>
                <a:hlinkClick r:id="rId3" action="ppaction://hlinksldjump"/>
              </a:rPr>
              <a:t>1)Актуальность темы</a:t>
            </a:r>
            <a:endParaRPr lang="ru-RU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/>
                </a:solidFill>
                <a:hlinkClick r:id="rId4" action="ppaction://hlinksldjump"/>
              </a:rPr>
              <a:t>2)Цели</a:t>
            </a:r>
            <a:endParaRPr lang="ru-RU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/>
                </a:solidFill>
                <a:hlinkClick r:id="rId5" action="ppaction://hlinksldjump"/>
              </a:rPr>
              <a:t>3)Задачи</a:t>
            </a:r>
            <a:endParaRPr lang="ru-RU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00B0F0"/>
                </a:solidFill>
                <a:hlinkClick r:id="rId6" action="ppaction://hlinksldjump"/>
              </a:rPr>
              <a:t>4)Ильинская церковь</a:t>
            </a:r>
            <a:endParaRPr lang="ru-RU" dirty="0" smtClean="0">
              <a:solidFill>
                <a:srgbClr val="00B0F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00B0F0"/>
                </a:solidFill>
              </a:rPr>
              <a:t>5) </a:t>
            </a:r>
            <a:r>
              <a:rPr lang="ru-RU" dirty="0" smtClean="0">
                <a:solidFill>
                  <a:srgbClr val="00B0F0"/>
                </a:solidFill>
                <a:hlinkClick r:id="rId7" action="ppaction://hlinksldjump"/>
              </a:rPr>
              <a:t>Благовещенская(Михайловская) церковь</a:t>
            </a:r>
            <a:endParaRPr lang="ru-RU" dirty="0" smtClean="0">
              <a:solidFill>
                <a:srgbClr val="00B0F0"/>
              </a:solidFill>
            </a:endParaRPr>
          </a:p>
          <a:p>
            <a:pPr marL="514350" indent="-514350">
              <a:buNone/>
            </a:pPr>
            <a:r>
              <a:rPr lang="ru-RU" dirty="0">
                <a:solidFill>
                  <a:srgbClr val="00B0F0"/>
                </a:solidFill>
              </a:rPr>
              <a:t>6) </a:t>
            </a:r>
            <a:r>
              <a:rPr lang="ru-RU" dirty="0">
                <a:solidFill>
                  <a:srgbClr val="00B0F0"/>
                </a:solidFill>
                <a:hlinkClick r:id="rId8" action="ppaction://hlinksldjump"/>
              </a:rPr>
              <a:t>Надвратная церковь</a:t>
            </a:r>
            <a:endParaRPr lang="ru-RU" dirty="0" smtClean="0">
              <a:solidFill>
                <a:srgbClr val="00B0F0"/>
              </a:solidFill>
            </a:endParaRPr>
          </a:p>
          <a:p>
            <a:pPr marL="514350" indent="-514350">
              <a:buNone/>
            </a:pPr>
            <a:r>
              <a:rPr lang="ru-RU" dirty="0">
                <a:solidFill>
                  <a:schemeClr val="accent6"/>
                </a:solidFill>
                <a:hlinkClick r:id="rId9" action="ppaction://hlinksldjump"/>
              </a:rPr>
              <a:t>7</a:t>
            </a:r>
            <a:r>
              <a:rPr lang="ru-RU" dirty="0" smtClean="0">
                <a:solidFill>
                  <a:schemeClr val="accent6"/>
                </a:solidFill>
                <a:hlinkClick r:id="rId9" action="ppaction://hlinksldjump"/>
              </a:rPr>
              <a:t>)Заключение</a:t>
            </a:r>
            <a:endParaRPr lang="ru-RU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Папка Наташи=)\для презентаций\Церковь\Церковь николь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575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темы: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481774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Трудно ли, радостно ли живется людям, но без храма жизнь их немыслима: и беды, и праздники собирают их в храме, где всё напоминает о духовном, высоком назначении человека, ибо это дом Божий.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 И поднимаются храмы , встают один за другим, строятся, восстанавливаются, реставрируются, иногда возвращаются к нам из небытия, как это произошло ,например, с храмом Христа Спасителя в Москве.</a:t>
            </a:r>
          </a:p>
          <a:p>
            <a:endParaRPr lang="ru-RU" dirty="0"/>
          </a:p>
        </p:txBody>
      </p:sp>
      <p:sp>
        <p:nvSpPr>
          <p:cNvPr id="5" name="Улыбающееся лицо 4">
            <a:hlinkClick r:id="rId3" action="ppaction://hlinksldjump"/>
          </p:cNvPr>
          <p:cNvSpPr/>
          <p:nvPr/>
        </p:nvSpPr>
        <p:spPr>
          <a:xfrm>
            <a:off x="8072462" y="6429396"/>
            <a:ext cx="642942" cy="71438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Папка Наташи=)\для презентаций\Церковь\старица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69526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Цели: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99385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400" dirty="0" smtClean="0">
                <a:solidFill>
                  <a:srgbClr val="00B0F0"/>
                </a:solidFill>
              </a:rPr>
              <a:t>1) Познакомиться с историей создания храмов</a:t>
            </a:r>
          </a:p>
          <a:p>
            <a:pPr marL="514350" indent="-514350">
              <a:buNone/>
            </a:pPr>
            <a:r>
              <a:rPr lang="ru-RU" sz="4400" dirty="0" smtClean="0">
                <a:solidFill>
                  <a:srgbClr val="00B0F0"/>
                </a:solidFill>
              </a:rPr>
              <a:t>2) Узнать о </a:t>
            </a:r>
            <a:r>
              <a:rPr lang="ru-RU" sz="4400" dirty="0" smtClean="0">
                <a:solidFill>
                  <a:srgbClr val="00B0F0"/>
                </a:solidFill>
              </a:rPr>
              <a:t>храмах </a:t>
            </a:r>
            <a:r>
              <a:rPr lang="ru-RU" sz="4400" dirty="0" smtClean="0">
                <a:solidFill>
                  <a:srgbClr val="00B0F0"/>
                </a:solidFill>
              </a:rPr>
              <a:t>в Тверской области</a:t>
            </a:r>
          </a:p>
          <a:p>
            <a:pPr marL="514350" indent="-514350">
              <a:buNone/>
            </a:pP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858148" y="6286520"/>
            <a:ext cx="1285852" cy="5714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Папка Наташи=)\для презентаций\Церковь\старица около вокза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5586" y="0"/>
            <a:ext cx="9579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</a:t>
            </a:r>
            <a:endParaRPr lang="ru-RU" sz="7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3071810"/>
            <a:ext cx="86868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i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</a:t>
            </a:r>
            <a:r>
              <a:rPr lang="ru-RU" sz="4800" b="1" i="1" u="sng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историей храмах </a:t>
            </a:r>
            <a:r>
              <a:rPr lang="ru-RU" sz="4800" b="1" i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Тверской области</a:t>
            </a:r>
            <a:endParaRPr lang="ru-RU" sz="4800" b="1" i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72462" y="6357958"/>
            <a:ext cx="857256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Папка Наташи=)\для презентаций\Церковь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127"/>
            <a:ext cx="9144000" cy="86196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/>
          <a:lstStyle/>
          <a:p>
            <a:r>
              <a:rPr lang="ru-RU" dirty="0" smtClean="0"/>
              <a:t>Ильинская церковь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38912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Впервые исторические сведения об Ильинской церкви найдены в писцовой книге Степана Торбеева за 1624 год.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В 1767 году священник Ильинской церкви Алексей Андреев пишет прошение епископу Тверскому и Кашинскому Гавриилу. В котором, говориться о строительстве новой церкви.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Целых 5 лет искали место для строительства каменной Ильинской церкви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00958" y="7358090"/>
            <a:ext cx="1428760" cy="6429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Папка Наташи=)\для презентаций\Церковь\13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44"/>
            <a:ext cx="9144000" cy="1313234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401080" cy="364333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Сам храм начали строить в 1782 году. Уже через шесть лет был освящен первый Екатерининский придел церкви. Постройка основного придела - во имя Илии пророка была закончена в 1804 году.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24 ноября 1804 года храм был освящен.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1806 году к Ильинской церкви относилось 267 приходских дворов, в которых проживали 449 человек (224 мужчин и 225 женщин).</a:t>
            </a:r>
          </a:p>
          <a:p>
            <a:pPr>
              <a:buNone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929586" y="6429396"/>
            <a:ext cx="1000132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коло вокза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43032"/>
            <a:ext cx="9144000" cy="12000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229600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/>
                </a:solidFill>
              </a:rPr>
              <a:t>В 1824 году, во время служения священником Иваном Михайловым в Ильинском храме, произойдут немаловажные события, а именно -посещение царствующей особы Александра I городской церкви.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 В 2004 году Ильинскому храму исполнилось 200 лет. Праздничные события посвященные юбилею возглавил Высоко-преосвященнейший Архиепископ Тверской и Кашинский Виктор.</a:t>
            </a:r>
          </a:p>
          <a:p>
            <a:pPr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арица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561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Благовещенская(Михайловская) церковь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000504"/>
            <a:ext cx="8472518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CCC00"/>
                </a:solidFill>
              </a:rPr>
              <a:t>Церковь сооружена на естественном холме, который представлял собой своеобразный полуостров, омываемый с запада ручьем Красным, с востока ручьем </a:t>
            </a:r>
            <a:r>
              <a:rPr lang="ru-RU" dirty="0" err="1" smtClean="0">
                <a:solidFill>
                  <a:srgbClr val="CCCC00"/>
                </a:solidFill>
              </a:rPr>
              <a:t>Вороньяком</a:t>
            </a:r>
            <a:r>
              <a:rPr lang="ru-RU" dirty="0" smtClean="0">
                <a:solidFill>
                  <a:srgbClr val="CCCC00"/>
                </a:solidFill>
              </a:rPr>
              <a:t> и с севера ручьем </a:t>
            </a:r>
            <a:r>
              <a:rPr lang="ru-RU" dirty="0" err="1" smtClean="0">
                <a:solidFill>
                  <a:srgbClr val="CCCC00"/>
                </a:solidFill>
              </a:rPr>
              <a:t>Здоровцом</a:t>
            </a:r>
            <a:r>
              <a:rPr lang="ru-RU" dirty="0" smtClean="0">
                <a:solidFill>
                  <a:srgbClr val="CCCC00"/>
                </a:solidFill>
              </a:rPr>
              <a:t>, в настоящее время убранным в трубы.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7">
      <a:dk1>
        <a:srgbClr val="FFFFFF"/>
      </a:dk1>
      <a:lt1>
        <a:sysClr val="window" lastClr="FFFFFF"/>
      </a:lt1>
      <a:dk2>
        <a:srgbClr val="FFC000"/>
      </a:dk2>
      <a:lt2>
        <a:srgbClr val="BF9000"/>
      </a:lt2>
      <a:accent1>
        <a:srgbClr val="FFF654"/>
      </a:accent1>
      <a:accent2>
        <a:srgbClr val="FFFCC6"/>
      </a:accent2>
      <a:accent3>
        <a:srgbClr val="FFC000"/>
      </a:accent3>
      <a:accent4>
        <a:srgbClr val="FFFCC6"/>
      </a:accent4>
      <a:accent5>
        <a:srgbClr val="FFFF00"/>
      </a:accent5>
      <a:accent6>
        <a:srgbClr val="FFC000"/>
      </a:accent6>
      <a:hlink>
        <a:srgbClr val="00B0F0"/>
      </a:hlink>
      <a:folHlink>
        <a:srgbClr val="00B0F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400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Презентация на тему: Храм-дом Божий </vt:lpstr>
      <vt:lpstr>Содержание:</vt:lpstr>
      <vt:lpstr>Актуальность темы:</vt:lpstr>
      <vt:lpstr>Цели:</vt:lpstr>
      <vt:lpstr>Задача </vt:lpstr>
      <vt:lpstr>Ильинская церковь</vt:lpstr>
      <vt:lpstr>Слайд 7</vt:lpstr>
      <vt:lpstr>Слайд 8</vt:lpstr>
      <vt:lpstr>Благовещенская(Михайловская) церковь</vt:lpstr>
      <vt:lpstr>Слайд 10</vt:lpstr>
      <vt:lpstr>  Надвратная церковь 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Презентация на тему: Храм-дом Божий </dc:title>
  <dc:creator>1</dc:creator>
  <cp:lastModifiedBy>Пользователь Windows</cp:lastModifiedBy>
  <cp:revision>18</cp:revision>
  <dcterms:created xsi:type="dcterms:W3CDTF">2011-04-04T13:44:56Z</dcterms:created>
  <dcterms:modified xsi:type="dcterms:W3CDTF">2011-04-05T11:50:31Z</dcterms:modified>
</cp:coreProperties>
</file>